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0" r:id="rId5"/>
  </p:sldMasterIdLst>
  <p:notesMasterIdLst>
    <p:notesMasterId r:id="rId17"/>
  </p:notesMasterIdLst>
  <p:handoutMasterIdLst>
    <p:handoutMasterId r:id="rId18"/>
  </p:handoutMasterIdLst>
  <p:sldIdLst>
    <p:sldId id="2147198074" r:id="rId6"/>
    <p:sldId id="2147198001" r:id="rId7"/>
    <p:sldId id="2147198054" r:id="rId8"/>
    <p:sldId id="2147198066" r:id="rId9"/>
    <p:sldId id="2147198067" r:id="rId10"/>
    <p:sldId id="2147198068" r:id="rId11"/>
    <p:sldId id="2147198073" r:id="rId12"/>
    <p:sldId id="2147198070" r:id="rId13"/>
    <p:sldId id="2147198024" r:id="rId14"/>
    <p:sldId id="2147198049" r:id="rId15"/>
    <p:sldId id="142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F77D17-E906-0E50-0EF3-E0182298F0A0}" name="Ylva Williams" initials="" userId="S::ylva.williams@ssci.se::46ec1589-cb74-432c-baee-9cedd8e07fe8" providerId="AD"/>
  <p188:author id="{DA6CC45A-9831-7870-87E5-05436DD71465}" name="Filippa Kull" initials="FK" userId="S::filippa.kull@ssci.se::39ab8352-d461-4331-97cf-9cf9a9df78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Ryhle" initials="HR" lastIdx="1" clrIdx="0">
    <p:extLst>
      <p:ext uri="{19B8F6BF-5375-455C-9EA6-DF929625EA0E}">
        <p15:presenceInfo xmlns:p15="http://schemas.microsoft.com/office/powerpoint/2012/main" userId="S::helena.ryhle@white.se::6c1fd6c3-96a6-491e-a1e5-a99904998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B2"/>
    <a:srgbClr val="A7C7D8"/>
    <a:srgbClr val="ED8B00"/>
    <a:srgbClr val="B1B3B3"/>
    <a:srgbClr val="A3BCCD"/>
    <a:srgbClr val="BADBEE"/>
    <a:srgbClr val="8DA4B1"/>
    <a:srgbClr val="4D7389"/>
    <a:srgbClr val="FFFFFF"/>
    <a:srgbClr val="B7C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921F2-6AC0-2609-320B-95857264B9F6}" v="5" dt="2025-05-15T11:20:54.159"/>
    <p1510:client id="{9FE00AFC-D4F8-78FD-C0B4-053645D664FC}" v="115" dt="2025-05-16T07:45:47.707"/>
    <p1510:client id="{B5E7CC3D-F897-FFA4-CCC1-CB8333562D09}" v="88" dt="2025-05-15T11:55:16.880"/>
    <p1510:client id="{CA009463-7E13-61E6-89C5-77C31360ACC0}" v="3" dt="2025-05-15T10:57:38.995"/>
    <p1510:client id="{D8FFBE25-A036-1543-9746-3FB5B32DE03B}" v="7" dt="2025-05-15T12:12:23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>
        <p:guide orient="horz" pos="2160"/>
        <p:guide pos="3840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sa Liljegren" userId="S::kajsa.liljegren@ssci.se::797c8925-a2e9-4240-91aa-eb6060547955" providerId="AD" clId="Web-{B5E7CC3D-F897-FFA4-CCC1-CB8333562D09}"/>
    <pc:docChg chg="modSld">
      <pc:chgData name="Kajsa Liljegren" userId="S::kajsa.liljegren@ssci.se::797c8925-a2e9-4240-91aa-eb6060547955" providerId="AD" clId="Web-{B5E7CC3D-F897-FFA4-CCC1-CB8333562D09}" dt="2025-05-15T11:55:16.880" v="54" actId="1076"/>
      <pc:docMkLst>
        <pc:docMk/>
      </pc:docMkLst>
      <pc:sldChg chg="addSp modSp">
        <pc:chgData name="Kajsa Liljegren" userId="S::kajsa.liljegren@ssci.se::797c8925-a2e9-4240-91aa-eb6060547955" providerId="AD" clId="Web-{B5E7CC3D-F897-FFA4-CCC1-CB8333562D09}" dt="2025-05-15T11:55:16.880" v="54" actId="1076"/>
        <pc:sldMkLst>
          <pc:docMk/>
          <pc:sldMk cId="2800210680" sldId="1420"/>
        </pc:sldMkLst>
        <pc:spChg chg="add mod">
          <ac:chgData name="Kajsa Liljegren" userId="S::kajsa.liljegren@ssci.se::797c8925-a2e9-4240-91aa-eb6060547955" providerId="AD" clId="Web-{B5E7CC3D-F897-FFA4-CCC1-CB8333562D09}" dt="2025-05-15T11:55:16.880" v="54" actId="1076"/>
          <ac:spMkLst>
            <pc:docMk/>
            <pc:sldMk cId="2800210680" sldId="1420"/>
            <ac:spMk id="2" creationId="{13FA8E24-4631-19D6-1CC0-9877AA522EED}"/>
          </ac:spMkLst>
        </pc:spChg>
        <pc:spChg chg="mod">
          <ac:chgData name="Kajsa Liljegren" userId="S::kajsa.liljegren@ssci.se::797c8925-a2e9-4240-91aa-eb6060547955" providerId="AD" clId="Web-{B5E7CC3D-F897-FFA4-CCC1-CB8333562D09}" dt="2025-05-15T11:54:14.878" v="7" actId="20577"/>
          <ac:spMkLst>
            <pc:docMk/>
            <pc:sldMk cId="2800210680" sldId="1420"/>
            <ac:spMk id="5" creationId="{13B09F37-6EF3-1747-9A9F-E86FED16F2E3}"/>
          </ac:spMkLst>
        </pc:spChg>
      </pc:sldChg>
    </pc:docChg>
  </pc:docChgLst>
  <pc:docChgLst>
    <pc:chgData name="Kajsa Liljegren" userId="S::kajsa.liljegren@ssci.se::797c8925-a2e9-4240-91aa-eb6060547955" providerId="AD" clId="Web-{585D09DD-D9A1-0FDB-BFDB-527F1706EAD3}"/>
    <pc:docChg chg="modSld">
      <pc:chgData name="Kajsa Liljegren" userId="S::kajsa.liljegren@ssci.se::797c8925-a2e9-4240-91aa-eb6060547955" providerId="AD" clId="Web-{585D09DD-D9A1-0FDB-BFDB-527F1706EAD3}" dt="2025-05-16T07:54:51.895" v="0"/>
      <pc:docMkLst>
        <pc:docMk/>
      </pc:docMkLst>
      <pc:sldChg chg="modNotes">
        <pc:chgData name="Kajsa Liljegren" userId="S::kajsa.liljegren@ssci.se::797c8925-a2e9-4240-91aa-eb6060547955" providerId="AD" clId="Web-{585D09DD-D9A1-0FDB-BFDB-527F1706EAD3}" dt="2025-05-16T07:54:51.895" v="0"/>
        <pc:sldMkLst>
          <pc:docMk/>
          <pc:sldMk cId="2955168869" sldId="2147198074"/>
        </pc:sldMkLst>
      </pc:sldChg>
    </pc:docChg>
  </pc:docChgLst>
  <pc:docChgLst>
    <pc:chgData name="Kajsa Liljegren" userId="797c8925-a2e9-4240-91aa-eb6060547955" providerId="ADAL" clId="{D8FFBE25-A036-1543-9746-3FB5B32DE03B}"/>
    <pc:docChg chg="custSel modSld">
      <pc:chgData name="Kajsa Liljegren" userId="797c8925-a2e9-4240-91aa-eb6060547955" providerId="ADAL" clId="{D8FFBE25-A036-1543-9746-3FB5B32DE03B}" dt="2025-05-16T07:46:52.342" v="35" actId="3626"/>
      <pc:docMkLst>
        <pc:docMk/>
      </pc:docMkLst>
      <pc:sldChg chg="modSp mod">
        <pc:chgData name="Kajsa Liljegren" userId="797c8925-a2e9-4240-91aa-eb6060547955" providerId="ADAL" clId="{D8FFBE25-A036-1543-9746-3FB5B32DE03B}" dt="2025-05-15T12:12:32.363" v="11" actId="207"/>
        <pc:sldMkLst>
          <pc:docMk/>
          <pc:sldMk cId="2800210680" sldId="1420"/>
        </pc:sldMkLst>
        <pc:spChg chg="mod">
          <ac:chgData name="Kajsa Liljegren" userId="797c8925-a2e9-4240-91aa-eb6060547955" providerId="ADAL" clId="{D8FFBE25-A036-1543-9746-3FB5B32DE03B}" dt="2025-05-15T12:12:27.852" v="10" actId="207"/>
          <ac:spMkLst>
            <pc:docMk/>
            <pc:sldMk cId="2800210680" sldId="1420"/>
            <ac:spMk id="4" creationId="{2AC6BC20-9A65-0B4C-8C22-C0500245C9FC}"/>
          </ac:spMkLst>
        </pc:spChg>
        <pc:spChg chg="mod">
          <ac:chgData name="Kajsa Liljegren" userId="797c8925-a2e9-4240-91aa-eb6060547955" providerId="ADAL" clId="{D8FFBE25-A036-1543-9746-3FB5B32DE03B}" dt="2025-05-15T12:12:32.363" v="11" actId="207"/>
          <ac:spMkLst>
            <pc:docMk/>
            <pc:sldMk cId="2800210680" sldId="1420"/>
            <ac:spMk id="5" creationId="{13B09F37-6EF3-1747-9A9F-E86FED16F2E3}"/>
          </ac:spMkLst>
        </pc:spChg>
      </pc:sldChg>
      <pc:sldChg chg="addSp modSp">
        <pc:chgData name="Kajsa Liljegren" userId="797c8925-a2e9-4240-91aa-eb6060547955" providerId="ADAL" clId="{D8FFBE25-A036-1543-9746-3FB5B32DE03B}" dt="2025-05-15T12:11:39.040" v="0" actId="164"/>
        <pc:sldMkLst>
          <pc:docMk/>
          <pc:sldMk cId="28442444" sldId="2147198001"/>
        </pc:sldMkLst>
        <pc:spChg chg="mod">
          <ac:chgData name="Kajsa Liljegren" userId="797c8925-a2e9-4240-91aa-eb6060547955" providerId="ADAL" clId="{D8FFBE25-A036-1543-9746-3FB5B32DE03B}" dt="2025-05-15T12:11:39.040" v="0" actId="164"/>
          <ac:spMkLst>
            <pc:docMk/>
            <pc:sldMk cId="28442444" sldId="2147198001"/>
            <ac:spMk id="17" creationId="{F9523FD6-7894-0D76-EFEE-AB660BF86BEB}"/>
          </ac:spMkLst>
        </pc:spChg>
        <pc:grpChg chg="add mod">
          <ac:chgData name="Kajsa Liljegren" userId="797c8925-a2e9-4240-91aa-eb6060547955" providerId="ADAL" clId="{D8FFBE25-A036-1543-9746-3FB5B32DE03B}" dt="2025-05-15T12:11:39.040" v="0" actId="164"/>
          <ac:grpSpMkLst>
            <pc:docMk/>
            <pc:sldMk cId="28442444" sldId="2147198001"/>
            <ac:grpSpMk id="5" creationId="{4266E498-A2FF-3F71-8933-58A0CA7B5E28}"/>
          </ac:grpSpMkLst>
        </pc:grpChg>
        <pc:graphicFrameChg chg="mod">
          <ac:chgData name="Kajsa Liljegren" userId="797c8925-a2e9-4240-91aa-eb6060547955" providerId="ADAL" clId="{D8FFBE25-A036-1543-9746-3FB5B32DE03B}" dt="2025-05-15T12:11:39.040" v="0" actId="164"/>
          <ac:graphicFrameMkLst>
            <pc:docMk/>
            <pc:sldMk cId="28442444" sldId="2147198001"/>
            <ac:graphicFrameMk id="14" creationId="{E21C56F7-96CE-4C71-B2FD-1AFFF5B52C32}"/>
          </ac:graphicFrameMkLst>
        </pc:graphicFrameChg>
      </pc:sldChg>
      <pc:sldChg chg="addSp modSp">
        <pc:chgData name="Kajsa Liljegren" userId="797c8925-a2e9-4240-91aa-eb6060547955" providerId="ADAL" clId="{D8FFBE25-A036-1543-9746-3FB5B32DE03B}" dt="2025-05-15T12:11:44.898" v="1" actId="164"/>
        <pc:sldMkLst>
          <pc:docMk/>
          <pc:sldMk cId="4096371538" sldId="2147198054"/>
        </pc:sldMkLst>
        <pc:spChg chg="mod">
          <ac:chgData name="Kajsa Liljegren" userId="797c8925-a2e9-4240-91aa-eb6060547955" providerId="ADAL" clId="{D8FFBE25-A036-1543-9746-3FB5B32DE03B}" dt="2025-05-15T12:11:44.898" v="1" actId="164"/>
          <ac:spMkLst>
            <pc:docMk/>
            <pc:sldMk cId="4096371538" sldId="2147198054"/>
            <ac:spMk id="14" creationId="{2D92AA00-C211-E0AC-39C2-39BA4E40F14B}"/>
          </ac:spMkLst>
        </pc:spChg>
        <pc:grpChg chg="add mod">
          <ac:chgData name="Kajsa Liljegren" userId="797c8925-a2e9-4240-91aa-eb6060547955" providerId="ADAL" clId="{D8FFBE25-A036-1543-9746-3FB5B32DE03B}" dt="2025-05-15T12:11:44.898" v="1" actId="164"/>
          <ac:grpSpMkLst>
            <pc:docMk/>
            <pc:sldMk cId="4096371538" sldId="2147198054"/>
            <ac:grpSpMk id="3" creationId="{9B6C5314-1A03-D5F6-B966-DDEDDFAF4DD7}"/>
          </ac:grpSpMkLst>
        </pc:grpChg>
        <pc:graphicFrameChg chg="mod">
          <ac:chgData name="Kajsa Liljegren" userId="797c8925-a2e9-4240-91aa-eb6060547955" providerId="ADAL" clId="{D8FFBE25-A036-1543-9746-3FB5B32DE03B}" dt="2025-05-15T12:11:44.898" v="1" actId="164"/>
          <ac:graphicFrameMkLst>
            <pc:docMk/>
            <pc:sldMk cId="4096371538" sldId="2147198054"/>
            <ac:graphicFrameMk id="18" creationId="{EC79068C-8D0D-0E43-D2DA-78A3D1DCD5F2}"/>
          </ac:graphicFrameMkLst>
        </pc:graphicFrameChg>
      </pc:sldChg>
      <pc:sldChg chg="addSp modSp">
        <pc:chgData name="Kajsa Liljegren" userId="797c8925-a2e9-4240-91aa-eb6060547955" providerId="ADAL" clId="{D8FFBE25-A036-1543-9746-3FB5B32DE03B}" dt="2025-05-15T12:11:50.004" v="2" actId="164"/>
        <pc:sldMkLst>
          <pc:docMk/>
          <pc:sldMk cId="4010009669" sldId="2147198066"/>
        </pc:sldMkLst>
        <pc:spChg chg="mod">
          <ac:chgData name="Kajsa Liljegren" userId="797c8925-a2e9-4240-91aa-eb6060547955" providerId="ADAL" clId="{D8FFBE25-A036-1543-9746-3FB5B32DE03B}" dt="2025-05-15T12:11:50.004" v="2" actId="164"/>
          <ac:spMkLst>
            <pc:docMk/>
            <pc:sldMk cId="4010009669" sldId="2147198066"/>
            <ac:spMk id="14" creationId="{7521769B-EEB8-AC4D-4EF6-9A2C5018F6EF}"/>
          </ac:spMkLst>
        </pc:spChg>
        <pc:grpChg chg="add mod">
          <ac:chgData name="Kajsa Liljegren" userId="797c8925-a2e9-4240-91aa-eb6060547955" providerId="ADAL" clId="{D8FFBE25-A036-1543-9746-3FB5B32DE03B}" dt="2025-05-15T12:11:50.004" v="2" actId="164"/>
          <ac:grpSpMkLst>
            <pc:docMk/>
            <pc:sldMk cId="4010009669" sldId="2147198066"/>
            <ac:grpSpMk id="5" creationId="{C5DC407E-BE1E-DC45-411B-1C2DDE5A1D9A}"/>
          </ac:grpSpMkLst>
        </pc:grpChg>
        <pc:graphicFrameChg chg="mod">
          <ac:chgData name="Kajsa Liljegren" userId="797c8925-a2e9-4240-91aa-eb6060547955" providerId="ADAL" clId="{D8FFBE25-A036-1543-9746-3FB5B32DE03B}" dt="2025-05-15T12:11:50.004" v="2" actId="164"/>
          <ac:graphicFrameMkLst>
            <pc:docMk/>
            <pc:sldMk cId="4010009669" sldId="2147198066"/>
            <ac:graphicFrameMk id="18" creationId="{D7EF58D9-5C05-DF66-C555-5812E907EB33}"/>
          </ac:graphicFrameMkLst>
        </pc:graphicFrameChg>
      </pc:sldChg>
      <pc:sldChg chg="addSp modSp">
        <pc:chgData name="Kajsa Liljegren" userId="797c8925-a2e9-4240-91aa-eb6060547955" providerId="ADAL" clId="{D8FFBE25-A036-1543-9746-3FB5B32DE03B}" dt="2025-05-15T12:11:57.041" v="3" actId="164"/>
        <pc:sldMkLst>
          <pc:docMk/>
          <pc:sldMk cId="895258124" sldId="2147198067"/>
        </pc:sldMkLst>
        <pc:spChg chg="mod">
          <ac:chgData name="Kajsa Liljegren" userId="797c8925-a2e9-4240-91aa-eb6060547955" providerId="ADAL" clId="{D8FFBE25-A036-1543-9746-3FB5B32DE03B}" dt="2025-05-15T12:11:57.041" v="3" actId="164"/>
          <ac:spMkLst>
            <pc:docMk/>
            <pc:sldMk cId="895258124" sldId="2147198067"/>
            <ac:spMk id="14" creationId="{FC81F9AD-2D23-CC51-3EC3-397036D1EBF9}"/>
          </ac:spMkLst>
        </pc:spChg>
        <pc:grpChg chg="add mod">
          <ac:chgData name="Kajsa Liljegren" userId="797c8925-a2e9-4240-91aa-eb6060547955" providerId="ADAL" clId="{D8FFBE25-A036-1543-9746-3FB5B32DE03B}" dt="2025-05-15T12:11:57.041" v="3" actId="164"/>
          <ac:grpSpMkLst>
            <pc:docMk/>
            <pc:sldMk cId="895258124" sldId="2147198067"/>
            <ac:grpSpMk id="3" creationId="{70B82B6D-C81B-189B-36BC-A4CBA7D8DDFB}"/>
          </ac:grpSpMkLst>
        </pc:grpChg>
        <pc:graphicFrameChg chg="mod">
          <ac:chgData name="Kajsa Liljegren" userId="797c8925-a2e9-4240-91aa-eb6060547955" providerId="ADAL" clId="{D8FFBE25-A036-1543-9746-3FB5B32DE03B}" dt="2025-05-15T12:11:57.041" v="3" actId="164"/>
          <ac:graphicFrameMkLst>
            <pc:docMk/>
            <pc:sldMk cId="895258124" sldId="2147198067"/>
            <ac:graphicFrameMk id="18" creationId="{DACFD36C-2769-22B6-AEAF-D10261BF8CBE}"/>
          </ac:graphicFrameMkLst>
        </pc:graphicFrameChg>
      </pc:sldChg>
      <pc:sldChg chg="addSp modSp">
        <pc:chgData name="Kajsa Liljegren" userId="797c8925-a2e9-4240-91aa-eb6060547955" providerId="ADAL" clId="{D8FFBE25-A036-1543-9746-3FB5B32DE03B}" dt="2025-05-15T12:12:01.784" v="4" actId="164"/>
        <pc:sldMkLst>
          <pc:docMk/>
          <pc:sldMk cId="55938841" sldId="2147198068"/>
        </pc:sldMkLst>
        <pc:spChg chg="mod">
          <ac:chgData name="Kajsa Liljegren" userId="797c8925-a2e9-4240-91aa-eb6060547955" providerId="ADAL" clId="{D8FFBE25-A036-1543-9746-3FB5B32DE03B}" dt="2025-05-15T12:12:01.784" v="4" actId="164"/>
          <ac:spMkLst>
            <pc:docMk/>
            <pc:sldMk cId="55938841" sldId="2147198068"/>
            <ac:spMk id="14" creationId="{BB53F7EA-3162-9F4A-F018-78B5450AF2B6}"/>
          </ac:spMkLst>
        </pc:spChg>
        <pc:grpChg chg="add mod">
          <ac:chgData name="Kajsa Liljegren" userId="797c8925-a2e9-4240-91aa-eb6060547955" providerId="ADAL" clId="{D8FFBE25-A036-1543-9746-3FB5B32DE03B}" dt="2025-05-15T12:12:01.784" v="4" actId="164"/>
          <ac:grpSpMkLst>
            <pc:docMk/>
            <pc:sldMk cId="55938841" sldId="2147198068"/>
            <ac:grpSpMk id="3" creationId="{AF6C1368-69A4-C42B-ED10-B1810ABDB52C}"/>
          </ac:grpSpMkLst>
        </pc:grpChg>
        <pc:graphicFrameChg chg="mod">
          <ac:chgData name="Kajsa Liljegren" userId="797c8925-a2e9-4240-91aa-eb6060547955" providerId="ADAL" clId="{D8FFBE25-A036-1543-9746-3FB5B32DE03B}" dt="2025-05-15T12:12:01.784" v="4" actId="164"/>
          <ac:graphicFrameMkLst>
            <pc:docMk/>
            <pc:sldMk cId="55938841" sldId="2147198068"/>
            <ac:graphicFrameMk id="18" creationId="{18A94FD0-DB4A-8BFA-D8DE-CB0DB2F942C2}"/>
          </ac:graphicFrameMkLst>
        </pc:graphicFrameChg>
      </pc:sldChg>
      <pc:sldChg chg="modSp mod">
        <pc:chgData name="Kajsa Liljegren" userId="797c8925-a2e9-4240-91aa-eb6060547955" providerId="ADAL" clId="{D8FFBE25-A036-1543-9746-3FB5B32DE03B}" dt="2025-05-16T07:46:52.342" v="35" actId="3626"/>
        <pc:sldMkLst>
          <pc:docMk/>
          <pc:sldMk cId="2955168869" sldId="2147198074"/>
        </pc:sldMkLst>
        <pc:spChg chg="mod">
          <ac:chgData name="Kajsa Liljegren" userId="797c8925-a2e9-4240-91aa-eb6060547955" providerId="ADAL" clId="{D8FFBE25-A036-1543-9746-3FB5B32DE03B}" dt="2025-05-16T07:46:52.342" v="35" actId="3626"/>
          <ac:spMkLst>
            <pc:docMk/>
            <pc:sldMk cId="2955168869" sldId="2147198074"/>
            <ac:spMk id="5" creationId="{B15FA3FC-E7A2-A96B-17F1-DBB6AD1ACEFF}"/>
          </ac:spMkLst>
        </pc:spChg>
      </pc:sldChg>
    </pc:docChg>
  </pc:docChgLst>
  <pc:docChgLst>
    <pc:chgData name="Kajsa Liljegren" userId="S::kajsa.liljegren@ssci.se::797c8925-a2e9-4240-91aa-eb6060547955" providerId="AD" clId="Web-{CA009463-7E13-61E6-89C5-77C31360ACC0}"/>
    <pc:docChg chg="modSld">
      <pc:chgData name="Kajsa Liljegren" userId="S::kajsa.liljegren@ssci.se::797c8925-a2e9-4240-91aa-eb6060547955" providerId="AD" clId="Web-{CA009463-7E13-61E6-89C5-77C31360ACC0}" dt="2025-05-15T10:57:38.995" v="2" actId="20577"/>
      <pc:docMkLst>
        <pc:docMk/>
      </pc:docMkLst>
      <pc:sldChg chg="modSp">
        <pc:chgData name="Kajsa Liljegren" userId="S::kajsa.liljegren@ssci.se::797c8925-a2e9-4240-91aa-eb6060547955" providerId="AD" clId="Web-{CA009463-7E13-61E6-89C5-77C31360ACC0}" dt="2025-05-15T10:57:38.995" v="2" actId="20577"/>
        <pc:sldMkLst>
          <pc:docMk/>
          <pc:sldMk cId="2955168869" sldId="2147198074"/>
        </pc:sldMkLst>
        <pc:spChg chg="mod">
          <ac:chgData name="Kajsa Liljegren" userId="S::kajsa.liljegren@ssci.se::797c8925-a2e9-4240-91aa-eb6060547955" providerId="AD" clId="Web-{CA009463-7E13-61E6-89C5-77C31360ACC0}" dt="2025-05-15T10:57:38.995" v="2" actId="20577"/>
          <ac:spMkLst>
            <pc:docMk/>
            <pc:sldMk cId="2955168869" sldId="2147198074"/>
            <ac:spMk id="4" creationId="{61037410-65BA-0575-D4B4-5112FD65CF20}"/>
          </ac:spMkLst>
        </pc:spChg>
      </pc:sldChg>
    </pc:docChg>
  </pc:docChgLst>
  <pc:docChgLst>
    <pc:chgData name="Kajsa Liljegren" userId="S::kajsa.liljegren@ssci.se::797c8925-a2e9-4240-91aa-eb6060547955" providerId="AD" clId="Web-{9FE00AFC-D4F8-78FD-C0B4-053645D664FC}"/>
    <pc:docChg chg="modSld">
      <pc:chgData name="Kajsa Liljegren" userId="S::kajsa.liljegren@ssci.se::797c8925-a2e9-4240-91aa-eb6060547955" providerId="AD" clId="Web-{9FE00AFC-D4F8-78FD-C0B4-053645D664FC}" dt="2025-05-16T07:45:47.707" v="69" actId="20577"/>
      <pc:docMkLst>
        <pc:docMk/>
      </pc:docMkLst>
      <pc:sldChg chg="modSp">
        <pc:chgData name="Kajsa Liljegren" userId="S::kajsa.liljegren@ssci.se::797c8925-a2e9-4240-91aa-eb6060547955" providerId="AD" clId="Web-{9FE00AFC-D4F8-78FD-C0B4-053645D664FC}" dt="2025-05-16T07:44:06.516" v="13" actId="20577"/>
        <pc:sldMkLst>
          <pc:docMk/>
          <pc:sldMk cId="28442444" sldId="2147198001"/>
        </pc:sldMkLst>
        <pc:spChg chg="mod">
          <ac:chgData name="Kajsa Liljegren" userId="S::kajsa.liljegren@ssci.se::797c8925-a2e9-4240-91aa-eb6060547955" providerId="AD" clId="Web-{9FE00AFC-D4F8-78FD-C0B4-053645D664FC}" dt="2025-05-16T07:44:06.516" v="13" actId="20577"/>
          <ac:spMkLst>
            <pc:docMk/>
            <pc:sldMk cId="28442444" sldId="2147198001"/>
            <ac:spMk id="15" creationId="{A48C2ED3-759C-0C5F-47C0-047C93F0175E}"/>
          </ac:spMkLst>
        </pc:spChg>
        <pc:spChg chg="mod">
          <ac:chgData name="Kajsa Liljegren" userId="S::kajsa.liljegren@ssci.se::797c8925-a2e9-4240-91aa-eb6060547955" providerId="AD" clId="Web-{9FE00AFC-D4F8-78FD-C0B4-053645D664FC}" dt="2025-05-16T07:43:57.109" v="3" actId="20577"/>
          <ac:spMkLst>
            <pc:docMk/>
            <pc:sldMk cId="28442444" sldId="2147198001"/>
            <ac:spMk id="17" creationId="{F9523FD6-7894-0D76-EFEE-AB660BF86BEB}"/>
          </ac:spMkLst>
        </pc:spChg>
      </pc:sldChg>
      <pc:sldChg chg="delSp modSp">
        <pc:chgData name="Kajsa Liljegren" userId="S::kajsa.liljegren@ssci.se::797c8925-a2e9-4240-91aa-eb6060547955" providerId="AD" clId="Web-{9FE00AFC-D4F8-78FD-C0B4-053645D664FC}" dt="2025-05-16T07:44:44.564" v="31" actId="20577"/>
        <pc:sldMkLst>
          <pc:docMk/>
          <pc:sldMk cId="4096371538" sldId="2147198054"/>
        </pc:sldMkLst>
        <pc:spChg chg="mod">
          <ac:chgData name="Kajsa Liljegren" userId="S::kajsa.liljegren@ssci.se::797c8925-a2e9-4240-91aa-eb6060547955" providerId="AD" clId="Web-{9FE00AFC-D4F8-78FD-C0B4-053645D664FC}" dt="2025-05-16T07:44:44.564" v="31" actId="20577"/>
          <ac:spMkLst>
            <pc:docMk/>
            <pc:sldMk cId="4096371538" sldId="2147198054"/>
            <ac:spMk id="13" creationId="{D24830F1-157E-A5D3-58EA-7F0A0E5ABC0D}"/>
          </ac:spMkLst>
        </pc:spChg>
        <pc:spChg chg="mod">
          <ac:chgData name="Kajsa Liljegren" userId="S::kajsa.liljegren@ssci.se::797c8925-a2e9-4240-91aa-eb6060547955" providerId="AD" clId="Web-{9FE00AFC-D4F8-78FD-C0B4-053645D664FC}" dt="2025-05-16T07:44:26.813" v="16" actId="20577"/>
          <ac:spMkLst>
            <pc:docMk/>
            <pc:sldMk cId="4096371538" sldId="2147198054"/>
            <ac:spMk id="14" creationId="{2D92AA00-C211-E0AC-39C2-39BA4E40F14B}"/>
          </ac:spMkLst>
        </pc:spChg>
        <pc:spChg chg="del mod">
          <ac:chgData name="Kajsa Liljegren" userId="S::kajsa.liljegren@ssci.se::797c8925-a2e9-4240-91aa-eb6060547955" providerId="AD" clId="Web-{9FE00AFC-D4F8-78FD-C0B4-053645D664FC}" dt="2025-05-16T07:44:22.282" v="15"/>
          <ac:spMkLst>
            <pc:docMk/>
            <pc:sldMk cId="4096371538" sldId="2147198054"/>
            <ac:spMk id="35" creationId="{BB758CF1-1193-422D-593C-E13402812449}"/>
          </ac:spMkLst>
        </pc:spChg>
      </pc:sldChg>
      <pc:sldChg chg="delSp modSp">
        <pc:chgData name="Kajsa Liljegren" userId="S::kajsa.liljegren@ssci.se::797c8925-a2e9-4240-91aa-eb6060547955" providerId="AD" clId="Web-{9FE00AFC-D4F8-78FD-C0B4-053645D664FC}" dt="2025-05-16T07:45:03.955" v="45"/>
        <pc:sldMkLst>
          <pc:docMk/>
          <pc:sldMk cId="4010009669" sldId="2147198066"/>
        </pc:sldMkLst>
        <pc:spChg chg="del">
          <ac:chgData name="Kajsa Liljegren" userId="S::kajsa.liljegren@ssci.se::797c8925-a2e9-4240-91aa-eb6060547955" providerId="AD" clId="Web-{9FE00AFC-D4F8-78FD-C0B4-053645D664FC}" dt="2025-05-16T07:45:03.955" v="45"/>
          <ac:spMkLst>
            <pc:docMk/>
            <pc:sldMk cId="4010009669" sldId="2147198066"/>
            <ac:spMk id="8" creationId="{076ECBBE-656F-F0FC-AC02-B6BA95E6A209}"/>
          </ac:spMkLst>
        </pc:spChg>
        <pc:spChg chg="mod">
          <ac:chgData name="Kajsa Liljegren" userId="S::kajsa.liljegren@ssci.se::797c8925-a2e9-4240-91aa-eb6060547955" providerId="AD" clId="Web-{9FE00AFC-D4F8-78FD-C0B4-053645D664FC}" dt="2025-05-16T07:45:01.533" v="44" actId="20577"/>
          <ac:spMkLst>
            <pc:docMk/>
            <pc:sldMk cId="4010009669" sldId="2147198066"/>
            <ac:spMk id="13" creationId="{B3B514FC-FB25-283F-2DC6-94217041D029}"/>
          </ac:spMkLst>
        </pc:spChg>
      </pc:sldChg>
      <pc:sldChg chg="delSp modSp">
        <pc:chgData name="Kajsa Liljegren" userId="S::kajsa.liljegren@ssci.se::797c8925-a2e9-4240-91aa-eb6060547955" providerId="AD" clId="Web-{9FE00AFC-D4F8-78FD-C0B4-053645D664FC}" dt="2025-05-16T07:45:47.707" v="69" actId="20577"/>
        <pc:sldMkLst>
          <pc:docMk/>
          <pc:sldMk cId="895258124" sldId="2147198067"/>
        </pc:sldMkLst>
        <pc:spChg chg="mod">
          <ac:chgData name="Kajsa Liljegren" userId="S::kajsa.liljegren@ssci.se::797c8925-a2e9-4240-91aa-eb6060547955" providerId="AD" clId="Web-{9FE00AFC-D4F8-78FD-C0B4-053645D664FC}" dt="2025-05-16T07:45:42.035" v="63" actId="20577"/>
          <ac:spMkLst>
            <pc:docMk/>
            <pc:sldMk cId="895258124" sldId="2147198067"/>
            <ac:spMk id="13" creationId="{BE3EBB39-923D-62E5-1547-6A103EA5617D}"/>
          </ac:spMkLst>
        </pc:spChg>
        <pc:spChg chg="mod">
          <ac:chgData name="Kajsa Liljegren" userId="S::kajsa.liljegren@ssci.se::797c8925-a2e9-4240-91aa-eb6060547955" providerId="AD" clId="Web-{9FE00AFC-D4F8-78FD-C0B4-053645D664FC}" dt="2025-05-16T07:45:47.707" v="69" actId="20577"/>
          <ac:spMkLst>
            <pc:docMk/>
            <pc:sldMk cId="895258124" sldId="2147198067"/>
            <ac:spMk id="14" creationId="{FC81F9AD-2D23-CC51-3EC3-397036D1EBF9}"/>
          </ac:spMkLst>
        </pc:spChg>
        <pc:spChg chg="del">
          <ac:chgData name="Kajsa Liljegren" userId="S::kajsa.liljegren@ssci.se::797c8925-a2e9-4240-91aa-eb6060547955" providerId="AD" clId="Web-{9FE00AFC-D4F8-78FD-C0B4-053645D664FC}" dt="2025-05-16T07:45:27.081" v="46"/>
          <ac:spMkLst>
            <pc:docMk/>
            <pc:sldMk cId="895258124" sldId="2147198067"/>
            <ac:spMk id="15" creationId="{34935812-57D5-DA38-200B-58D5F9518D4A}"/>
          </ac:spMkLst>
        </pc:spChg>
      </pc:sldChg>
    </pc:docChg>
  </pc:docChgLst>
  <pc:docChgLst>
    <pc:chgData name="Kajsa Liljegren" userId="S::kajsa.liljegren@ssci.se::797c8925-a2e9-4240-91aa-eb6060547955" providerId="AD" clId="Web-{8FD921F2-6AC0-2609-320B-95857264B9F6}"/>
    <pc:docChg chg="modSld">
      <pc:chgData name="Kajsa Liljegren" userId="S::kajsa.liljegren@ssci.se::797c8925-a2e9-4240-91aa-eb6060547955" providerId="AD" clId="Web-{8FD921F2-6AC0-2609-320B-95857264B9F6}" dt="2025-05-15T11:20:54.159" v="4" actId="20577"/>
      <pc:docMkLst>
        <pc:docMk/>
      </pc:docMkLst>
      <pc:sldChg chg="modSp">
        <pc:chgData name="Kajsa Liljegren" userId="S::kajsa.liljegren@ssci.se::797c8925-a2e9-4240-91aa-eb6060547955" providerId="AD" clId="Web-{8FD921F2-6AC0-2609-320B-95857264B9F6}" dt="2025-05-15T11:20:44.112" v="1" actId="20577"/>
        <pc:sldMkLst>
          <pc:docMk/>
          <pc:sldMk cId="4010009669" sldId="2147198066"/>
        </pc:sldMkLst>
        <pc:spChg chg="mod">
          <ac:chgData name="Kajsa Liljegren" userId="S::kajsa.liljegren@ssci.se::797c8925-a2e9-4240-91aa-eb6060547955" providerId="AD" clId="Web-{8FD921F2-6AC0-2609-320B-95857264B9F6}" dt="2025-05-15T11:20:44.112" v="1" actId="20577"/>
          <ac:spMkLst>
            <pc:docMk/>
            <pc:sldMk cId="4010009669" sldId="2147198066"/>
            <ac:spMk id="6" creationId="{271F3B8E-D128-3FE4-897D-8FFA05C5E06A}"/>
          </ac:spMkLst>
        </pc:spChg>
      </pc:sldChg>
      <pc:sldChg chg="modSp">
        <pc:chgData name="Kajsa Liljegren" userId="S::kajsa.liljegren@ssci.se::797c8925-a2e9-4240-91aa-eb6060547955" providerId="AD" clId="Web-{8FD921F2-6AC0-2609-320B-95857264B9F6}" dt="2025-05-15T11:20:47.612" v="3" actId="20577"/>
        <pc:sldMkLst>
          <pc:docMk/>
          <pc:sldMk cId="895258124" sldId="2147198067"/>
        </pc:sldMkLst>
        <pc:spChg chg="mod">
          <ac:chgData name="Kajsa Liljegren" userId="S::kajsa.liljegren@ssci.se::797c8925-a2e9-4240-91aa-eb6060547955" providerId="AD" clId="Web-{8FD921F2-6AC0-2609-320B-95857264B9F6}" dt="2025-05-15T11:20:47.612" v="3" actId="20577"/>
          <ac:spMkLst>
            <pc:docMk/>
            <pc:sldMk cId="895258124" sldId="2147198067"/>
            <ac:spMk id="11" creationId="{0EA0CC27-9E04-288A-0428-E677BE212FF6}"/>
          </ac:spMkLst>
        </pc:spChg>
      </pc:sldChg>
      <pc:sldChg chg="modSp">
        <pc:chgData name="Kajsa Liljegren" userId="S::kajsa.liljegren@ssci.se::797c8925-a2e9-4240-91aa-eb6060547955" providerId="AD" clId="Web-{8FD921F2-6AC0-2609-320B-95857264B9F6}" dt="2025-05-15T11:20:54.159" v="4" actId="20577"/>
        <pc:sldMkLst>
          <pc:docMk/>
          <pc:sldMk cId="55938841" sldId="2147198068"/>
        </pc:sldMkLst>
        <pc:spChg chg="mod">
          <ac:chgData name="Kajsa Liljegren" userId="S::kajsa.liljegren@ssci.se::797c8925-a2e9-4240-91aa-eb6060547955" providerId="AD" clId="Web-{8FD921F2-6AC0-2609-320B-95857264B9F6}" dt="2025-05-15T11:20:54.159" v="4" actId="20577"/>
          <ac:spMkLst>
            <pc:docMk/>
            <pc:sldMk cId="55938841" sldId="2147198068"/>
            <ac:spMk id="8" creationId="{08882E94-CCE2-5005-2AE8-C7F84DA3E16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4A-DF43-9849-CD2221C67BB9}"/>
                </c:ext>
              </c:extLst>
            </c:dLbl>
            <c:dLbl>
              <c:idx val="1"/>
              <c:layout>
                <c:manualLayout>
                  <c:x val="-1.0904716637290941E-2"/>
                  <c:y val="-8.985032072230066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4A-DF43-9849-CD2221C67BB9}"/>
                </c:ext>
              </c:extLst>
            </c:dLbl>
            <c:dLbl>
              <c:idx val="2"/>
              <c:layout>
                <c:manualLayout>
                  <c:x val="-1.3881876987135435E-2"/>
                  <c:y val="3.9911579268023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5961173535459"/>
                      <c:h val="0.1380348098179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14A-DF43-9849-CD2221C67BB9}"/>
                </c:ext>
              </c:extLst>
            </c:dLbl>
            <c:dLbl>
              <c:idx val="3"/>
              <c:layout>
                <c:manualLayout>
                  <c:x val="-3.1283520944084924E-2"/>
                  <c:y val="5.27711976613527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211575334519"/>
                      <c:h val="0.15924482976537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4A-DF43-9849-CD2221C67BB9}"/>
                </c:ext>
              </c:extLst>
            </c:dLbl>
            <c:dLbl>
              <c:idx val="4"/>
              <c:layout>
                <c:manualLayout>
                  <c:x val="-3.3822760725556911E-3"/>
                  <c:y val="-2.9987117715844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4A-DF43-9849-CD2221C67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Företag utan anställda*
(1950)</c:v>
                </c:pt>
                <c:pt idx="1">
                  <c:v>Mikroföretag 
(1257)</c:v>
                </c:pt>
                <c:pt idx="2">
                  <c:v>Små företag
(444)</c:v>
                </c:pt>
                <c:pt idx="3">
                  <c:v>Mellanstora företag 
(156)</c:v>
                </c:pt>
                <c:pt idx="4">
                  <c:v>Stora företag
(31)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0.33</c:v>
                </c:pt>
                <c:pt idx="2">
                  <c:v>0.11073475768629494</c:v>
                </c:pt>
                <c:pt idx="3">
                  <c:v>0.04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4A-DF43-9849-CD2221C67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CB2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rgbClr val="ED8B0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rgbClr val="B1B3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Pt>
            <c:idx val="5"/>
            <c:bubble3D val="0"/>
            <c:spPr>
              <a:solidFill>
                <a:srgbClr val="006C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212-F047-8000-E7E4D1D03DE4}"/>
              </c:ext>
            </c:extLst>
          </c:dPt>
          <c:dLbls>
            <c:dLbl>
              <c:idx val="0"/>
              <c:layout>
                <c:manualLayout>
                  <c:x val="4.6313599186436549E-3"/>
                  <c:y val="-0.175217985424258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sz="1000" b="1" smtClean="0"/>
                      <a:pPr/>
                      <a:t>[CATEGORY NAME]</a:t>
                    </a:fld>
                    <a:br>
                      <a:rPr lang="en-US" sz="1000"/>
                    </a:br>
                    <a:r>
                      <a:rPr lang="en-US" sz="1000"/>
                      <a:t>(53)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ED4FDD-34A4-BB41-B797-4EAD94FC5E2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(265)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A855D2-81DF-0146-9E80-110CAC76683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(384)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DF69E-85BC-9346-98C1-7597505F822D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(706)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layout>
                <c:manualLayout>
                  <c:x val="-0.20039194771505842"/>
                  <c:y val="2.27608181093158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4B90D2-DB90-CD43-BC8A-837F99E1B47F}" type="CATEGORYNAME">
                      <a:rPr lang="en-US" sz="1000" b="1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
(8)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dLbl>
              <c:idx val="5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err="1">
                        <a:solidFill>
                          <a:schemeClr val="bg1"/>
                        </a:solidFill>
                      </a:rPr>
                      <a:t>Övriga</a:t>
                    </a:r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(594)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212-F047-8000-E7E4D1D03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Labtech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</c:v>
                </c:pt>
                <c:pt idx="1">
                  <c:v>265</c:v>
                </c:pt>
                <c:pt idx="2">
                  <c:v>384</c:v>
                </c:pt>
                <c:pt idx="3">
                  <c:v>706</c:v>
                </c:pt>
                <c:pt idx="4">
                  <c:v>8</c:v>
                </c:pt>
                <c:pt idx="5">
                  <c:v>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91302615293955"/>
          <c:y val="5.2420701306431193E-2"/>
          <c:w val="0.6700869738470604"/>
          <c:h val="0.88467445712585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316968378783252E-3"/>
                  <c:y val="1.83472454572508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941E9D-B039-1F4D-B18B-F1016D116DEF}" type="VALUE">
                      <a:rPr lang="en-US" sz="80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8.7475085805174435E-2"/>
                      <c:h val="0.103347619006342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663-0F4E-BC23-40C8BA2A1D2C}"/>
                </c:ext>
              </c:extLst>
            </c:dLbl>
            <c:dLbl>
              <c:idx val="1"/>
              <c:layout>
                <c:manualLayout>
                  <c:x val="-1.0904716637290941E-2"/>
                  <c:y val="-8.985032072230066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3-0F4E-BC23-40C8BA2A1D2C}"/>
                </c:ext>
              </c:extLst>
            </c:dLbl>
            <c:dLbl>
              <c:idx val="2"/>
              <c:layout>
                <c:manualLayout>
                  <c:x val="-1.3881876987135435E-2"/>
                  <c:y val="3.9911579268023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5961173535459"/>
                      <c:h val="0.1380348098179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3-0F4E-BC23-40C8BA2A1D2C}"/>
                </c:ext>
              </c:extLst>
            </c:dLbl>
            <c:dLbl>
              <c:idx val="3"/>
              <c:layout>
                <c:manualLayout>
                  <c:x val="-3.1283520944084924E-2"/>
                  <c:y val="5.27711976613527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211575334519"/>
                      <c:h val="0.15924482976537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63-0F4E-BC23-40C8BA2A1D2C}"/>
                </c:ext>
              </c:extLst>
            </c:dLbl>
            <c:dLbl>
              <c:idx val="4"/>
              <c:layout>
                <c:manualLayout>
                  <c:x val="-3.9886832930951912E-3"/>
                  <c:y val="-2.9987117715844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1-489E-BA44-609FC39E3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Företag utan anställda*
(903)</c:v>
                </c:pt>
                <c:pt idx="1">
                  <c:v>Mikroföretag </c:v>
                </c:pt>
                <c:pt idx="2">
                  <c:v>Små företag
(234)</c:v>
                </c:pt>
                <c:pt idx="3">
                  <c:v>Mellanstora företag 
(101)</c:v>
                </c:pt>
                <c:pt idx="4">
                  <c:v>Stora företag
(16)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0.44929999999999998</c:v>
                </c:pt>
                <c:pt idx="1">
                  <c:v>0.38</c:v>
                </c:pt>
                <c:pt idx="2">
                  <c:v>0.1164</c:v>
                </c:pt>
                <c:pt idx="3">
                  <c:v>5.1933064050778993E-2</c:v>
                </c:pt>
                <c:pt idx="4" formatCode="0.00%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0F4E-BC23-40C8BA2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CB2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rgbClr val="ED8B0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rgbClr val="B1B3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Pt>
            <c:idx val="5"/>
            <c:bubble3D val="0"/>
            <c:spPr>
              <a:solidFill>
                <a:srgbClr val="006C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212-F047-8000-E7E4D1D03DE4}"/>
              </c:ext>
            </c:extLst>
          </c:dPt>
          <c:dLbls>
            <c:dLbl>
              <c:idx val="0"/>
              <c:layout>
                <c:manualLayout>
                  <c:x val="4.6313599186436549E-3"/>
                  <c:y val="-0.175217985424258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sz="1000" b="1" smtClean="0"/>
                      <a:pPr/>
                      <a:t>[CATEGORY NAME]</a:t>
                    </a:fld>
                    <a:br>
                      <a:rPr lang="en-US" sz="1000"/>
                    </a:br>
                    <a:r>
                      <a:rPr lang="en-US" sz="1000"/>
                      <a:t>(4)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ED4FDD-34A4-BB41-B797-4EAD94FC5E2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(38)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A855D2-81DF-0146-9E80-110CAC76683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(50)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DF69E-85BC-9346-98C1-7597505F822D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(38)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layout>
                <c:manualLayout>
                  <c:x val="-0.2003919413790666"/>
                  <c:y val="-5.5943136841757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4B90D2-DB90-CD43-BC8A-837F99E1B47F}" type="CATEGORYNAME">
                      <a:rPr lang="en-US" sz="1000" b="1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
(2)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dLbl>
              <c:idx val="5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err="1">
                        <a:solidFill>
                          <a:schemeClr val="bg1"/>
                        </a:solidFill>
                      </a:rPr>
                      <a:t>Övriga</a:t>
                    </a:r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(33)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212-F047-8000-E7E4D1D03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Labtech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38</c:v>
                </c:pt>
                <c:pt idx="2">
                  <c:v>50</c:v>
                </c:pt>
                <c:pt idx="3">
                  <c:v>38</c:v>
                </c:pt>
                <c:pt idx="4">
                  <c:v>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3-0F4E-BC23-40C8BA2A1D2C}"/>
                </c:ext>
              </c:extLst>
            </c:dLbl>
            <c:dLbl>
              <c:idx val="1"/>
              <c:layout>
                <c:manualLayout>
                  <c:x val="-5.4523583186455267E-3"/>
                  <c:y val="1.5636434781424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8BF985-E1C2-DA4B-B9F3-FC3E0A648C7F}" type="VALUE">
                      <a:rPr lang="en-US" sz="80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82472009144829E-2"/>
                      <c:h val="0.14004210992084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63-0F4E-BC23-40C8BA2A1D2C}"/>
                </c:ext>
              </c:extLst>
            </c:dLbl>
            <c:dLbl>
              <c:idx val="2"/>
              <c:layout>
                <c:manualLayout>
                  <c:x val="-1.3881876987135435E-2"/>
                  <c:y val="3.9911579268023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5961173535459"/>
                      <c:h val="0.1380348098179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3-0F4E-BC23-40C8BA2A1D2C}"/>
                </c:ext>
              </c:extLst>
            </c:dLbl>
            <c:dLbl>
              <c:idx val="3"/>
              <c:layout>
                <c:manualLayout>
                  <c:x val="-3.1283520944084924E-2"/>
                  <c:y val="5.27711976613527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211575334519"/>
                      <c:h val="0.15924482976537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63-0F4E-BC23-40C8BA2A1D2C}"/>
                </c:ext>
              </c:extLst>
            </c:dLbl>
            <c:dLbl>
              <c:idx val="4"/>
              <c:layout>
                <c:manualLayout>
                  <c:x val="-4.0193172298526991E-3"/>
                  <c:y val="-2.9987117715844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1-489E-BA44-609FC39E3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Företag utan anställda*
(55)</c:v>
                </c:pt>
                <c:pt idx="1">
                  <c:v>Mikroföretag 
(63)</c:v>
                </c:pt>
                <c:pt idx="2">
                  <c:v>Små företag
(29)</c:v>
                </c:pt>
                <c:pt idx="3">
                  <c:v>Mellanstora företag 
(14)</c:v>
                </c:pt>
                <c:pt idx="4">
                  <c:v>Stora företag
(4)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0.33329999999999999</c:v>
                </c:pt>
                <c:pt idx="1">
                  <c:v>0.38</c:v>
                </c:pt>
                <c:pt idx="2">
                  <c:v>0.17580000000000001</c:v>
                </c:pt>
                <c:pt idx="3">
                  <c:v>8.4848480000000004E-2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0F4E-BC23-40C8BA2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CB2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rgbClr val="ED8B0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rgbClr val="B1B3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Pt>
            <c:idx val="5"/>
            <c:bubble3D val="0"/>
            <c:spPr>
              <a:solidFill>
                <a:srgbClr val="006C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212-F047-8000-E7E4D1D03DE4}"/>
              </c:ext>
            </c:extLst>
          </c:dPt>
          <c:dLbls>
            <c:dLbl>
              <c:idx val="0"/>
              <c:layout>
                <c:manualLayout>
                  <c:x val="4.6313599186436549E-3"/>
                  <c:y val="-0.175217985424258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sz="1000" b="1" smtClean="0"/>
                      <a:pPr/>
                      <a:t>[CATEGORY NAME]</a:t>
                    </a:fld>
                    <a:br>
                      <a:rPr lang="en-US" sz="1000"/>
                    </a:br>
                    <a:r>
                      <a:rPr lang="en-US" sz="1000"/>
                      <a:t>(52)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ED4FDD-34A4-BB41-B797-4EAD94FC5E2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(697)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A855D2-81DF-0146-9E80-110CAC76683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(849)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DF69E-85BC-9346-98C1-7597505F822D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(958)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layout>
                <c:manualLayout>
                  <c:x val="-0.18551254067914896"/>
                  <c:y val="-0.151043861497401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4B90D2-DB90-CD43-BC8A-837F99E1B47F}" type="CATEGORYNAME">
                      <a:rPr lang="en-US" sz="1000" b="1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
(14)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dLbl>
              <c:idx val="5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err="1">
                        <a:solidFill>
                          <a:schemeClr val="bg1"/>
                        </a:solidFill>
                      </a:rPr>
                      <a:t>Övriga</a:t>
                    </a:r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(329)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212-F047-8000-E7E4D1D03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Labtech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</c:v>
                </c:pt>
                <c:pt idx="1">
                  <c:v>697</c:v>
                </c:pt>
                <c:pt idx="2">
                  <c:v>849</c:v>
                </c:pt>
                <c:pt idx="3">
                  <c:v>958</c:v>
                </c:pt>
                <c:pt idx="4">
                  <c:v>14</c:v>
                </c:pt>
                <c:pt idx="5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904716637290941E-2"/>
                  <c:y val="-8.985032072230066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3-0F4E-BC23-40C8BA2A1D2C}"/>
                </c:ext>
              </c:extLst>
            </c:dLbl>
            <c:dLbl>
              <c:idx val="1"/>
              <c:layout>
                <c:manualLayout>
                  <c:x val="4.498485067403103E-3"/>
                  <c:y val="3.99119662427184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5961173535459"/>
                      <c:h val="0.1380348098179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663-0F4E-BC23-40C8BA2A1D2C}"/>
                </c:ext>
              </c:extLst>
            </c:dLbl>
            <c:dLbl>
              <c:idx val="2"/>
              <c:layout>
                <c:manualLayout>
                  <c:x val="-9.8397652137899028E-3"/>
                  <c:y val="1.051901860191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211575334519"/>
                      <c:h val="0.15924482976537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3-0F4E-BC23-40C8BA2A1D2C}"/>
                </c:ext>
              </c:extLst>
            </c:dLbl>
            <c:dLbl>
              <c:idx val="3"/>
              <c:layout>
                <c:manualLayout>
                  <c:x val="4.0207645024553625E-3"/>
                  <c:y val="-2.9987117715844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3-0F4E-BC23-40C8BA2A1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Mikroföretag 
(205)</c:v>
                </c:pt>
                <c:pt idx="1">
                  <c:v>Små företag
(732)</c:v>
                </c:pt>
                <c:pt idx="2">
                  <c:v>Mellanstora företag 
(1169)</c:v>
                </c:pt>
                <c:pt idx="3">
                  <c:v>Stora företag
(793)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0.25</c:v>
                </c:pt>
                <c:pt idx="2">
                  <c:v>0.4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0F4E-BC23-40C8BA2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6CB2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rgbClr val="ED8B0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rgbClr val="B1B3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Pt>
            <c:idx val="5"/>
            <c:bubble3D val="0"/>
            <c:spPr>
              <a:solidFill>
                <a:srgbClr val="006C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212-F047-8000-E7E4D1D03DE4}"/>
              </c:ext>
            </c:extLst>
          </c:dPt>
          <c:dLbls>
            <c:dLbl>
              <c:idx val="0"/>
              <c:layout>
                <c:manualLayout>
                  <c:x val="4.6313599186436549E-3"/>
                  <c:y val="-0.175217985424258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sz="1000" b="1" smtClean="0"/>
                      <a:pPr/>
                      <a:t>[CATEGORY NAME]</a:t>
                    </a:fld>
                    <a:br>
                      <a:rPr lang="en-US" sz="1000"/>
                    </a:br>
                    <a:r>
                      <a:rPr lang="en-US" sz="1000"/>
                      <a:t>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layout>
                <c:manualLayout>
                  <c:x val="1.7359300816570576E-2"/>
                  <c:y val="-5.57487006602050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ED4FDD-34A4-BB41-B797-4EAD94FC5E2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A855D2-81DF-0146-9E80-110CAC766834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DF69E-85BC-9346-98C1-7597505F822D}" type="CATEGORYNAME">
                      <a:rPr lang="en-US" sz="1000" b="1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layout>
                <c:manualLayout>
                  <c:x val="-0.18055274044584307"/>
                  <c:y val="-0.187116550159886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4B90D2-DB90-CD43-BC8A-837F99E1B47F}" type="CATEGORYNAME">
                      <a:rPr lang="en-US" sz="1000" b="1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
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dLbl>
              <c:idx val="5"/>
              <c:layout>
                <c:manualLayout>
                  <c:x val="-7.9913316751198064E-3"/>
                  <c:y val="-5.37622497376531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err="1">
                        <a:solidFill>
                          <a:schemeClr val="bg1"/>
                        </a:solidFill>
                      </a:rPr>
                      <a:t>Övriga</a:t>
                    </a:r>
                    <a:br>
                      <a:rPr lang="en-US" sz="1000">
                        <a:solidFill>
                          <a:schemeClr val="bg1"/>
                        </a:solidFill>
                      </a:rPr>
                    </a:br>
                    <a:r>
                      <a:rPr lang="en-US" sz="1000">
                        <a:solidFill>
                          <a:schemeClr val="bg1"/>
                        </a:solidFill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212-F047-8000-E7E4D1D03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Labtech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%">
                  <c:v>1E-3</c:v>
                </c:pt>
                <c:pt idx="1">
                  <c:v>0.06</c:v>
                </c:pt>
                <c:pt idx="2">
                  <c:v>0.31</c:v>
                </c:pt>
                <c:pt idx="3">
                  <c:v>0.56999999999999995</c:v>
                </c:pt>
                <c:pt idx="4" formatCode="0.0%">
                  <c:v>2E-3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3-0F4E-BC23-40C8BA2A1D2C}"/>
                </c:ext>
              </c:extLst>
            </c:dLbl>
            <c:dLbl>
              <c:idx val="1"/>
              <c:layout>
                <c:manualLayout>
                  <c:x val="-1.0904716637290941E-2"/>
                  <c:y val="-8.985032072230066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3-0F4E-BC23-40C8BA2A1D2C}"/>
                </c:ext>
              </c:extLst>
            </c:dLbl>
            <c:dLbl>
              <c:idx val="2"/>
              <c:layout>
                <c:manualLayout>
                  <c:x val="-1.3881876987135435E-2"/>
                  <c:y val="3.9911579268023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5961173535459"/>
                      <c:h val="0.1380348098179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3-0F4E-BC23-40C8BA2A1D2C}"/>
                </c:ext>
              </c:extLst>
            </c:dLbl>
            <c:dLbl>
              <c:idx val="3"/>
              <c:layout>
                <c:manualLayout>
                  <c:x val="-2.515673359257202E-2"/>
                  <c:y val="1.0519018601919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211575334519"/>
                      <c:h val="0.15924482976537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63-0F4E-BC23-40C8BA2A1D2C}"/>
                </c:ext>
              </c:extLst>
            </c:dLbl>
            <c:dLbl>
              <c:idx val="4"/>
              <c:layout>
                <c:manualLayout>
                  <c:x val="3.1236967008697387E-4"/>
                  <c:y val="-1.3482852032870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1-489E-BA44-609FC39E3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Företag utan anställda</c:v>
                </c:pt>
                <c:pt idx="1">
                  <c:v>Mikroföretag </c:v>
                </c:pt>
                <c:pt idx="2">
                  <c:v>Små företag</c:v>
                </c:pt>
                <c:pt idx="3">
                  <c:v>Mellanstora företag </c:v>
                </c:pt>
                <c:pt idx="4">
                  <c:v>Stora företag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0.04</c:v>
                </c:pt>
                <c:pt idx="2">
                  <c:v>0.1</c:v>
                </c:pt>
                <c:pt idx="3">
                  <c:v>0.41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0F4E-BC23-40C8BA2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3A61-8341-4BF9-A9AC-1B6CE7C62331}" type="datetimeFigureOut">
              <a:rPr lang="sv-SE" smtClean="0"/>
              <a:t>2025-05-16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A0F7-3551-421C-9893-E4EC35F51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2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83DD-E612-4959-985D-C75FEC057D08}" type="datetimeFigureOut">
              <a:rPr lang="sv-SE" smtClean="0"/>
              <a:t>2025-05-16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7065-E11A-46B1-865A-21BF741D0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4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E93E-F9BA-3B47-3AD1-8A644F06C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8ECE697-6DBE-1F87-A7F1-745D3EAEE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C434F29-9612-9B74-5D97-A9AB0F420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E8676A7-3DEA-B60F-BB13-B22CC1EA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9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53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24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65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1C244-76D8-86CE-BDDE-E55F11546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BD2825-935D-436A-8103-B248EF391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FBB1F2-FF09-A7C6-CE1F-7BC6135B4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4EA37F-7AF2-82B6-6461-F96F117CC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80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26CD1-E86A-1B42-558F-FD75CDCE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BBB2A81-FE58-173C-0E8C-428901962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0BEC124-1FB8-D3A9-2248-60471DE9C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EDCBD2-5AC3-104E-74D8-B7A73E9D5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79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2C166-D0DD-7BBF-F3EA-F6C69573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D5531D1-B28C-6DF5-EB9B-DE3DFE64E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CF47818-3715-0B19-6C9C-2F307EFFE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DF0D76-4029-4C1B-4A3E-86ECAD884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92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7C91A-D971-BA21-630E-34D5D8B36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36B6A-DB74-0EB4-9CC3-8EA51C2EC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C430C-34DB-A80A-C6E0-80815A71B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1E23E-D0D2-81B2-641A-760E8178D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84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F5FE-8FC9-FE48-67D3-D71DF8B0C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4F5DB-EDFD-FFA4-2688-319C4A70F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F5E2C-ABCA-36AF-CC2F-82A1C64C0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7326E-62AF-6148-2C9C-7F9801187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59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88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gr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2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C882A2-568A-47DC-9F17-2689DF9BA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842" y="944472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061B77-3F33-440D-B3AC-54DF6F29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med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2A1345-17BD-4EDB-8B70-4C6C6E9FC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6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C7109D8-0999-4747-A7CD-E3225E918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68E98DF-32CA-499A-8551-B6747E8EE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427299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2EADF-991A-4EC0-8729-8FF960873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9AFF5254-10F2-4E09-9A82-5495AF883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76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68B0A689-CAC2-493E-8DC2-27CF9FACDC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954B73-65E8-4216-B463-4FA19F068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957686"/>
            <a:ext cx="9325014" cy="2885329"/>
          </a:xfrm>
        </p:spPr>
        <p:txBody>
          <a:bodyPr numCol="2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4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E6E000-31B2-417A-9ECD-370B1244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425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77633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A4379AE5-4E57-469C-A93F-073037A8C3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18604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grå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7630606-E5B9-4A7F-81F5-C687B5978AE3}"/>
              </a:ext>
            </a:extLst>
          </p:cNvPr>
          <p:cNvGrpSpPr/>
          <p:nvPr userDrawn="1"/>
        </p:nvGrpSpPr>
        <p:grpSpPr>
          <a:xfrm>
            <a:off x="87548" y="6000919"/>
            <a:ext cx="1799617" cy="721999"/>
            <a:chOff x="87548" y="6000919"/>
            <a:chExt cx="1799617" cy="721999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217B8BD-B1B4-450C-855A-57E82F00E9D7}"/>
                </a:ext>
              </a:extLst>
            </p:cNvPr>
            <p:cNvSpPr/>
            <p:nvPr userDrawn="1"/>
          </p:nvSpPr>
          <p:spPr>
            <a:xfrm>
              <a:off x="87548" y="6000919"/>
              <a:ext cx="1799617" cy="721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8C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7ACE3B8-E596-4F4A-9947-CD3EE304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70" y="6082203"/>
              <a:ext cx="1581150" cy="55021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8070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73288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grå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403598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842" y="944472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E5DB7C90-C930-4E6B-A743-9F34329EA902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104D8D74-CB9F-4A95-B57C-9E330ADF76C6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44716E3C-9BB6-4094-A3AF-4892C2845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7A21B72-CF07-415A-A84F-B81DBB89D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E6FCDB0-05C3-42DD-9FCC-EE4D1F7C895C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23727"/>
            <a:ext cx="1657350" cy="263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342672D0-49C9-4ABC-9A1D-7B7DD15AB12E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007DEE1-3A9C-4FE8-8478-7B3707090D66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63C69C6-D2D2-4049-957C-D2638BEFC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64AC2E8-20C8-40B3-9F07-E66F9EDD6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09139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07ABCBF0-8243-4A7C-B61E-630A69905C2C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FA5CCA7-6496-4C88-A446-2CE81444DE8F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BC97A26C-F5B6-4B02-BD55-BF36C37D3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119CF79-9155-4732-8A2E-20F64303A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1BD7950-8CD7-4332-9917-1250CE6D2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A3E446B-049B-4F3D-BC96-2EE4778770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114098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6B1BF03-4113-4255-AC4A-4AC8711CB5F4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7FE67E7-2A21-4196-B9C6-2B79C3B67C04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6E41C0B-2338-4DDF-9201-E687BB04B5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10C2CC1-86BE-4831-9523-4BCBEABC6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3C215029-A533-4775-AF85-A8B24458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046E28A-6287-4EF8-8EF9-7C94DDFF6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52278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blå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56995A35-BA2E-4FED-A211-9E397F3A5B6A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78DD261-0E5F-4270-8EC6-809C19DA18C0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EAB7F9C-EB4F-49EA-92E6-92DCBF9CA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D701568-C6EF-4357-AEB0-F484CC97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4749FEE-846D-481B-B550-1695BAC7E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701AEE24-FDD9-4CAF-A041-68680309F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10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9DDD9DF4-987D-4410-BD47-B20560937C9C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2D7732C-C068-4A72-9664-DDB7BCA9F035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F3A0DD8-D083-44E4-B912-921ED97C4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32CE3D31-20AA-461E-8413-235F25C15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F51ED80-34BA-4CD0-A600-68C4E9573E21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Klicka här för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06824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grå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B7C8B0-11A9-448E-A4F8-106CDF1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7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6F6900E2-4F32-4595-A154-232063016C32}"/>
              </a:ext>
            </a:extLst>
          </p:cNvPr>
          <p:cNvGrpSpPr/>
          <p:nvPr userDrawn="1"/>
        </p:nvGrpSpPr>
        <p:grpSpPr>
          <a:xfrm>
            <a:off x="325067" y="330215"/>
            <a:ext cx="11728047" cy="6916598"/>
            <a:chOff x="325067" y="330215"/>
            <a:chExt cx="11728047" cy="6916598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208B7EDC-8A9A-487A-B820-904FD91B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3D0A054D-EE2E-4F8E-B9A2-59E12BAC0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629E88CE-B5B3-4452-AC90-1E4F048C6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067" y="345098"/>
            <a:ext cx="4794285" cy="61065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5859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0C0979BB-D78E-4B25-A68E-800F7DBEC957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1538625-04FD-4B7B-A962-BC7749D052E2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E599B50-A583-47A7-AAC2-CB64B8FB8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B836DE6-DB1E-4CF0-8826-65E14A0BD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601" y="950333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02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7AC5044-98DD-4CEF-B2BB-A0F21C54A84E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66CE02E-79B9-45F9-9533-0D06BEE2F986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391424C-CD9F-4DE7-81F4-7215A77D8DBA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1808AAF-EFB9-4A7F-81D7-0EEC07766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73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1BD7950-8CD7-4332-9917-1250CE6D2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A3E446B-049B-4F3D-BC96-2EE4778770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91045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3C215029-A533-4775-AF85-A8B24458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046E28A-6287-4EF8-8EF9-7C94DDFF6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2589543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F51ED80-34BA-4CD0-A600-68C4E9573E21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Klicka här för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44223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blå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4749FEE-846D-481B-B550-1695BAC7E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701AEE24-FDD9-4CAF-A041-68680309F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5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629E88CE-B5B3-4452-AC90-1E4F048C6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067" y="345098"/>
            <a:ext cx="4794285" cy="61065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036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601" y="950333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82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078250-69D9-42AF-A4E6-8742CB72A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341629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vi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1892028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63038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vit mind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54181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799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vit en 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1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937315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vit två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86865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996235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t text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42712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C7109D8-0999-4747-A7CD-E3225E918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68E98DF-32CA-499A-8551-B6747E8EE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A53BE0-121D-47EC-B80F-30D976A0B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2532666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018D179-6FBF-4AD3-B4CF-9183EC491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59BC2F5-2F9D-4A86-9716-0264D39666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92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6F5F54-EDCF-44BF-A9FA-0CE35E083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75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201D8D-5492-4F10-A848-85BAA3582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0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AB1A7D-2462-4E1F-B0D9-27A2E855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0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B024A0-A358-45E4-B8B9-F0A97D5BB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5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488DF0-2C9E-40FD-8D54-73F1B23B5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1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B00F7-723B-4258-9550-88DCF07F0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92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med text två spalter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>
            <a:extLst>
              <a:ext uri="{FF2B5EF4-FFF2-40B4-BE49-F238E27FC236}">
                <a16:creationId xmlns:a16="http://schemas.microsoft.com/office/drawing/2014/main" id="{52AF499F-CEF7-4F8E-9FD6-E85EE92E78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AECDA29-4009-49A4-8C68-C6F9E0189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490261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64270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grå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2EADF-991A-4EC0-8729-8FF960873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AFF5254-10F2-4E09-9A82-5495AF883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856760-7957-47EE-81C8-A146317EB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04001"/>
            <a:ext cx="1620000" cy="706616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445718D-A037-4D5C-9322-00B10899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99A26AB0-6557-473D-9AD9-412E6883D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024390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418A96A-16AE-45C7-81A6-C81E70976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B3A78CF-CBA8-422E-B64E-A7FC8FE488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86697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90501"/>
            <a:ext cx="12258675" cy="7115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3385971-85B2-4381-B4A4-A4756E7505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3B3A8C9-CBFC-4D68-87D2-FF586740C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1382994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">
    <p:bg>
      <p:bgPr>
        <a:blipFill dpi="0" rotWithShape="1">
          <a:blip r:embed="rId2" cstate="screen">
            <a:alphaModFix amt="84547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77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0968E40-4798-47FF-BF3D-215BE8C28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D352A87-F0A2-4D87-BC18-261A95422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139627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19778"/>
            <a:ext cx="10972800" cy="1164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>
                <a:latin typeface="Franklin Gothic Medium"/>
                <a:cs typeface="Franklin Gothic Medium"/>
              </a:rPr>
              <a:t>Klicka här för att ändra format</a:t>
            </a:r>
            <a:endParaRPr lang="en-US"/>
          </a:p>
        </p:txBody>
      </p:sp>
      <p:sp>
        <p:nvSpPr>
          <p:cNvPr id="5" name="Picture Placeholder 6"/>
          <p:cNvSpPr>
            <a:spLocks noGrp="1" noChangeAspect="1"/>
          </p:cNvSpPr>
          <p:nvPr>
            <p:ph type="pic" sz="quarter" idx="18"/>
          </p:nvPr>
        </p:nvSpPr>
        <p:spPr>
          <a:xfrm>
            <a:off x="11111491" y="6070975"/>
            <a:ext cx="935364" cy="7015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>
                <a:ln>
                  <a:noFill/>
                </a:ln>
                <a:noFill/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2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4020"/>
            <a:ext cx="10972800" cy="43114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2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sva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0197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FAF777B9-A7A6-45CD-AB30-AAA58D772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77819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vit en 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AB1A7D-2462-4E1F-B0D9-27A2E855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rubrik 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8B0A689-CAC2-493E-8DC2-27CF9FACDC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954B73-65E8-4216-B463-4FA19F068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957686"/>
            <a:ext cx="9325014" cy="2885329"/>
          </a:xfrm>
        </p:spPr>
        <p:txBody>
          <a:bodyPr numCol="2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2A86F9-D746-4C6C-B450-A8DF3FA06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4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E6E000-31B2-417A-9ECD-370B1244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425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471A68-CFA1-4A84-B600-A2A345B96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7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grå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A4379AE5-4E57-469C-A93F-073037A8C3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47E630-F8FD-46E8-AE10-44E0FC213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3BAA-20A4-4610-AE47-9C9EA93FC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4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5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679" r:id="rId13"/>
    <p:sldLayoutId id="2147483676" r:id="rId14"/>
    <p:sldLayoutId id="2147483688" r:id="rId15"/>
    <p:sldLayoutId id="2147483699" r:id="rId16"/>
    <p:sldLayoutId id="2147483681" r:id="rId17"/>
    <p:sldLayoutId id="2147483689" r:id="rId18"/>
    <p:sldLayoutId id="2147483696" r:id="rId19"/>
    <p:sldLayoutId id="2147483697" r:id="rId20"/>
    <p:sldLayoutId id="2147483698" r:id="rId21"/>
    <p:sldLayoutId id="2147483690" r:id="rId22"/>
    <p:sldLayoutId id="2147483685" r:id="rId23"/>
    <p:sldLayoutId id="2147483680" r:id="rId24"/>
    <p:sldLayoutId id="2147483677" r:id="rId25"/>
    <p:sldLayoutId id="2147483720" r:id="rId26"/>
    <p:sldLayoutId id="2147483721" r:id="rId27"/>
    <p:sldLayoutId id="2147483732" r:id="rId28"/>
    <p:sldLayoutId id="2147483722" r:id="rId29"/>
    <p:sldLayoutId id="2147483723" r:id="rId30"/>
    <p:sldLayoutId id="2147483724" r:id="rId31"/>
    <p:sldLayoutId id="2147483719" r:id="rId32"/>
    <p:sldLayoutId id="2147483678" r:id="rId33"/>
    <p:sldLayoutId id="2147483687" r:id="rId34"/>
    <p:sldLayoutId id="2147483682" r:id="rId35"/>
    <p:sldLayoutId id="2147483695" r:id="rId36"/>
    <p:sldLayoutId id="2147483694" r:id="rId37"/>
    <p:sldLayoutId id="2147483693" r:id="rId38"/>
    <p:sldLayoutId id="2147483683" r:id="rId39"/>
    <p:sldLayoutId id="2147483706" r:id="rId40"/>
    <p:sldLayoutId id="2147483743" r:id="rId41"/>
    <p:sldLayoutId id="2147483707" r:id="rId42"/>
    <p:sldLayoutId id="2147483744" r:id="rId43"/>
    <p:sldLayoutId id="2147483708" r:id="rId44"/>
    <p:sldLayoutId id="2147483745" r:id="rId45"/>
    <p:sldLayoutId id="2147483705" r:id="rId46"/>
    <p:sldLayoutId id="2147483746" r:id="rId47"/>
    <p:sldLayoutId id="2147483702" r:id="rId48"/>
    <p:sldLayoutId id="2147483747" r:id="rId49"/>
    <p:sldLayoutId id="2147483703" r:id="rId50"/>
    <p:sldLayoutId id="2147483686" r:id="rId51"/>
    <p:sldLayoutId id="2147483725" r:id="rId52"/>
    <p:sldLayoutId id="2147483726" r:id="rId53"/>
    <p:sldLayoutId id="2147483728" r:id="rId54"/>
    <p:sldLayoutId id="2147483729" r:id="rId55"/>
    <p:sldLayoutId id="2147483730" r:id="rId56"/>
    <p:sldLayoutId id="2147483731" r:id="rId57"/>
    <p:sldLayoutId id="2147483684" r:id="rId58"/>
    <p:sldLayoutId id="2147483649" r:id="rId59"/>
    <p:sldLayoutId id="2147483651" r:id="rId60"/>
    <p:sldLayoutId id="2147483653" r:id="rId61"/>
    <p:sldLayoutId id="2147483654" r:id="rId62"/>
    <p:sldLayoutId id="2147483655" r:id="rId63"/>
    <p:sldLayoutId id="2147483656" r:id="rId64"/>
    <p:sldLayoutId id="2147483734" r:id="rId65"/>
    <p:sldLayoutId id="2147483738" r:id="rId66"/>
    <p:sldLayoutId id="2147483739" r:id="rId67"/>
    <p:sldLayoutId id="2147483742" r:id="rId68"/>
    <p:sldLayoutId id="2147483748" r:id="rId6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342000" algn="l" defTabSz="12600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orient="horz" pos="414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249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pos="597">
          <p15:clr>
            <a:srgbClr val="F26B43"/>
          </p15:clr>
        </p15:guide>
        <p15:guide id="8" pos="7083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sci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wedenbio.se/vi-bygger-kunskap/rapporter-och-faktabla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sci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insightmachine.stuns.se/" TargetMode="External"/><Relationship Id="rId4" Type="http://schemas.openxmlformats.org/officeDocument/2006/relationships/hyperlink" Target="https://www.vinnova.se/globalassets/publikationer/2024/life-science/vinnova_rapport_life_science_2024_slutversion-241008.pdf?cb=202410141248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63" Type="http://schemas.openxmlformats.org/officeDocument/2006/relationships/image" Target="../media/image74.png"/><Relationship Id="rId84" Type="http://schemas.openxmlformats.org/officeDocument/2006/relationships/image" Target="../media/image95.png"/><Relationship Id="rId138" Type="http://schemas.openxmlformats.org/officeDocument/2006/relationships/image" Target="../media/image149.png"/><Relationship Id="rId107" Type="http://schemas.openxmlformats.org/officeDocument/2006/relationships/image" Target="../media/image118.jpeg"/><Relationship Id="rId11" Type="http://schemas.openxmlformats.org/officeDocument/2006/relationships/image" Target="../media/image22.png"/><Relationship Id="rId32" Type="http://schemas.openxmlformats.org/officeDocument/2006/relationships/image" Target="../media/image43.jpeg"/><Relationship Id="rId53" Type="http://schemas.openxmlformats.org/officeDocument/2006/relationships/image" Target="../media/image64.png"/><Relationship Id="rId74" Type="http://schemas.openxmlformats.org/officeDocument/2006/relationships/image" Target="../media/image85.png"/><Relationship Id="rId128" Type="http://schemas.openxmlformats.org/officeDocument/2006/relationships/image" Target="../media/image139.svg"/><Relationship Id="rId149" Type="http://schemas.openxmlformats.org/officeDocument/2006/relationships/image" Target="../media/image160.png"/><Relationship Id="rId5" Type="http://schemas.openxmlformats.org/officeDocument/2006/relationships/image" Target="../media/image16.png"/><Relationship Id="rId95" Type="http://schemas.openxmlformats.org/officeDocument/2006/relationships/image" Target="../media/image106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64" Type="http://schemas.openxmlformats.org/officeDocument/2006/relationships/image" Target="../media/image75.png"/><Relationship Id="rId69" Type="http://schemas.openxmlformats.org/officeDocument/2006/relationships/image" Target="../media/image80.jpeg"/><Relationship Id="rId113" Type="http://schemas.openxmlformats.org/officeDocument/2006/relationships/image" Target="../media/image124.png"/><Relationship Id="rId118" Type="http://schemas.openxmlformats.org/officeDocument/2006/relationships/image" Target="../media/image129.png"/><Relationship Id="rId134" Type="http://schemas.openxmlformats.org/officeDocument/2006/relationships/image" Target="../media/image145.png"/><Relationship Id="rId139" Type="http://schemas.openxmlformats.org/officeDocument/2006/relationships/image" Target="../media/image150.png"/><Relationship Id="rId80" Type="http://schemas.openxmlformats.org/officeDocument/2006/relationships/image" Target="../media/image91.png"/><Relationship Id="rId85" Type="http://schemas.openxmlformats.org/officeDocument/2006/relationships/image" Target="../media/image96.png"/><Relationship Id="rId150" Type="http://schemas.openxmlformats.org/officeDocument/2006/relationships/image" Target="../media/image161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59" Type="http://schemas.openxmlformats.org/officeDocument/2006/relationships/image" Target="../media/image70.png"/><Relationship Id="rId103" Type="http://schemas.openxmlformats.org/officeDocument/2006/relationships/image" Target="../media/image114.jpeg"/><Relationship Id="rId108" Type="http://schemas.openxmlformats.org/officeDocument/2006/relationships/image" Target="../media/image119.png"/><Relationship Id="rId124" Type="http://schemas.openxmlformats.org/officeDocument/2006/relationships/image" Target="../media/image135.png"/><Relationship Id="rId129" Type="http://schemas.openxmlformats.org/officeDocument/2006/relationships/image" Target="../media/image140.png"/><Relationship Id="rId54" Type="http://schemas.openxmlformats.org/officeDocument/2006/relationships/image" Target="../media/image65.svg"/><Relationship Id="rId70" Type="http://schemas.openxmlformats.org/officeDocument/2006/relationships/image" Target="../media/image81.png"/><Relationship Id="rId75" Type="http://schemas.openxmlformats.org/officeDocument/2006/relationships/image" Target="../media/image86.png"/><Relationship Id="rId91" Type="http://schemas.openxmlformats.org/officeDocument/2006/relationships/image" Target="../media/image102.svg"/><Relationship Id="rId96" Type="http://schemas.openxmlformats.org/officeDocument/2006/relationships/image" Target="../media/image107.png"/><Relationship Id="rId140" Type="http://schemas.openxmlformats.org/officeDocument/2006/relationships/image" Target="../media/image151.png"/><Relationship Id="rId145" Type="http://schemas.openxmlformats.org/officeDocument/2006/relationships/image" Target="../media/image156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7.pn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49" Type="http://schemas.openxmlformats.org/officeDocument/2006/relationships/image" Target="../media/image60.png"/><Relationship Id="rId114" Type="http://schemas.openxmlformats.org/officeDocument/2006/relationships/image" Target="../media/image125.jpeg"/><Relationship Id="rId119" Type="http://schemas.openxmlformats.org/officeDocument/2006/relationships/image" Target="../media/image130.jpeg"/><Relationship Id="rId44" Type="http://schemas.openxmlformats.org/officeDocument/2006/relationships/image" Target="../media/image55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81" Type="http://schemas.openxmlformats.org/officeDocument/2006/relationships/image" Target="../media/image92.png"/><Relationship Id="rId86" Type="http://schemas.openxmlformats.org/officeDocument/2006/relationships/image" Target="../media/image97.jpeg"/><Relationship Id="rId130" Type="http://schemas.openxmlformats.org/officeDocument/2006/relationships/image" Target="../media/image141.jpeg"/><Relationship Id="rId135" Type="http://schemas.openxmlformats.org/officeDocument/2006/relationships/image" Target="../media/image146.jpeg"/><Relationship Id="rId151" Type="http://schemas.openxmlformats.org/officeDocument/2006/relationships/image" Target="../media/image162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9" Type="http://schemas.openxmlformats.org/officeDocument/2006/relationships/image" Target="../media/image50.png"/><Relationship Id="rId109" Type="http://schemas.openxmlformats.org/officeDocument/2006/relationships/image" Target="../media/image12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6" Type="http://schemas.openxmlformats.org/officeDocument/2006/relationships/image" Target="../media/image87.png"/><Relationship Id="rId97" Type="http://schemas.openxmlformats.org/officeDocument/2006/relationships/image" Target="../media/image108.png"/><Relationship Id="rId104" Type="http://schemas.openxmlformats.org/officeDocument/2006/relationships/image" Target="../media/image115.tiff"/><Relationship Id="rId120" Type="http://schemas.openxmlformats.org/officeDocument/2006/relationships/image" Target="../media/image131.png"/><Relationship Id="rId125" Type="http://schemas.openxmlformats.org/officeDocument/2006/relationships/image" Target="../media/image136.png"/><Relationship Id="rId141" Type="http://schemas.openxmlformats.org/officeDocument/2006/relationships/image" Target="../media/image152.png"/><Relationship Id="rId146" Type="http://schemas.openxmlformats.org/officeDocument/2006/relationships/image" Target="../media/image157.jpeg"/><Relationship Id="rId7" Type="http://schemas.openxmlformats.org/officeDocument/2006/relationships/image" Target="../media/image18.jpeg"/><Relationship Id="rId71" Type="http://schemas.openxmlformats.org/officeDocument/2006/relationships/image" Target="../media/image82.png"/><Relationship Id="rId92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0.png"/><Relationship Id="rId24" Type="http://schemas.openxmlformats.org/officeDocument/2006/relationships/image" Target="../media/image35.png"/><Relationship Id="rId40" Type="http://schemas.openxmlformats.org/officeDocument/2006/relationships/image" Target="../media/image51.png"/><Relationship Id="rId45" Type="http://schemas.openxmlformats.org/officeDocument/2006/relationships/image" Target="../media/image56.jpeg"/><Relationship Id="rId66" Type="http://schemas.openxmlformats.org/officeDocument/2006/relationships/image" Target="../media/image77.png"/><Relationship Id="rId87" Type="http://schemas.openxmlformats.org/officeDocument/2006/relationships/image" Target="../media/image98.png"/><Relationship Id="rId110" Type="http://schemas.openxmlformats.org/officeDocument/2006/relationships/image" Target="../media/image121.jpeg"/><Relationship Id="rId115" Type="http://schemas.openxmlformats.org/officeDocument/2006/relationships/image" Target="../media/image126.png"/><Relationship Id="rId131" Type="http://schemas.openxmlformats.org/officeDocument/2006/relationships/image" Target="../media/image142.png"/><Relationship Id="rId136" Type="http://schemas.openxmlformats.org/officeDocument/2006/relationships/image" Target="../media/image147.png"/><Relationship Id="rId61" Type="http://schemas.openxmlformats.org/officeDocument/2006/relationships/image" Target="../media/image72.png"/><Relationship Id="rId82" Type="http://schemas.openxmlformats.org/officeDocument/2006/relationships/image" Target="../media/image93.svg"/><Relationship Id="rId152" Type="http://schemas.openxmlformats.org/officeDocument/2006/relationships/image" Target="../media/image163.jpe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Relationship Id="rId56" Type="http://schemas.openxmlformats.org/officeDocument/2006/relationships/image" Target="../media/image67.png"/><Relationship Id="rId77" Type="http://schemas.openxmlformats.org/officeDocument/2006/relationships/image" Target="../media/image88.png"/><Relationship Id="rId100" Type="http://schemas.openxmlformats.org/officeDocument/2006/relationships/image" Target="../media/image111.jpeg"/><Relationship Id="rId105" Type="http://schemas.openxmlformats.org/officeDocument/2006/relationships/image" Target="../media/image116.png"/><Relationship Id="rId126" Type="http://schemas.openxmlformats.org/officeDocument/2006/relationships/image" Target="../media/image137.png"/><Relationship Id="rId147" Type="http://schemas.openxmlformats.org/officeDocument/2006/relationships/image" Target="../media/image158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93" Type="http://schemas.openxmlformats.org/officeDocument/2006/relationships/image" Target="../media/image104.jpeg"/><Relationship Id="rId98" Type="http://schemas.openxmlformats.org/officeDocument/2006/relationships/image" Target="../media/image109.png"/><Relationship Id="rId121" Type="http://schemas.openxmlformats.org/officeDocument/2006/relationships/image" Target="../media/image132.jpeg"/><Relationship Id="rId142" Type="http://schemas.openxmlformats.org/officeDocument/2006/relationships/image" Target="../media/image153.png"/><Relationship Id="rId3" Type="http://schemas.openxmlformats.org/officeDocument/2006/relationships/image" Target="../media/image14.tiff"/><Relationship Id="rId25" Type="http://schemas.openxmlformats.org/officeDocument/2006/relationships/image" Target="../media/image36.png"/><Relationship Id="rId46" Type="http://schemas.openxmlformats.org/officeDocument/2006/relationships/image" Target="../media/image57.png"/><Relationship Id="rId67" Type="http://schemas.openxmlformats.org/officeDocument/2006/relationships/image" Target="../media/image78.jpeg"/><Relationship Id="rId116" Type="http://schemas.openxmlformats.org/officeDocument/2006/relationships/image" Target="../media/image127.png"/><Relationship Id="rId137" Type="http://schemas.openxmlformats.org/officeDocument/2006/relationships/image" Target="../media/image148.png"/><Relationship Id="rId20" Type="http://schemas.openxmlformats.org/officeDocument/2006/relationships/image" Target="../media/image31.png"/><Relationship Id="rId41" Type="http://schemas.openxmlformats.org/officeDocument/2006/relationships/image" Target="../media/image52.svg"/><Relationship Id="rId62" Type="http://schemas.openxmlformats.org/officeDocument/2006/relationships/image" Target="../media/image73.svg"/><Relationship Id="rId83" Type="http://schemas.openxmlformats.org/officeDocument/2006/relationships/image" Target="../media/image94.png"/><Relationship Id="rId88" Type="http://schemas.openxmlformats.org/officeDocument/2006/relationships/image" Target="../media/image99.png"/><Relationship Id="rId111" Type="http://schemas.openxmlformats.org/officeDocument/2006/relationships/image" Target="../media/image122.png"/><Relationship Id="rId132" Type="http://schemas.openxmlformats.org/officeDocument/2006/relationships/image" Target="../media/image143.png"/><Relationship Id="rId153" Type="http://schemas.openxmlformats.org/officeDocument/2006/relationships/image" Target="../media/image164.png"/><Relationship Id="rId15" Type="http://schemas.openxmlformats.org/officeDocument/2006/relationships/image" Target="../media/image26.svg"/><Relationship Id="rId36" Type="http://schemas.openxmlformats.org/officeDocument/2006/relationships/image" Target="../media/image47.jpeg"/><Relationship Id="rId57" Type="http://schemas.openxmlformats.org/officeDocument/2006/relationships/image" Target="../media/image68.png"/><Relationship Id="rId106" Type="http://schemas.openxmlformats.org/officeDocument/2006/relationships/image" Target="../media/image117.jpeg"/><Relationship Id="rId127" Type="http://schemas.openxmlformats.org/officeDocument/2006/relationships/image" Target="../media/image138.png"/><Relationship Id="rId10" Type="http://schemas.openxmlformats.org/officeDocument/2006/relationships/image" Target="../media/image21.png"/><Relationship Id="rId31" Type="http://schemas.openxmlformats.org/officeDocument/2006/relationships/image" Target="../media/image42.jpeg"/><Relationship Id="rId52" Type="http://schemas.openxmlformats.org/officeDocument/2006/relationships/image" Target="../media/image63.png"/><Relationship Id="rId73" Type="http://schemas.openxmlformats.org/officeDocument/2006/relationships/image" Target="../media/image84.png"/><Relationship Id="rId78" Type="http://schemas.openxmlformats.org/officeDocument/2006/relationships/image" Target="../media/image89.jpeg"/><Relationship Id="rId94" Type="http://schemas.openxmlformats.org/officeDocument/2006/relationships/image" Target="../media/image105.jpeg"/><Relationship Id="rId99" Type="http://schemas.openxmlformats.org/officeDocument/2006/relationships/image" Target="../media/image110.png"/><Relationship Id="rId101" Type="http://schemas.openxmlformats.org/officeDocument/2006/relationships/image" Target="../media/image112.jpeg"/><Relationship Id="rId122" Type="http://schemas.openxmlformats.org/officeDocument/2006/relationships/image" Target="../media/image133.jpeg"/><Relationship Id="rId143" Type="http://schemas.openxmlformats.org/officeDocument/2006/relationships/image" Target="../media/image154.png"/><Relationship Id="rId148" Type="http://schemas.openxmlformats.org/officeDocument/2006/relationships/image" Target="../media/image159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26" Type="http://schemas.openxmlformats.org/officeDocument/2006/relationships/image" Target="../media/image37.png"/><Relationship Id="rId47" Type="http://schemas.openxmlformats.org/officeDocument/2006/relationships/image" Target="../media/image58.png"/><Relationship Id="rId68" Type="http://schemas.openxmlformats.org/officeDocument/2006/relationships/image" Target="../media/image79.png"/><Relationship Id="rId89" Type="http://schemas.openxmlformats.org/officeDocument/2006/relationships/image" Target="../media/image100.png"/><Relationship Id="rId112" Type="http://schemas.openxmlformats.org/officeDocument/2006/relationships/image" Target="../media/image123.png"/><Relationship Id="rId133" Type="http://schemas.openxmlformats.org/officeDocument/2006/relationships/image" Target="../media/image144.png"/><Relationship Id="rId154" Type="http://schemas.openxmlformats.org/officeDocument/2006/relationships/image" Target="../media/image165.svg"/><Relationship Id="rId16" Type="http://schemas.openxmlformats.org/officeDocument/2006/relationships/image" Target="../media/image27.jpeg"/><Relationship Id="rId37" Type="http://schemas.openxmlformats.org/officeDocument/2006/relationships/image" Target="../media/image48.jpeg"/><Relationship Id="rId58" Type="http://schemas.openxmlformats.org/officeDocument/2006/relationships/image" Target="../media/image69.png"/><Relationship Id="rId79" Type="http://schemas.openxmlformats.org/officeDocument/2006/relationships/image" Target="../media/image90.png"/><Relationship Id="rId102" Type="http://schemas.openxmlformats.org/officeDocument/2006/relationships/image" Target="../media/image113.jpeg"/><Relationship Id="rId123" Type="http://schemas.openxmlformats.org/officeDocument/2006/relationships/image" Target="../media/image134.png"/><Relationship Id="rId144" Type="http://schemas.openxmlformats.org/officeDocument/2006/relationships/image" Target="../media/image155.png"/><Relationship Id="rId90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industrymap.ssci.s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B58AD-4757-3B2A-C917-41B53722A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1037410-65BA-0575-D4B4-5112FD65C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dirty="0">
                <a:solidFill>
                  <a:srgbClr val="006CB2"/>
                </a:solidFill>
                <a:latin typeface="Verdana"/>
                <a:ea typeface="Verdana"/>
              </a:rPr>
              <a:t>Life science i Hagastaden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5FA3FC-E7A2-A96B-17F1-DBB6AD1AC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Uppdaterad: 2025-05-15</a:t>
            </a:r>
            <a:endParaRPr lang="sv-SE" sz="2000" dirty="0">
              <a:solidFill>
                <a:schemeClr val="accent3"/>
              </a:solidFill>
              <a:latin typeface="Verdana"/>
              <a:ea typeface="Verdana"/>
              <a:hlinkClick r:id="rId3"/>
            </a:endParaRPr>
          </a:p>
          <a:p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  <a:hlinkClick r:id="rId3"/>
              </a:rPr>
              <a:t>info@ssci.se</a:t>
            </a:r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endParaRPr lang="sv-SE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6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639" y="595707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Stockholm/Uppsala</a:t>
            </a:r>
          </a:p>
          <a:p>
            <a:r>
              <a:rPr lang="sv-SE" sz="2400" cap="none">
                <a:latin typeface="Verdana"/>
                <a:ea typeface="Verdana"/>
              </a:rPr>
              <a:t>Expansionsplaner 2025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49D79-901B-58BC-9CFD-63B8BBFDF685}"/>
              </a:ext>
            </a:extLst>
          </p:cNvPr>
          <p:cNvSpPr txBox="1"/>
          <p:nvPr/>
        </p:nvSpPr>
        <p:spPr>
          <a:xfrm>
            <a:off x="268405" y="6203660"/>
            <a:ext cx="2702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: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SwedenBIO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Life 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S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cience Barometer 2025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1200" i="1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ABD4D-27AD-FD7F-CA01-3905C489F769}"/>
              </a:ext>
            </a:extLst>
          </p:cNvPr>
          <p:cNvSpPr txBox="1"/>
          <p:nvPr/>
        </p:nvSpPr>
        <p:spPr>
          <a:xfrm>
            <a:off x="9302153" y="2590436"/>
            <a:ext cx="2257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0" b="1">
                <a:solidFill>
                  <a:srgbClr val="A7C7D8"/>
                </a:solidFill>
              </a:rPr>
              <a:t>12%</a:t>
            </a:r>
          </a:p>
          <a:p>
            <a:r>
              <a:rPr lang="en-GB" sz="1200"/>
              <a:t>f</a:t>
            </a:r>
            <a:r>
              <a:rPr lang="en-SE" sz="1200"/>
              <a:t>öretag (15) </a:t>
            </a:r>
            <a:br>
              <a:rPr lang="en-SE" sz="1200"/>
            </a:br>
            <a:r>
              <a:rPr lang="en-SE" sz="1200"/>
              <a:t>planerar att öka </a:t>
            </a:r>
            <a:br>
              <a:rPr lang="en-SE" sz="1200"/>
            </a:br>
            <a:r>
              <a:rPr lang="en-SE" sz="1200"/>
              <a:t>sitt labbutrymme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A5471-E67A-2447-08C0-BAF957EC1B38}"/>
              </a:ext>
            </a:extLst>
          </p:cNvPr>
          <p:cNvSpPr txBox="1"/>
          <p:nvPr/>
        </p:nvSpPr>
        <p:spPr>
          <a:xfrm>
            <a:off x="6495066" y="2590436"/>
            <a:ext cx="2257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0" b="1">
                <a:solidFill>
                  <a:srgbClr val="006CB2"/>
                </a:solidFill>
              </a:rPr>
              <a:t>23%</a:t>
            </a:r>
          </a:p>
          <a:p>
            <a:r>
              <a:rPr lang="en-GB" sz="1200"/>
              <a:t>f</a:t>
            </a:r>
            <a:r>
              <a:rPr lang="en-SE" sz="1200"/>
              <a:t>öretag (29) </a:t>
            </a:r>
            <a:br>
              <a:rPr lang="en-SE" sz="1200"/>
            </a:br>
            <a:r>
              <a:rPr lang="en-SE" sz="1200"/>
              <a:t>planerar att öka </a:t>
            </a:r>
            <a:br>
              <a:rPr lang="en-SE" sz="1200"/>
            </a:br>
            <a:r>
              <a:rPr lang="en-SE" sz="1200"/>
              <a:t>sitt kontorsutrymme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FFBBB-017B-2FDC-CE7B-91608707FF8C}"/>
              </a:ext>
            </a:extLst>
          </p:cNvPr>
          <p:cNvSpPr txBox="1"/>
          <p:nvPr/>
        </p:nvSpPr>
        <p:spPr>
          <a:xfrm>
            <a:off x="3687979" y="2590436"/>
            <a:ext cx="2257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0" b="1">
                <a:solidFill>
                  <a:schemeClr val="accent2"/>
                </a:solidFill>
              </a:rPr>
              <a:t>27%</a:t>
            </a:r>
          </a:p>
          <a:p>
            <a:r>
              <a:rPr lang="en-GB" sz="1200"/>
              <a:t>f</a:t>
            </a:r>
            <a:r>
              <a:rPr lang="en-SE" sz="1200"/>
              <a:t>öretag (34) </a:t>
            </a:r>
            <a:br>
              <a:rPr lang="en-SE" sz="1200"/>
            </a:br>
            <a:r>
              <a:rPr lang="en-SE" sz="1200"/>
              <a:t>planerar att hyra</a:t>
            </a:r>
            <a:br>
              <a:rPr lang="en-SE" sz="1200"/>
            </a:br>
            <a:r>
              <a:rPr lang="en-SE" sz="1200"/>
              <a:t>in fler konsulter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1AD3B-E742-C28D-982A-89E8E56300CE}"/>
              </a:ext>
            </a:extLst>
          </p:cNvPr>
          <p:cNvSpPr txBox="1"/>
          <p:nvPr/>
        </p:nvSpPr>
        <p:spPr>
          <a:xfrm>
            <a:off x="885639" y="2590436"/>
            <a:ext cx="2257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0" b="1">
                <a:solidFill>
                  <a:schemeClr val="accent1"/>
                </a:solidFill>
              </a:rPr>
              <a:t>54%</a:t>
            </a:r>
          </a:p>
          <a:p>
            <a:r>
              <a:rPr lang="en-GB" sz="1200"/>
              <a:t>f</a:t>
            </a:r>
            <a:r>
              <a:rPr lang="en-SE" sz="1200"/>
              <a:t>öretag (68) </a:t>
            </a:r>
            <a:br>
              <a:rPr lang="en-SE" sz="1200"/>
            </a:br>
            <a:r>
              <a:rPr lang="en-SE" sz="1200"/>
              <a:t>planerar att anställa</a:t>
            </a:r>
            <a:br>
              <a:rPr lang="en-SE" sz="1200"/>
            </a:br>
            <a:r>
              <a:rPr lang="en-SE" sz="1200"/>
              <a:t>mer personal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2C68E-A19F-7DEA-BE68-71318A8F1DC2}"/>
              </a:ext>
            </a:extLst>
          </p:cNvPr>
          <p:cNvSpPr txBox="1"/>
          <p:nvPr/>
        </p:nvSpPr>
        <p:spPr>
          <a:xfrm>
            <a:off x="885639" y="5083629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200" b="1" dirty="0">
                <a:solidFill>
                  <a:schemeClr val="tx2"/>
                </a:solidFill>
                <a:hlinkClick r:id="rId3"/>
              </a:rPr>
              <a:t>Läs hela rapporten</a:t>
            </a:r>
            <a:endParaRPr lang="en-SE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AC6BC20-9A65-0B4C-8C22-C0500245C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>
                <a:solidFill>
                  <a:srgbClr val="006CB2"/>
                </a:solidFill>
                <a:latin typeface="Verdana"/>
                <a:ea typeface="Verdana"/>
              </a:rPr>
              <a:t>Tack!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B09F37-6EF3-1747-9A9F-E86FED16F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solidFill>
                  <a:schemeClr val="tx2"/>
                </a:solidFill>
                <a:latin typeface="Verdana"/>
                <a:ea typeface="Verdana"/>
              </a:rPr>
              <a:t>Frågor? </a:t>
            </a:r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  <a:hlinkClick r:id="rId3"/>
              </a:rPr>
              <a:t>info@ssci.se</a:t>
            </a:r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A8E24-4631-19D6-1CC0-9877AA522EED}"/>
              </a:ext>
            </a:extLst>
          </p:cNvPr>
          <p:cNvSpPr txBox="1"/>
          <p:nvPr/>
        </p:nvSpPr>
        <p:spPr>
          <a:xfrm>
            <a:off x="279400" y="5806923"/>
            <a:ext cx="6208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Verdana"/>
                <a:ea typeface="Verdana"/>
              </a:rPr>
              <a:t>Disclaimer: De </a:t>
            </a:r>
            <a:r>
              <a:rPr lang="en-US" sz="800" err="1">
                <a:latin typeface="Verdana"/>
                <a:ea typeface="Verdana"/>
              </a:rPr>
              <a:t>nationella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uppgifterna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i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denna</a:t>
            </a:r>
            <a:r>
              <a:rPr lang="en-US" sz="800" dirty="0">
                <a:latin typeface="Verdana"/>
                <a:ea typeface="Verdana"/>
              </a:rPr>
              <a:t> presentation </a:t>
            </a:r>
            <a:r>
              <a:rPr lang="en-US" sz="800" err="1">
                <a:latin typeface="Verdana"/>
                <a:ea typeface="Verdana"/>
              </a:rPr>
              <a:t>kommer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från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Vinnova</a:t>
            </a:r>
            <a:r>
              <a:rPr lang="en-US" sz="800" dirty="0">
                <a:latin typeface="Verdana"/>
                <a:ea typeface="Verdana"/>
              </a:rPr>
              <a:t>. </a:t>
            </a:r>
            <a:r>
              <a:rPr lang="en-US" sz="800" err="1">
                <a:latin typeface="Verdana"/>
                <a:ea typeface="Verdana"/>
              </a:rPr>
              <a:t>Vinnovas</a:t>
            </a:r>
            <a:r>
              <a:rPr lang="en-US" sz="800" dirty="0">
                <a:latin typeface="Verdana"/>
                <a:ea typeface="Verdana"/>
              </a:rPr>
              <a:t> rapport </a:t>
            </a:r>
            <a:r>
              <a:rPr lang="en-US" sz="800" err="1">
                <a:latin typeface="Verdana"/>
                <a:ea typeface="Verdana"/>
              </a:rPr>
              <a:t>i</a:t>
            </a:r>
            <a:r>
              <a:rPr lang="en-US" sz="800" dirty="0">
                <a:latin typeface="Verdana"/>
                <a:ea typeface="Verdana"/>
              </a:rPr>
              <a:t> sin </a:t>
            </a:r>
            <a:r>
              <a:rPr lang="en-US" sz="800" err="1">
                <a:latin typeface="Verdana"/>
                <a:ea typeface="Verdana"/>
              </a:rPr>
              <a:t>helhet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hittas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dirty="0">
                <a:latin typeface="Verdana"/>
                <a:ea typeface="Verdana"/>
                <a:hlinkClick r:id="rId4"/>
              </a:rPr>
              <a:t>här</a:t>
            </a:r>
            <a:r>
              <a:rPr lang="en-US" sz="800" dirty="0">
                <a:latin typeface="Verdana"/>
                <a:ea typeface="Verdana"/>
              </a:rPr>
              <a:t>. De </a:t>
            </a:r>
            <a:r>
              <a:rPr lang="en-US" sz="800" err="1">
                <a:latin typeface="Verdana"/>
                <a:ea typeface="Verdana"/>
              </a:rPr>
              <a:t>regionala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uppgifterna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i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denna</a:t>
            </a:r>
            <a:r>
              <a:rPr lang="en-US" sz="800" dirty="0">
                <a:latin typeface="Verdana"/>
                <a:ea typeface="Verdana"/>
              </a:rPr>
              <a:t> rapport </a:t>
            </a:r>
            <a:r>
              <a:rPr lang="en-US" sz="800" err="1">
                <a:latin typeface="Verdana"/>
                <a:ea typeface="Verdana"/>
              </a:rPr>
              <a:t>kommer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från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dirty="0">
                <a:latin typeface="Verdana"/>
                <a:ea typeface="Verdana"/>
                <a:hlinkClick r:id="rId5"/>
              </a:rPr>
              <a:t>Insight Machine</a:t>
            </a:r>
            <a:r>
              <a:rPr lang="en-US" sz="800" dirty="0">
                <a:latin typeface="Verdana"/>
                <a:ea typeface="Verdana"/>
              </a:rPr>
              <a:t>, </a:t>
            </a:r>
            <a:r>
              <a:rPr lang="en-US" sz="800" err="1">
                <a:latin typeface="Verdana"/>
                <a:ea typeface="Verdana"/>
              </a:rPr>
              <a:t>en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databas</a:t>
            </a:r>
            <a:r>
              <a:rPr lang="en-US" sz="800" dirty="0">
                <a:latin typeface="Verdana"/>
                <a:ea typeface="Verdana"/>
              </a:rPr>
              <a:t> driven av STUNS. Mer information om </a:t>
            </a:r>
            <a:r>
              <a:rPr lang="en-US" sz="800" err="1">
                <a:latin typeface="Verdana"/>
                <a:ea typeface="Verdana"/>
              </a:rPr>
              <a:t>källor</a:t>
            </a:r>
            <a:r>
              <a:rPr lang="en-US" sz="800" dirty="0">
                <a:latin typeface="Verdana"/>
                <a:ea typeface="Verdana"/>
              </a:rPr>
              <a:t>, </a:t>
            </a:r>
            <a:r>
              <a:rPr lang="en-US" sz="800" err="1">
                <a:latin typeface="Verdana"/>
                <a:ea typeface="Verdana"/>
              </a:rPr>
              <a:t>datainsamling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och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ytterligare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insikter</a:t>
            </a:r>
            <a:r>
              <a:rPr lang="en-US" sz="800" dirty="0">
                <a:latin typeface="Verdana"/>
                <a:ea typeface="Verdana"/>
              </a:rPr>
              <a:t> om life science-</a:t>
            </a:r>
            <a:r>
              <a:rPr lang="en-US" sz="800" err="1">
                <a:latin typeface="Verdana"/>
                <a:ea typeface="Verdana"/>
              </a:rPr>
              <a:t>företagen</a:t>
            </a:r>
            <a:r>
              <a:rPr lang="en-US" sz="800" dirty="0">
                <a:latin typeface="Verdana"/>
                <a:ea typeface="Verdana"/>
              </a:rPr>
              <a:t> </a:t>
            </a:r>
            <a:r>
              <a:rPr lang="en-US" sz="800" err="1">
                <a:latin typeface="Verdana"/>
                <a:ea typeface="Verdana"/>
              </a:rPr>
              <a:t>i</a:t>
            </a:r>
            <a:r>
              <a:rPr lang="en-US" sz="800" dirty="0">
                <a:latin typeface="Verdana"/>
                <a:ea typeface="Verdana"/>
              </a:rPr>
              <a:t> Sverige </a:t>
            </a:r>
            <a:r>
              <a:rPr lang="en-US" sz="800" err="1">
                <a:latin typeface="Verdana"/>
                <a:ea typeface="Verdana"/>
              </a:rPr>
              <a:t>finns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där</a:t>
            </a:r>
            <a:r>
              <a:rPr lang="en-US" sz="800" dirty="0">
                <a:latin typeface="Verdana"/>
                <a:ea typeface="Verdana"/>
              </a:rPr>
              <a:t>. </a:t>
            </a:r>
            <a:r>
              <a:rPr lang="en-US" sz="800" err="1">
                <a:latin typeface="Verdana"/>
                <a:ea typeface="Verdana"/>
              </a:rPr>
              <a:t>Sammanställningen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är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gjord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efter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bästa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förmåga</a:t>
            </a:r>
            <a:r>
              <a:rPr lang="en-US" sz="800" dirty="0">
                <a:latin typeface="Verdana"/>
                <a:ea typeface="Verdana"/>
              </a:rPr>
              <a:t>, </a:t>
            </a:r>
            <a:r>
              <a:rPr lang="en-US" sz="800" err="1">
                <a:latin typeface="Verdana"/>
                <a:ea typeface="Verdana"/>
              </a:rPr>
              <a:t>och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eventuella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felaktigheter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eller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avvikelser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mottas</a:t>
            </a:r>
            <a:r>
              <a:rPr lang="en-US" sz="800" dirty="0">
                <a:latin typeface="Verdana"/>
                <a:ea typeface="Verdana"/>
              </a:rPr>
              <a:t> </a:t>
            </a:r>
            <a:r>
              <a:rPr lang="en-US" sz="800" err="1">
                <a:latin typeface="Verdana"/>
                <a:ea typeface="Verdana"/>
              </a:rPr>
              <a:t>tacksamt</a:t>
            </a:r>
            <a:r>
              <a:rPr lang="en-US" sz="800" dirty="0">
                <a:latin typeface="Verdana"/>
                <a:ea typeface="Verdana"/>
              </a:rPr>
              <a:t> via </a:t>
            </a:r>
            <a:r>
              <a:rPr lang="en-US" sz="800" dirty="0">
                <a:latin typeface="Verdana"/>
                <a:ea typeface="Verdana"/>
                <a:hlinkClick r:id="rId3"/>
              </a:rPr>
              <a:t>info@ssci.se</a:t>
            </a:r>
            <a:r>
              <a:rPr lang="en-US" sz="800" dirty="0">
                <a:latin typeface="Verdana"/>
                <a:ea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2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28CF2A-2355-36B5-48C4-23C461CC91CF}"/>
              </a:ext>
            </a:extLst>
          </p:cNvPr>
          <p:cNvSpPr/>
          <p:nvPr/>
        </p:nvSpPr>
        <p:spPr>
          <a:xfrm>
            <a:off x="10379676" y="778476"/>
            <a:ext cx="1812324" cy="50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1CBAA7-6C91-D908-6478-E6A2989EA10A}"/>
              </a:ext>
            </a:extLst>
          </p:cNvPr>
          <p:cNvGrpSpPr/>
          <p:nvPr/>
        </p:nvGrpSpPr>
        <p:grpSpPr>
          <a:xfrm>
            <a:off x="7400755" y="1000897"/>
            <a:ext cx="3782228" cy="5127599"/>
            <a:chOff x="0" y="1520825"/>
            <a:chExt cx="3356742" cy="4746362"/>
          </a:xfrm>
        </p:grpSpPr>
        <p:pic>
          <p:nvPicPr>
            <p:cNvPr id="6" name="Picture 5" descr="A blue map of sweden&#10;&#10;Description automatically generated">
              <a:extLst>
                <a:ext uri="{FF2B5EF4-FFF2-40B4-BE49-F238E27FC236}">
                  <a16:creationId xmlns:a16="http://schemas.microsoft.com/office/drawing/2014/main" id="{5D5BCB08-C143-3AF9-1D34-5FF096707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20825"/>
              <a:ext cx="3356742" cy="47463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AF6B30-CA05-9BD8-DA18-DE2F7CF7282A}"/>
                </a:ext>
              </a:extLst>
            </p:cNvPr>
            <p:cNvSpPr txBox="1"/>
            <p:nvPr/>
          </p:nvSpPr>
          <p:spPr>
            <a:xfrm>
              <a:off x="1372416" y="2801528"/>
              <a:ext cx="7929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SE" sz="1200" b="1">
                  <a:solidFill>
                    <a:schemeClr val="accent1"/>
                  </a:solidFill>
                </a:rPr>
                <a:t>6%</a:t>
              </a:r>
              <a:br>
                <a:rPr lang="en-SE" sz="1200" b="1">
                  <a:solidFill>
                    <a:schemeClr val="accent1"/>
                  </a:solidFill>
                </a:rPr>
              </a:br>
              <a:r>
                <a:rPr lang="en-SE" sz="600">
                  <a:solidFill>
                    <a:schemeClr val="bg1"/>
                  </a:solidFill>
                </a:rPr>
                <a:t>North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1A16B-AA45-753F-67C9-F075E7164708}"/>
                </a:ext>
              </a:extLst>
            </p:cNvPr>
            <p:cNvSpPr txBox="1"/>
            <p:nvPr/>
          </p:nvSpPr>
          <p:spPr>
            <a:xfrm>
              <a:off x="682468" y="5055538"/>
              <a:ext cx="7929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SE" sz="1200" b="1">
                  <a:solidFill>
                    <a:schemeClr val="accent1"/>
                  </a:solidFill>
                </a:rPr>
                <a:t>18%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West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7AB6B3-BF2D-B674-00DA-D94815353DFB}"/>
                </a:ext>
              </a:extLst>
            </p:cNvPr>
            <p:cNvSpPr txBox="1"/>
            <p:nvPr/>
          </p:nvSpPr>
          <p:spPr>
            <a:xfrm>
              <a:off x="1475410" y="4457535"/>
              <a:ext cx="7929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SE" sz="1200" b="1">
                  <a:solidFill>
                    <a:schemeClr val="accent1"/>
                  </a:solidFill>
                </a:rPr>
                <a:t>51%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East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27603-7E0F-E6D7-001C-71AF9413A5A6}"/>
                </a:ext>
              </a:extLst>
            </p:cNvPr>
            <p:cNvSpPr txBox="1"/>
            <p:nvPr/>
          </p:nvSpPr>
          <p:spPr>
            <a:xfrm>
              <a:off x="856854" y="5688630"/>
              <a:ext cx="7929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SE" sz="1200" b="1">
                  <a:solidFill>
                    <a:schemeClr val="accent1"/>
                  </a:solidFill>
                </a:rPr>
                <a:t>20%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South</a:t>
              </a:r>
            </a:p>
          </p:txBody>
        </p:sp>
      </p:grp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545" y="426195"/>
            <a:ext cx="10617320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Sverige </a:t>
            </a:r>
            <a:r>
              <a:rPr lang="sv-SE" sz="3600" cap="none">
                <a:latin typeface="Verdana"/>
                <a:ea typeface="Verdana"/>
              </a:rPr>
              <a:t>2022</a:t>
            </a:r>
            <a:r>
              <a:rPr lang="sv-SE" sz="3600" cap="none">
                <a:solidFill>
                  <a:srgbClr val="FFC000"/>
                </a:solidFill>
                <a:latin typeface="Verdana"/>
                <a:ea typeface="Verdana"/>
              </a:rPr>
              <a:t> </a:t>
            </a:r>
            <a:endParaRPr lang="sv-SE" sz="3600" cap="none">
              <a:latin typeface="Verdana"/>
              <a:ea typeface="Verdana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D4199A6-4F98-AE44-AB8E-F94AD4C8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88" y="1282426"/>
            <a:ext cx="4568000" cy="1655762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0">
                <a:solidFill>
                  <a:schemeClr val="accent1"/>
                </a:solidFill>
                <a:latin typeface="Verdana"/>
                <a:ea typeface="Verdana"/>
              </a:rPr>
              <a:t>3838</a:t>
            </a:r>
            <a:r>
              <a:rPr lang="en-GB" sz="8000">
                <a:solidFill>
                  <a:schemeClr val="accent1"/>
                </a:solidFill>
                <a:latin typeface="Verdana"/>
                <a:ea typeface="Verdana"/>
              </a:rPr>
              <a:t> </a:t>
            </a:r>
            <a:br>
              <a:rPr lang="en-GB">
                <a:latin typeface="Verdana"/>
                <a:ea typeface="Verdana"/>
              </a:rPr>
            </a:br>
            <a:br>
              <a:rPr lang="en-GB" sz="1200" b="0">
                <a:latin typeface="Verdana"/>
                <a:ea typeface="Verdana"/>
              </a:rPr>
            </a:br>
            <a:endParaRPr lang="en-GB" sz="1200" b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A9B73D-1A9F-9B48-B3BC-4E2329EA2774}"/>
              </a:ext>
            </a:extLst>
          </p:cNvPr>
          <p:cNvSpPr txBox="1"/>
          <p:nvPr/>
        </p:nvSpPr>
        <p:spPr>
          <a:xfrm>
            <a:off x="257388" y="6279791"/>
            <a:ext cx="2137124" cy="2308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900" i="1" err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900" b="0" i="1">
                <a:solidFill>
                  <a:schemeClr val="accent3"/>
                </a:solidFill>
                <a:latin typeface="Verdana"/>
                <a:ea typeface="Verdana"/>
              </a:rPr>
              <a:t>: </a:t>
            </a:r>
            <a:r>
              <a:rPr lang="en-GB" sz="900" b="0" i="1" err="1">
                <a:solidFill>
                  <a:schemeClr val="accent3"/>
                </a:solidFill>
                <a:latin typeface="Verdana"/>
                <a:ea typeface="Verdana"/>
              </a:rPr>
              <a:t>Vinnova</a:t>
            </a:r>
            <a:r>
              <a:rPr lang="en-GB" sz="9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900" i="1">
                <a:solidFill>
                  <a:schemeClr val="accent3"/>
                </a:solidFill>
                <a:latin typeface="Verdana"/>
                <a:ea typeface="Verdana"/>
              </a:rPr>
              <a:t>2024, </a:t>
            </a:r>
            <a:r>
              <a:rPr lang="en-GB" sz="900" i="1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900" i="1">
                <a:solidFill>
                  <a:schemeClr val="accent3"/>
                </a:solidFill>
                <a:latin typeface="Verdana"/>
                <a:ea typeface="Verdana"/>
              </a:rPr>
              <a:t> 2022.</a:t>
            </a:r>
            <a:endParaRPr lang="en-SE" sz="1200" i="1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7A238-CA19-1C1A-8723-1D003072EE47}"/>
              </a:ext>
            </a:extLst>
          </p:cNvPr>
          <p:cNvSpPr txBox="1"/>
          <p:nvPr/>
        </p:nvSpPr>
        <p:spPr>
          <a:xfrm>
            <a:off x="385765" y="1414715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F6D4B-A795-90F7-E461-410C9DA0AB93}"/>
              </a:ext>
            </a:extLst>
          </p:cNvPr>
          <p:cNvSpPr txBox="1"/>
          <p:nvPr/>
        </p:nvSpPr>
        <p:spPr>
          <a:xfrm>
            <a:off x="352714" y="2870462"/>
            <a:ext cx="306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l</a:t>
            </a:r>
            <a:r>
              <a:rPr lang="en-SE" sz="1400" b="1">
                <a:solidFill>
                  <a:schemeClr val="tx2"/>
                </a:solidFill>
              </a:rPr>
              <a:t>ife science-företag i Sverige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B7B03-8DA5-F6A3-1103-7F1F1DFFAF31}"/>
              </a:ext>
            </a:extLst>
          </p:cNvPr>
          <p:cNvSpPr txBox="1"/>
          <p:nvPr/>
        </p:nvSpPr>
        <p:spPr>
          <a:xfrm>
            <a:off x="8674193" y="5186270"/>
            <a:ext cx="9075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SE" sz="1200" b="1">
                <a:solidFill>
                  <a:schemeClr val="accent1"/>
                </a:solidFill>
              </a:rPr>
              <a:t>5%</a:t>
            </a:r>
            <a:br>
              <a:rPr lang="en-SE" sz="1200"/>
            </a:br>
            <a:r>
              <a:rPr lang="en-GB" sz="600">
                <a:solidFill>
                  <a:schemeClr val="bg1"/>
                </a:solidFill>
              </a:rPr>
              <a:t>S</a:t>
            </a:r>
            <a:r>
              <a:rPr lang="en-SE" sz="600">
                <a:solidFill>
                  <a:schemeClr val="bg1"/>
                </a:solidFill>
              </a:rPr>
              <a:t>outh-East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C2ED3-759C-0C5F-47C0-047C93F0175E}"/>
              </a:ext>
            </a:extLst>
          </p:cNvPr>
          <p:cNvSpPr/>
          <p:nvPr/>
        </p:nvSpPr>
        <p:spPr>
          <a:xfrm>
            <a:off x="3618141" y="3665466"/>
            <a:ext cx="2627986" cy="9070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tabLst>
                <a:tab pos="1816100" algn="l"/>
              </a:tabLst>
            </a:pPr>
            <a:r>
              <a:rPr lang="en-SE" sz="900" b="1" dirty="0" err="1"/>
              <a:t>Företagets</a:t>
            </a:r>
            <a:r>
              <a:rPr lang="en-SE" sz="900" b="1"/>
              <a:t> </a:t>
            </a:r>
            <a:r>
              <a:rPr lang="en-SE" sz="900" b="1" dirty="0" err="1"/>
              <a:t>storlek</a:t>
            </a:r>
            <a:r>
              <a:rPr lang="en-SE" sz="900" b="1"/>
              <a:t>	</a:t>
            </a:r>
            <a:r>
              <a:rPr lang="en-SE" sz="900" b="1" dirty="0" err="1"/>
              <a:t>Anställda</a:t>
            </a:r>
            <a:endParaRPr lang="en-US" sz="900" b="1" dirty="0" err="1">
              <a:ea typeface="verdana"/>
            </a:endParaRPr>
          </a:p>
          <a:p>
            <a:r>
              <a:rPr lang="en-SE" sz="900" dirty="0" err="1"/>
              <a:t>Företag</a:t>
            </a:r>
            <a:r>
              <a:rPr lang="en-SE" sz="900"/>
              <a:t> </a:t>
            </a:r>
            <a:r>
              <a:rPr lang="en-SE" sz="900" dirty="0" err="1"/>
              <a:t>utan</a:t>
            </a:r>
            <a:r>
              <a:rPr lang="en-SE" sz="900"/>
              <a:t> </a:t>
            </a:r>
            <a:r>
              <a:rPr lang="en-SE" sz="900" dirty="0" err="1"/>
              <a:t>anställda</a:t>
            </a:r>
            <a:r>
              <a:rPr lang="en-SE" sz="900"/>
              <a:t>	0 </a:t>
            </a:r>
            <a:endParaRPr lang="en-SE" sz="900" dirty="0">
              <a:ea typeface="verdana"/>
            </a:endParaRPr>
          </a:p>
          <a:p>
            <a:r>
              <a:rPr lang="en-SE" sz="900" dirty="0" err="1"/>
              <a:t>Mikroföretag</a:t>
            </a:r>
            <a:r>
              <a:rPr lang="en-SE" sz="900"/>
              <a:t>		1-9</a:t>
            </a:r>
            <a:endParaRPr lang="en-SE" sz="900" dirty="0">
              <a:ea typeface="verdana"/>
            </a:endParaRPr>
          </a:p>
          <a:p>
            <a:r>
              <a:rPr lang="en-SE" sz="900" dirty="0" err="1"/>
              <a:t>Små</a:t>
            </a:r>
            <a:r>
              <a:rPr lang="en-SE" sz="900"/>
              <a:t> </a:t>
            </a:r>
            <a:r>
              <a:rPr lang="en-SE" sz="900" dirty="0" err="1"/>
              <a:t>företag</a:t>
            </a:r>
            <a:r>
              <a:rPr lang="en-SE" sz="900"/>
              <a:t>		10-49</a:t>
            </a:r>
            <a:endParaRPr lang="en-SE" sz="900" dirty="0">
              <a:ea typeface="verdana"/>
            </a:endParaRPr>
          </a:p>
          <a:p>
            <a:r>
              <a:rPr lang="en-SE" sz="900"/>
              <a:t>Medelstora företag	50-249</a:t>
            </a:r>
            <a:endParaRPr lang="en-SE" sz="900" dirty="0">
              <a:ea typeface="verdana"/>
            </a:endParaRPr>
          </a:p>
          <a:p>
            <a:r>
              <a:rPr lang="en-SE" sz="900"/>
              <a:t>Stora </a:t>
            </a:r>
            <a:r>
              <a:rPr lang="en-SE" sz="900" dirty="0" err="1"/>
              <a:t>företag</a:t>
            </a:r>
            <a:r>
              <a:rPr lang="en-SE" sz="900"/>
              <a:t>		&gt;250</a:t>
            </a:r>
            <a:endParaRPr lang="en-SE" sz="900" dirty="0">
              <a:ea typeface="verdan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66E498-A2FF-3F71-8933-58A0CA7B5E28}"/>
              </a:ext>
            </a:extLst>
          </p:cNvPr>
          <p:cNvGrpSpPr/>
          <p:nvPr/>
        </p:nvGrpSpPr>
        <p:grpSpPr>
          <a:xfrm>
            <a:off x="505172" y="3485164"/>
            <a:ext cx="4664308" cy="2422707"/>
            <a:chOff x="505172" y="3485164"/>
            <a:chExt cx="4664308" cy="2422707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E21C56F7-96CE-4C71-B2FD-1AFFF5B52C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2091775"/>
                </p:ext>
              </p:extLst>
            </p:nvPr>
          </p:nvGraphicFramePr>
          <p:xfrm>
            <a:off x="1023751" y="3485164"/>
            <a:ext cx="4145729" cy="2422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523FD6-7894-0D76-EFEE-AB660BF86BEB}"/>
                </a:ext>
              </a:extLst>
            </p:cNvPr>
            <p:cNvSpPr txBox="1"/>
            <p:nvPr/>
          </p:nvSpPr>
          <p:spPr>
            <a:xfrm>
              <a:off x="505172" y="3665465"/>
              <a:ext cx="1692543" cy="21852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SE" sz="800" dirty="0">
                  <a:solidFill>
                    <a:schemeClr val="tx2"/>
                  </a:solidFill>
                </a:rPr>
                <a:t>Stora företag, &gt;250</a:t>
              </a:r>
              <a:br>
                <a:rPr lang="en-SE" sz="800" dirty="0">
                  <a:solidFill>
                    <a:schemeClr val="tx2"/>
                  </a:solidFill>
                </a:rPr>
              </a:br>
              <a:r>
                <a:rPr lang="en-SE" sz="800" dirty="0">
                  <a:solidFill>
                    <a:schemeClr val="tx2"/>
                  </a:solidFill>
                </a:rPr>
                <a:t>(31)</a:t>
              </a:r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>
                  <a:solidFill>
                    <a:schemeClr val="tx2"/>
                  </a:solidFill>
                </a:rPr>
                <a:t>Medelstora </a:t>
              </a:r>
              <a:r>
                <a:rPr lang="en-SE" sz="800" dirty="0" err="1">
                  <a:solidFill>
                    <a:schemeClr val="tx2"/>
                  </a:solidFill>
                </a:rPr>
                <a:t>företag</a:t>
              </a:r>
              <a:r>
                <a:rPr lang="en-SE" sz="800" dirty="0">
                  <a:solidFill>
                    <a:schemeClr val="tx2"/>
                  </a:solidFill>
                </a:rPr>
                <a:t>, </a:t>
              </a:r>
              <a:r>
                <a:rPr lang="en-SE" sz="750" dirty="0">
                  <a:solidFill>
                    <a:schemeClr val="tx2"/>
                  </a:solidFill>
                </a:rPr>
                <a:t>50-249</a:t>
              </a:r>
              <a:endParaRPr lang="en-SE" sz="750" dirty="0">
                <a:solidFill>
                  <a:schemeClr val="tx2"/>
                </a:solidFill>
                <a:ea typeface="verdana"/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(156)</a:t>
              </a:r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Små företag, 10-49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(444)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Mikroföretag, 1-9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(1257)</a:t>
              </a:r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Företag utan anställda*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(1950)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50DDC3-3C2D-2671-46D6-E4C29574A844}"/>
              </a:ext>
            </a:extLst>
          </p:cNvPr>
          <p:cNvCxnSpPr>
            <a:cxnSpLocks/>
          </p:cNvCxnSpPr>
          <p:nvPr/>
        </p:nvCxnSpPr>
        <p:spPr>
          <a:xfrm>
            <a:off x="337172" y="1107924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84F5CA-FA44-87AD-0C6E-C92D903F40B6}"/>
              </a:ext>
            </a:extLst>
          </p:cNvPr>
          <p:cNvCxnSpPr>
            <a:cxnSpLocks/>
          </p:cNvCxnSpPr>
          <p:nvPr/>
        </p:nvCxnSpPr>
        <p:spPr>
          <a:xfrm>
            <a:off x="337172" y="3429000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A15374-6AE0-9080-E0B3-671ED34C5534}"/>
              </a:ext>
            </a:extLst>
          </p:cNvPr>
          <p:cNvCxnSpPr>
            <a:cxnSpLocks/>
          </p:cNvCxnSpPr>
          <p:nvPr/>
        </p:nvCxnSpPr>
        <p:spPr>
          <a:xfrm flipV="1">
            <a:off x="6646204" y="1092030"/>
            <a:ext cx="0" cy="533506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6756467-23E0-6939-44C4-127D666BE8CC}"/>
              </a:ext>
            </a:extLst>
          </p:cNvPr>
          <p:cNvSpPr txBox="1"/>
          <p:nvPr/>
        </p:nvSpPr>
        <p:spPr>
          <a:xfrm>
            <a:off x="268405" y="6488669"/>
            <a:ext cx="6024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bg2"/>
                </a:solidFill>
              </a:rPr>
              <a:t>* </a:t>
            </a:r>
            <a:r>
              <a:rPr lang="en-GB" sz="800" b="1" err="1">
                <a:solidFill>
                  <a:schemeClr val="bg2"/>
                </a:solidFill>
              </a:rPr>
              <a:t>Företag</a:t>
            </a:r>
            <a:r>
              <a:rPr lang="en-GB" sz="800" b="1">
                <a:solidFill>
                  <a:schemeClr val="bg2"/>
                </a:solidFill>
              </a:rPr>
              <a:t> </a:t>
            </a:r>
            <a:r>
              <a:rPr lang="en-GB" sz="800" b="1" err="1">
                <a:solidFill>
                  <a:schemeClr val="bg2"/>
                </a:solidFill>
              </a:rPr>
              <a:t>utan</a:t>
            </a:r>
            <a:r>
              <a:rPr lang="en-GB" sz="800" b="1">
                <a:solidFill>
                  <a:schemeClr val="bg2"/>
                </a:solidFill>
              </a:rPr>
              <a:t> </a:t>
            </a:r>
            <a:r>
              <a:rPr lang="en-GB" sz="800" b="1" err="1">
                <a:solidFill>
                  <a:schemeClr val="bg2"/>
                </a:solidFill>
              </a:rPr>
              <a:t>anställda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kan</a:t>
            </a:r>
            <a:r>
              <a:rPr lang="en-GB" sz="800">
                <a:solidFill>
                  <a:schemeClr val="bg2"/>
                </a:solidFill>
              </a:rPr>
              <a:t> till </a:t>
            </a:r>
            <a:r>
              <a:rPr lang="en-GB" sz="800" err="1">
                <a:solidFill>
                  <a:schemeClr val="bg2"/>
                </a:solidFill>
              </a:rPr>
              <a:t>exempel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vara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nystartade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bolag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där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ingen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ännu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har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anställts</a:t>
            </a:r>
            <a:r>
              <a:rPr lang="en-GB" sz="800">
                <a:solidFill>
                  <a:schemeClr val="bg2"/>
                </a:solidFill>
              </a:rPr>
              <a:t>, </a:t>
            </a:r>
            <a:r>
              <a:rPr lang="en-GB" sz="800" err="1">
                <a:solidFill>
                  <a:schemeClr val="bg2"/>
                </a:solidFill>
              </a:rPr>
              <a:t>eller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där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ägarna</a:t>
            </a:r>
            <a:r>
              <a:rPr lang="en-GB" sz="800">
                <a:solidFill>
                  <a:schemeClr val="bg2"/>
                </a:solidFill>
              </a:rPr>
              <a:t> </a:t>
            </a:r>
            <a:br>
              <a:rPr lang="en-GB" sz="800">
                <a:solidFill>
                  <a:schemeClr val="bg2"/>
                </a:solidFill>
              </a:rPr>
            </a:br>
            <a:r>
              <a:rPr lang="en-GB" sz="800" err="1">
                <a:solidFill>
                  <a:schemeClr val="bg2"/>
                </a:solidFill>
              </a:rPr>
              <a:t>fakturerar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stället</a:t>
            </a:r>
            <a:r>
              <a:rPr lang="en-GB" sz="800">
                <a:solidFill>
                  <a:schemeClr val="bg2"/>
                </a:solidFill>
              </a:rPr>
              <a:t> för </a:t>
            </a:r>
            <a:r>
              <a:rPr lang="en-GB" sz="800" err="1">
                <a:solidFill>
                  <a:schemeClr val="bg2"/>
                </a:solidFill>
              </a:rPr>
              <a:t>att</a:t>
            </a:r>
            <a:r>
              <a:rPr lang="en-GB" sz="800">
                <a:solidFill>
                  <a:schemeClr val="bg2"/>
                </a:solidFill>
              </a:rPr>
              <a:t> ta </a:t>
            </a:r>
            <a:r>
              <a:rPr lang="en-GB" sz="800" err="1">
                <a:solidFill>
                  <a:schemeClr val="bg2"/>
                </a:solidFill>
              </a:rPr>
              <a:t>ut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lön</a:t>
            </a:r>
            <a:r>
              <a:rPr lang="en-GB" sz="800">
                <a:solidFill>
                  <a:schemeClr val="bg2"/>
                </a:solidFill>
              </a:rPr>
              <a:t>. </a:t>
            </a:r>
            <a:r>
              <a:rPr lang="en-GB" sz="800" err="1">
                <a:solidFill>
                  <a:schemeClr val="bg2"/>
                </a:solidFill>
              </a:rPr>
              <a:t>Här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ingår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även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företag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där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uppgift</a:t>
            </a:r>
            <a:r>
              <a:rPr lang="en-GB" sz="800">
                <a:solidFill>
                  <a:schemeClr val="bg2"/>
                </a:solidFill>
              </a:rPr>
              <a:t> om </a:t>
            </a:r>
            <a:r>
              <a:rPr lang="en-GB" sz="800" err="1">
                <a:solidFill>
                  <a:schemeClr val="bg2"/>
                </a:solidFill>
              </a:rPr>
              <a:t>antal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anställda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saknas</a:t>
            </a:r>
            <a:r>
              <a:rPr lang="en-GB" sz="800">
                <a:solidFill>
                  <a:schemeClr val="bg2"/>
                </a:solidFill>
              </a:rPr>
              <a:t>.</a:t>
            </a:r>
            <a:endParaRPr lang="en-SE" sz="800">
              <a:solidFill>
                <a:schemeClr val="bg2"/>
              </a:solidFill>
            </a:endParaRPr>
          </a:p>
        </p:txBody>
      </p:sp>
      <p:pic>
        <p:nvPicPr>
          <p:cNvPr id="26" name="Picture 25" descr="A green and black sign with a black background&#10;&#10;AI-generated content may be incorrect.">
            <a:extLst>
              <a:ext uri="{FF2B5EF4-FFF2-40B4-BE49-F238E27FC236}">
                <a16:creationId xmlns:a16="http://schemas.microsoft.com/office/drawing/2014/main" id="{85FBBD57-488E-DFE2-C315-164F16703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970" y="914392"/>
            <a:ext cx="1270340" cy="2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A11AB39-7C4D-6AF6-5D5D-66B41B4125A0}"/>
              </a:ext>
            </a:extLst>
          </p:cNvPr>
          <p:cNvSpPr/>
          <p:nvPr/>
        </p:nvSpPr>
        <p:spPr>
          <a:xfrm>
            <a:off x="10379676" y="778476"/>
            <a:ext cx="1812324" cy="50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F9BBDE67-164E-2F03-9E9D-769016FA5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05" y="1288641"/>
            <a:ext cx="4568000" cy="1655762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0">
                <a:solidFill>
                  <a:schemeClr val="accent1"/>
                </a:solidFill>
                <a:latin typeface="Verdana"/>
                <a:ea typeface="Verdana"/>
              </a:rPr>
              <a:t>2010</a:t>
            </a:r>
            <a:r>
              <a:rPr lang="en-GB" sz="8000">
                <a:solidFill>
                  <a:schemeClr val="accent1"/>
                </a:solidFill>
                <a:latin typeface="Verdana"/>
                <a:ea typeface="Verdana"/>
              </a:rPr>
              <a:t> </a:t>
            </a:r>
            <a:br>
              <a:rPr lang="en-GB">
                <a:latin typeface="Verdana"/>
                <a:ea typeface="Verdana"/>
              </a:rPr>
            </a:br>
            <a:br>
              <a:rPr lang="en-GB" sz="1200" b="0">
                <a:latin typeface="Verdana"/>
                <a:ea typeface="Verdana"/>
              </a:rPr>
            </a:br>
            <a:endParaRPr lang="en-GB" sz="1200" b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C47081F-283E-3DB2-E353-52D374F90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262491"/>
              </p:ext>
            </p:extLst>
          </p:nvPr>
        </p:nvGraphicFramePr>
        <p:xfrm>
          <a:off x="6733652" y="1588950"/>
          <a:ext cx="5121174" cy="387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782" y="420799"/>
            <a:ext cx="11398436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 i </a:t>
            </a:r>
            <a:r>
              <a:rPr lang="sv-SE" sz="3200" cap="none">
                <a:solidFill>
                  <a:schemeClr val="accent1"/>
                </a:solidFill>
                <a:latin typeface="Verdana"/>
                <a:ea typeface="Verdana"/>
              </a:rPr>
              <a:t>Stockholm/Uppsala </a:t>
            </a:r>
            <a:r>
              <a:rPr lang="sv-SE" sz="3200" cap="none">
                <a:latin typeface="Verdana"/>
                <a:ea typeface="Verdana"/>
              </a:rPr>
              <a:t>2023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C0CC2A-FD0C-9363-9607-A6C3C99671B5}"/>
              </a:ext>
            </a:extLst>
          </p:cNvPr>
          <p:cNvSpPr txBox="1"/>
          <p:nvPr/>
        </p:nvSpPr>
        <p:spPr>
          <a:xfrm>
            <a:off x="260845" y="6117354"/>
            <a:ext cx="435568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: STUNS Insight Machine, regional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Stockholms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och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Uppsalas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län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, 2023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800" i="1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BAE6-F98C-8A4D-95EE-080932CBA841}"/>
              </a:ext>
            </a:extLst>
          </p:cNvPr>
          <p:cNvSpPr txBox="1"/>
          <p:nvPr/>
        </p:nvSpPr>
        <p:spPr>
          <a:xfrm>
            <a:off x="396782" y="1408661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830F1-157E-A5D3-58EA-7F0A0E5ABC0D}"/>
              </a:ext>
            </a:extLst>
          </p:cNvPr>
          <p:cNvSpPr txBox="1"/>
          <p:nvPr/>
        </p:nvSpPr>
        <p:spPr>
          <a:xfrm>
            <a:off x="363731" y="2864408"/>
            <a:ext cx="4426212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l</a:t>
            </a:r>
            <a:r>
              <a:rPr lang="en-SE" sz="1400" b="1" dirty="0" err="1">
                <a:solidFill>
                  <a:schemeClr val="tx2"/>
                </a:solidFill>
              </a:rPr>
              <a:t>ife</a:t>
            </a:r>
            <a:r>
              <a:rPr lang="en-SE" sz="1400" b="1">
                <a:solidFill>
                  <a:schemeClr val="tx2"/>
                </a:solidFill>
              </a:rPr>
              <a:t> science-</a:t>
            </a:r>
            <a:r>
              <a:rPr lang="en-SE" sz="1400" b="1" dirty="0" err="1">
                <a:solidFill>
                  <a:schemeClr val="tx2"/>
                </a:solidFill>
              </a:rPr>
              <a:t>företag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dirty="0" err="1">
                <a:solidFill>
                  <a:schemeClr val="tx2"/>
                </a:solidFill>
              </a:rPr>
              <a:t>i</a:t>
            </a:r>
            <a:r>
              <a:rPr lang="en-SE" sz="1400" b="1">
                <a:solidFill>
                  <a:schemeClr val="tx2"/>
                </a:solidFill>
              </a:rPr>
              <a:t> Stockholm/Uppsala, </a:t>
            </a:r>
            <a:br>
              <a:rPr lang="en-SE" sz="1400" b="1" dirty="0"/>
            </a:br>
            <a:r>
              <a:rPr lang="en-SE" sz="1400" b="1" dirty="0" err="1">
                <a:solidFill>
                  <a:schemeClr val="tx2"/>
                </a:solidFill>
              </a:rPr>
              <a:t>varav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b="1">
                <a:solidFill>
                  <a:schemeClr val="accent1"/>
                </a:solidFill>
              </a:rPr>
              <a:t>1473</a:t>
            </a:r>
            <a:r>
              <a:rPr lang="en-SE" sz="1400" b="1">
                <a:solidFill>
                  <a:schemeClr val="tx2"/>
                </a:solidFill>
              </a:rPr>
              <a:t> företag</a:t>
            </a:r>
            <a:r>
              <a:rPr lang="en-SE" sz="1400" b="1" dirty="0">
                <a:solidFill>
                  <a:schemeClr val="tx2"/>
                </a:solidFill>
              </a:rPr>
              <a:t> med </a:t>
            </a:r>
            <a:r>
              <a:rPr lang="en-SE" sz="1400" b="1" dirty="0" err="1">
                <a:solidFill>
                  <a:schemeClr val="tx2"/>
                </a:solidFill>
              </a:rPr>
              <a:t>omsättning</a:t>
            </a:r>
            <a:r>
              <a:rPr lang="en-SE" sz="1400" b="1" dirty="0">
                <a:solidFill>
                  <a:schemeClr val="tx2"/>
                </a:solidFill>
              </a:rPr>
              <a:t> &gt;0</a:t>
            </a:r>
            <a:endParaRPr lang="en-US" sz="1400" b="1" dirty="0">
              <a:solidFill>
                <a:schemeClr val="tx2"/>
              </a:solidFill>
              <a:ea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6C5314-1A03-D5F6-B966-DDEDDFAF4DD7}"/>
              </a:ext>
            </a:extLst>
          </p:cNvPr>
          <p:cNvGrpSpPr/>
          <p:nvPr/>
        </p:nvGrpSpPr>
        <p:grpSpPr>
          <a:xfrm>
            <a:off x="337172" y="3593492"/>
            <a:ext cx="4680489" cy="2422707"/>
            <a:chOff x="337172" y="3593492"/>
            <a:chExt cx="4680489" cy="2422707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EC79068C-8D0D-0E43-D2DA-78A3D1DCD5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9925355"/>
                </p:ext>
              </p:extLst>
            </p:nvPr>
          </p:nvGraphicFramePr>
          <p:xfrm>
            <a:off x="871932" y="3593492"/>
            <a:ext cx="4145729" cy="2422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92AA00-C211-E0AC-39C2-39BA4E40F14B}"/>
                </a:ext>
              </a:extLst>
            </p:cNvPr>
            <p:cNvSpPr txBox="1"/>
            <p:nvPr/>
          </p:nvSpPr>
          <p:spPr>
            <a:xfrm>
              <a:off x="337172" y="3839260"/>
              <a:ext cx="1827294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SE" sz="800" dirty="0">
                  <a:solidFill>
                    <a:schemeClr val="tx2"/>
                  </a:solidFill>
                </a:rPr>
                <a:t>Stora företag, &gt;250</a:t>
              </a:r>
              <a:br>
                <a:rPr lang="en-SE" sz="800" dirty="0">
                  <a:solidFill>
                    <a:schemeClr val="tx2"/>
                  </a:solidFill>
                </a:rPr>
              </a:br>
              <a:r>
                <a:rPr lang="en-SE" sz="800" dirty="0">
                  <a:solidFill>
                    <a:schemeClr val="tx2"/>
                  </a:solidFill>
                </a:rPr>
                <a:t>(16)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>
                  <a:solidFill>
                    <a:schemeClr val="tx2"/>
                  </a:solidFill>
                </a:rPr>
                <a:t>Medelstora företag, 50-249</a:t>
              </a:r>
              <a:endParaRPr lang="en-SE" sz="800">
                <a:solidFill>
                  <a:schemeClr val="tx2"/>
                </a:solidFill>
                <a:ea typeface="verdana"/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(101)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Små företag, 10-49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(234)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br>
                <a:rPr lang="en-SE" sz="800" dirty="0">
                  <a:solidFill>
                    <a:schemeClr val="tx2"/>
                  </a:solidFill>
                </a:rPr>
              </a:br>
              <a:r>
                <a:rPr lang="en-SE" sz="800" dirty="0">
                  <a:solidFill>
                    <a:schemeClr val="tx2"/>
                  </a:solidFill>
                </a:rPr>
                <a:t>Mikroföretag, 1-9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(756)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Företag utan anställda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(903)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BA0049-C774-8DC5-4126-BF90F8AF82DF}"/>
              </a:ext>
            </a:extLst>
          </p:cNvPr>
          <p:cNvCxnSpPr>
            <a:cxnSpLocks/>
          </p:cNvCxnSpPr>
          <p:nvPr/>
        </p:nvCxnSpPr>
        <p:spPr>
          <a:xfrm>
            <a:off x="337172" y="1107924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0E9224-4DB2-9CF5-CD54-DB1796293297}"/>
              </a:ext>
            </a:extLst>
          </p:cNvPr>
          <p:cNvCxnSpPr>
            <a:cxnSpLocks/>
          </p:cNvCxnSpPr>
          <p:nvPr/>
        </p:nvCxnSpPr>
        <p:spPr>
          <a:xfrm>
            <a:off x="337172" y="3429000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9C6EAB-ACE5-8B18-50E0-DD42D4D80EB0}"/>
              </a:ext>
            </a:extLst>
          </p:cNvPr>
          <p:cNvCxnSpPr>
            <a:cxnSpLocks/>
          </p:cNvCxnSpPr>
          <p:nvPr/>
        </p:nvCxnSpPr>
        <p:spPr>
          <a:xfrm flipV="1">
            <a:off x="6646204" y="1092030"/>
            <a:ext cx="0" cy="533506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BEB6934-A45F-CFD9-EDCA-FAF1B7CBA039}"/>
              </a:ext>
            </a:extLst>
          </p:cNvPr>
          <p:cNvSpPr txBox="1"/>
          <p:nvPr/>
        </p:nvSpPr>
        <p:spPr>
          <a:xfrm>
            <a:off x="4350177" y="5533070"/>
            <a:ext cx="667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E" sz="1200" b="1">
                <a:solidFill>
                  <a:schemeClr val="accent1"/>
                </a:solidFill>
              </a:rPr>
              <a:t>45%</a:t>
            </a:r>
          </a:p>
        </p:txBody>
      </p:sp>
      <p:pic>
        <p:nvPicPr>
          <p:cNvPr id="36" name="Picture 35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08F1B293-1CDC-080A-45F8-B9AC49A37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44" y="715610"/>
            <a:ext cx="1200665" cy="6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29D1-B175-B864-7093-2D37D439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753ABD77-2A5A-E1E6-15C2-B33786DC9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05" y="1092030"/>
            <a:ext cx="4568000" cy="1655762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0">
                <a:solidFill>
                  <a:schemeClr val="accent1"/>
                </a:solidFill>
                <a:latin typeface="Verdana"/>
                <a:ea typeface="Verdana"/>
              </a:rPr>
              <a:t>165</a:t>
            </a:r>
            <a:r>
              <a:rPr lang="en-GB" sz="8000">
                <a:solidFill>
                  <a:schemeClr val="accent1"/>
                </a:solidFill>
                <a:latin typeface="Verdana"/>
                <a:ea typeface="Verdana"/>
              </a:rPr>
              <a:t> </a:t>
            </a:r>
            <a:br>
              <a:rPr lang="en-GB">
                <a:latin typeface="Verdana"/>
                <a:ea typeface="Verdana"/>
              </a:rPr>
            </a:br>
            <a:br>
              <a:rPr lang="en-GB" sz="1200" b="0">
                <a:latin typeface="Verdana"/>
                <a:ea typeface="Verdana"/>
              </a:rPr>
            </a:br>
            <a:endParaRPr lang="en-GB" sz="1200" b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3579701-D9B7-8D95-B4E6-01E83631D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810709"/>
              </p:ext>
            </p:extLst>
          </p:nvPr>
        </p:nvGraphicFramePr>
        <p:xfrm>
          <a:off x="6733652" y="1588950"/>
          <a:ext cx="5121174" cy="387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45777A3-E326-331C-6BA1-7D572A053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782" y="420799"/>
            <a:ext cx="11398436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 i </a:t>
            </a:r>
            <a:r>
              <a:rPr lang="sv-SE" sz="3200" cap="none">
                <a:solidFill>
                  <a:schemeClr val="accent1"/>
                </a:solidFill>
                <a:latin typeface="Verdana"/>
                <a:ea typeface="Verdana"/>
              </a:rPr>
              <a:t>Hagastaden </a:t>
            </a:r>
            <a:r>
              <a:rPr lang="sv-SE" sz="3200" cap="none">
                <a:latin typeface="Verdana"/>
                <a:ea typeface="Verdana"/>
              </a:rPr>
              <a:t>2023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88A68ED-E287-3C61-44A7-16F7AB169A8E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B69AC00-A685-4AD8-5A87-2A0F4B5469BE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F006A1-54D2-9BEB-B257-09D2C8D8A1A6}"/>
              </a:ext>
            </a:extLst>
          </p:cNvPr>
          <p:cNvSpPr txBox="1"/>
          <p:nvPr/>
        </p:nvSpPr>
        <p:spPr>
          <a:xfrm>
            <a:off x="260845" y="6117354"/>
            <a:ext cx="435568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: STUNS Insight Machine, regional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Hagastaden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, 2023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800" i="1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61124-E248-0B87-1FEE-2C021852CA74}"/>
              </a:ext>
            </a:extLst>
          </p:cNvPr>
          <p:cNvSpPr txBox="1"/>
          <p:nvPr/>
        </p:nvSpPr>
        <p:spPr>
          <a:xfrm>
            <a:off x="396782" y="121205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514FC-FB25-283F-2DC6-94217041D029}"/>
              </a:ext>
            </a:extLst>
          </p:cNvPr>
          <p:cNvSpPr txBox="1"/>
          <p:nvPr/>
        </p:nvSpPr>
        <p:spPr>
          <a:xfrm>
            <a:off x="363731" y="2667797"/>
            <a:ext cx="4142481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l</a:t>
            </a:r>
            <a:r>
              <a:rPr lang="en-SE" sz="1400" b="1" err="1">
                <a:solidFill>
                  <a:schemeClr val="tx2"/>
                </a:solidFill>
              </a:rPr>
              <a:t>ife</a:t>
            </a:r>
            <a:r>
              <a:rPr lang="en-SE" sz="1400" b="1">
                <a:solidFill>
                  <a:schemeClr val="tx2"/>
                </a:solidFill>
              </a:rPr>
              <a:t> science-</a:t>
            </a:r>
            <a:r>
              <a:rPr lang="en-SE" sz="1400" b="1" err="1">
                <a:solidFill>
                  <a:schemeClr val="tx2"/>
                </a:solidFill>
              </a:rPr>
              <a:t>företag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err="1">
                <a:solidFill>
                  <a:schemeClr val="tx2"/>
                </a:solidFill>
              </a:rPr>
              <a:t>i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err="1">
                <a:solidFill>
                  <a:schemeClr val="tx2"/>
                </a:solidFill>
              </a:rPr>
              <a:t>Hagastaden</a:t>
            </a:r>
            <a:r>
              <a:rPr lang="en-SE" sz="1400" b="1">
                <a:solidFill>
                  <a:schemeClr val="tx2"/>
                </a:solidFill>
              </a:rPr>
              <a:t>, </a:t>
            </a:r>
            <a:br>
              <a:rPr lang="en-SE" sz="1400" b="1" dirty="0"/>
            </a:br>
            <a:r>
              <a:rPr lang="en-SE" sz="1400" b="1" dirty="0" err="1">
                <a:solidFill>
                  <a:schemeClr val="tx2"/>
                </a:solidFill>
              </a:rPr>
              <a:t>varav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b="1">
                <a:solidFill>
                  <a:schemeClr val="accent1"/>
                </a:solidFill>
              </a:rPr>
              <a:t>120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dirty="0" err="1">
                <a:solidFill>
                  <a:schemeClr val="tx2"/>
                </a:solidFill>
              </a:rPr>
              <a:t>företag</a:t>
            </a:r>
            <a:r>
              <a:rPr lang="en-SE" sz="1400" b="1" dirty="0">
                <a:solidFill>
                  <a:schemeClr val="tx2"/>
                </a:solidFill>
              </a:rPr>
              <a:t> med </a:t>
            </a:r>
            <a:r>
              <a:rPr lang="en-SE" sz="1400" b="1" dirty="0" err="1">
                <a:solidFill>
                  <a:schemeClr val="tx2"/>
                </a:solidFill>
              </a:rPr>
              <a:t>omsättning</a:t>
            </a:r>
            <a:r>
              <a:rPr lang="en-SE" sz="1400" b="1">
                <a:solidFill>
                  <a:schemeClr val="tx2"/>
                </a:solidFill>
              </a:rPr>
              <a:t> &gt;0</a:t>
            </a:r>
            <a:br>
              <a:rPr lang="en-SE" sz="1400" b="1" dirty="0"/>
            </a:br>
            <a:endParaRPr lang="en-SE" sz="1200" b="1" i="1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DC407E-BE1E-DC45-411B-1C2DDE5A1D9A}"/>
              </a:ext>
            </a:extLst>
          </p:cNvPr>
          <p:cNvGrpSpPr/>
          <p:nvPr/>
        </p:nvGrpSpPr>
        <p:grpSpPr>
          <a:xfrm>
            <a:off x="337172" y="3644165"/>
            <a:ext cx="4563410" cy="2422707"/>
            <a:chOff x="337172" y="3644165"/>
            <a:chExt cx="4563410" cy="2422707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D7EF58D9-5C05-DF66-C555-5812E907EB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60124115"/>
                </p:ext>
              </p:extLst>
            </p:nvPr>
          </p:nvGraphicFramePr>
          <p:xfrm>
            <a:off x="754853" y="3644165"/>
            <a:ext cx="4145729" cy="2422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21769B-EEB8-AC4D-4EF6-9A2C5018F6EF}"/>
                </a:ext>
              </a:extLst>
            </p:cNvPr>
            <p:cNvSpPr txBox="1"/>
            <p:nvPr/>
          </p:nvSpPr>
          <p:spPr>
            <a:xfrm>
              <a:off x="337172" y="3895762"/>
              <a:ext cx="1615196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SE" sz="800" dirty="0">
                  <a:solidFill>
                    <a:schemeClr val="tx2"/>
                  </a:solidFill>
                </a:rPr>
                <a:t>Stora företag, &gt;250</a:t>
              </a:r>
              <a:br>
                <a:rPr lang="en-SE" sz="800" dirty="0">
                  <a:solidFill>
                    <a:schemeClr val="tx2"/>
                  </a:solidFill>
                </a:rPr>
              </a:br>
              <a:r>
                <a:rPr lang="en-SE" sz="800" dirty="0">
                  <a:solidFill>
                    <a:schemeClr val="tx2"/>
                  </a:solidFill>
                </a:rPr>
                <a:t>(4)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Mellanstora företag, </a:t>
              </a:r>
              <a:r>
                <a:rPr lang="en-SE" sz="700" dirty="0">
                  <a:solidFill>
                    <a:schemeClr val="tx2"/>
                  </a:solidFill>
                </a:rPr>
                <a:t>50-249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(14)</a:t>
              </a:r>
            </a:p>
            <a:p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Små företag, 10-49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(29)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Mikroföretag, 1-9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(63)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Företag utan anställda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(55)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98E5B3-421F-714E-39CA-8D3A053010D5}"/>
              </a:ext>
            </a:extLst>
          </p:cNvPr>
          <p:cNvCxnSpPr>
            <a:cxnSpLocks/>
          </p:cNvCxnSpPr>
          <p:nvPr/>
        </p:nvCxnSpPr>
        <p:spPr>
          <a:xfrm>
            <a:off x="337172" y="1107924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39B390-A9EB-DEBC-7D04-72CD02FE1EC8}"/>
              </a:ext>
            </a:extLst>
          </p:cNvPr>
          <p:cNvCxnSpPr>
            <a:cxnSpLocks/>
          </p:cNvCxnSpPr>
          <p:nvPr/>
        </p:nvCxnSpPr>
        <p:spPr>
          <a:xfrm>
            <a:off x="337172" y="3429000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3C7154-75D8-B7F6-CC48-A910314AC649}"/>
              </a:ext>
            </a:extLst>
          </p:cNvPr>
          <p:cNvCxnSpPr>
            <a:cxnSpLocks/>
          </p:cNvCxnSpPr>
          <p:nvPr/>
        </p:nvCxnSpPr>
        <p:spPr>
          <a:xfrm flipV="1">
            <a:off x="6646204" y="1092030"/>
            <a:ext cx="0" cy="533506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0ACA20C-A505-D3A1-9DDE-28FEE95E0D6F}"/>
              </a:ext>
            </a:extLst>
          </p:cNvPr>
          <p:cNvSpPr txBox="1"/>
          <p:nvPr/>
        </p:nvSpPr>
        <p:spPr>
          <a:xfrm>
            <a:off x="4630139" y="5147616"/>
            <a:ext cx="667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E" sz="1200" b="1">
                <a:solidFill>
                  <a:schemeClr val="accent1"/>
                </a:solidFill>
              </a:rPr>
              <a:t>38%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1F3B8E-D128-3FE4-897D-8FFA05C5E06A}"/>
              </a:ext>
            </a:extLst>
          </p:cNvPr>
          <p:cNvSpPr/>
          <p:nvPr/>
        </p:nvSpPr>
        <p:spPr>
          <a:xfrm>
            <a:off x="4826825" y="1456416"/>
            <a:ext cx="1335600" cy="1263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SE" sz="1200" b="1" dirty="0">
                <a:solidFill>
                  <a:schemeClr val="bg1"/>
                </a:solidFill>
              </a:rPr>
              <a:t>161 </a:t>
            </a:r>
            <a:r>
              <a:rPr lang="en-SE" sz="1200" b="1" err="1">
                <a:solidFill>
                  <a:schemeClr val="bg1"/>
                </a:solidFill>
              </a:rPr>
              <a:t>företag</a:t>
            </a:r>
            <a:r>
              <a:rPr lang="en-SE" sz="1200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7DA85-2A6D-7F29-4731-09B300F25972}"/>
              </a:ext>
            </a:extLst>
          </p:cNvPr>
          <p:cNvSpPr/>
          <p:nvPr/>
        </p:nvSpPr>
        <p:spPr>
          <a:xfrm>
            <a:off x="10379676" y="778476"/>
            <a:ext cx="1812324" cy="50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9" name="Picture 18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F37B9096-BC56-2280-7325-4E8874F52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44" y="715610"/>
            <a:ext cx="1200665" cy="6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F18D7-7F89-F006-8011-C4B9BDA1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3FBB2DEB-BC1D-C963-B6EB-E13AA0712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284" y="1493830"/>
            <a:ext cx="5391105" cy="1655762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0">
                <a:solidFill>
                  <a:schemeClr val="accent1"/>
                </a:solidFill>
                <a:latin typeface="Verdana"/>
                <a:ea typeface="Verdana"/>
              </a:rPr>
              <a:t>2899</a:t>
            </a:r>
            <a:r>
              <a:rPr lang="en-GB" sz="8000">
                <a:solidFill>
                  <a:schemeClr val="accent1"/>
                </a:solidFill>
                <a:latin typeface="Verdana"/>
                <a:ea typeface="Verdana"/>
              </a:rPr>
              <a:t> </a:t>
            </a:r>
            <a:br>
              <a:rPr lang="en-GB">
                <a:latin typeface="Verdana"/>
                <a:ea typeface="Verdana"/>
              </a:rPr>
            </a:br>
            <a:br>
              <a:rPr lang="en-GB" sz="1200" b="0">
                <a:latin typeface="Verdana"/>
                <a:ea typeface="Verdana"/>
              </a:rPr>
            </a:br>
            <a:endParaRPr lang="en-GB" sz="1200" b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28585D7-A516-E314-B5C7-5A93B7919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603100"/>
              </p:ext>
            </p:extLst>
          </p:nvPr>
        </p:nvGraphicFramePr>
        <p:xfrm>
          <a:off x="6783932" y="1941624"/>
          <a:ext cx="5121174" cy="387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0A4C43E8-046E-9DA6-499C-AEA7D79D5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782" y="420799"/>
            <a:ext cx="11398436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 i </a:t>
            </a:r>
            <a:r>
              <a:rPr lang="sv-SE" sz="3200" cap="none">
                <a:solidFill>
                  <a:schemeClr val="accent1"/>
                </a:solidFill>
                <a:latin typeface="Verdana"/>
                <a:ea typeface="Verdana"/>
              </a:rPr>
              <a:t>Hagastaden </a:t>
            </a:r>
            <a:r>
              <a:rPr lang="sv-SE" sz="3200" cap="none">
                <a:latin typeface="Verdana"/>
                <a:ea typeface="Verdana"/>
              </a:rPr>
              <a:t>2023</a:t>
            </a:r>
          </a:p>
          <a:p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Antal anställda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F9EA7B4-33F4-CFBE-D3DF-B4F421B7A60C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F77FBB4-FD2A-84C7-6667-8B89FD69536E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EB2B8-6309-BA90-1C8B-0E154D1342E6}"/>
              </a:ext>
            </a:extLst>
          </p:cNvPr>
          <p:cNvSpPr txBox="1"/>
          <p:nvPr/>
        </p:nvSpPr>
        <p:spPr>
          <a:xfrm>
            <a:off x="268405" y="6488669"/>
            <a:ext cx="46249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en-GB" sz="800" err="1">
                <a:solidFill>
                  <a:schemeClr val="bg1">
                    <a:lumMod val="75000"/>
                  </a:schemeClr>
                </a:solidFill>
              </a:rPr>
              <a:t>Exklusive</a:t>
            </a:r>
            <a:r>
              <a:rPr lang="en-GB" sz="800">
                <a:solidFill>
                  <a:schemeClr val="bg1">
                    <a:lumMod val="75000"/>
                  </a:schemeClr>
                </a:solidFill>
              </a:rPr>
              <a:t> SOBI. </a:t>
            </a:r>
            <a:r>
              <a:rPr lang="en-SE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Astra Zeneca är adderat manuellt med 250 anställda </a:t>
            </a:r>
            <a:r>
              <a:rPr lang="en-GB" sz="80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</a:t>
            </a:r>
            <a:r>
              <a:rPr lang="en-GB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 H</a:t>
            </a:r>
            <a:r>
              <a:rPr lang="en-SE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agastaden. </a:t>
            </a:r>
            <a:endParaRPr lang="en-SE" sz="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1348F-CC9E-A5BE-026F-657019911128}"/>
              </a:ext>
            </a:extLst>
          </p:cNvPr>
          <p:cNvSpPr txBox="1"/>
          <p:nvPr/>
        </p:nvSpPr>
        <p:spPr>
          <a:xfrm>
            <a:off x="260845" y="6117354"/>
            <a:ext cx="435568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: STUNS Insight Machine, regional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Hagastaden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, 2023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800" i="1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69402-FEF5-25C2-CB14-C4664D60A17D}"/>
              </a:ext>
            </a:extLst>
          </p:cNvPr>
          <p:cNvSpPr txBox="1"/>
          <p:nvPr/>
        </p:nvSpPr>
        <p:spPr>
          <a:xfrm>
            <a:off x="393017" y="152865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EBB39-923D-62E5-1547-6A103EA5617D}"/>
              </a:ext>
            </a:extLst>
          </p:cNvPr>
          <p:cNvSpPr txBox="1"/>
          <p:nvPr/>
        </p:nvSpPr>
        <p:spPr>
          <a:xfrm>
            <a:off x="337172" y="3114767"/>
            <a:ext cx="57736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err="1">
                <a:solidFill>
                  <a:schemeClr val="tx2"/>
                </a:solidFill>
              </a:rPr>
              <a:t>Anställda</a:t>
            </a:r>
            <a:r>
              <a:rPr lang="en-GB" sz="1400" b="1">
                <a:solidFill>
                  <a:schemeClr val="tx2"/>
                </a:solidFill>
              </a:rPr>
              <a:t> </a:t>
            </a:r>
            <a:r>
              <a:rPr lang="en-GB" sz="1400" b="1" err="1">
                <a:solidFill>
                  <a:schemeClr val="tx2"/>
                </a:solidFill>
              </a:rPr>
              <a:t>i</a:t>
            </a:r>
            <a:r>
              <a:rPr lang="en-GB" sz="1400" b="1">
                <a:solidFill>
                  <a:schemeClr val="tx2"/>
                </a:solidFill>
              </a:rPr>
              <a:t> l</a:t>
            </a:r>
            <a:r>
              <a:rPr lang="en-SE" sz="1400" b="1" err="1">
                <a:solidFill>
                  <a:schemeClr val="tx2"/>
                </a:solidFill>
              </a:rPr>
              <a:t>ife</a:t>
            </a:r>
            <a:r>
              <a:rPr lang="en-SE" sz="1400" b="1">
                <a:solidFill>
                  <a:schemeClr val="tx2"/>
                </a:solidFill>
              </a:rPr>
              <a:t> science-</a:t>
            </a:r>
            <a:r>
              <a:rPr lang="en-SE" sz="1400" b="1" err="1">
                <a:solidFill>
                  <a:schemeClr val="tx2"/>
                </a:solidFill>
              </a:rPr>
              <a:t>företag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err="1">
                <a:solidFill>
                  <a:schemeClr val="tx2"/>
                </a:solidFill>
              </a:rPr>
              <a:t>i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err="1">
                <a:solidFill>
                  <a:schemeClr val="tx2"/>
                </a:solidFill>
              </a:rPr>
              <a:t>Hagastaden</a:t>
            </a:r>
            <a:r>
              <a:rPr lang="en-SE" sz="1400" b="1">
                <a:solidFill>
                  <a:schemeClr val="tx2"/>
                </a:solidFill>
              </a:rPr>
              <a:t>, </a:t>
            </a:r>
            <a:br>
              <a:rPr lang="en-SE" sz="1400" b="1" dirty="0"/>
            </a:br>
            <a:r>
              <a:rPr lang="en-SE" sz="1400" b="1" err="1">
                <a:solidFill>
                  <a:schemeClr val="tx2"/>
                </a:solidFill>
              </a:rPr>
              <a:t>varav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>
                <a:solidFill>
                  <a:schemeClr val="accent1"/>
                </a:solidFill>
              </a:rPr>
              <a:t>2887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GB" sz="1400" b="1" err="1">
                <a:solidFill>
                  <a:schemeClr val="tx2"/>
                </a:solidFill>
              </a:rPr>
              <a:t>i</a:t>
            </a:r>
            <a:r>
              <a:rPr lang="en-SE" sz="1400" b="1">
                <a:solidFill>
                  <a:schemeClr val="tx2"/>
                </a:solidFill>
              </a:rPr>
              <a:t> </a:t>
            </a:r>
            <a:r>
              <a:rPr lang="en-SE" sz="1400" b="1" err="1">
                <a:solidFill>
                  <a:schemeClr val="tx2"/>
                </a:solidFill>
              </a:rPr>
              <a:t>företag</a:t>
            </a:r>
            <a:r>
              <a:rPr lang="en-SE" sz="1400" b="1">
                <a:solidFill>
                  <a:schemeClr val="tx2"/>
                </a:solidFill>
              </a:rPr>
              <a:t> med </a:t>
            </a:r>
            <a:r>
              <a:rPr lang="en-SE" sz="1400" b="1" err="1">
                <a:solidFill>
                  <a:schemeClr val="tx2"/>
                </a:solidFill>
              </a:rPr>
              <a:t>omsättning</a:t>
            </a:r>
            <a:r>
              <a:rPr lang="en-SE" sz="1400" b="1">
                <a:solidFill>
                  <a:schemeClr val="tx2"/>
                </a:solidFill>
              </a:rPr>
              <a:t> &gt;0</a:t>
            </a:r>
            <a:endParaRPr lang="en-US" sz="1400" b="1">
              <a:solidFill>
                <a:schemeClr val="tx2"/>
              </a:solidFill>
              <a:ea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82B6D-C81B-189B-36BC-A4CBA7D8DDFB}"/>
              </a:ext>
            </a:extLst>
          </p:cNvPr>
          <p:cNvGrpSpPr/>
          <p:nvPr/>
        </p:nvGrpSpPr>
        <p:grpSpPr>
          <a:xfrm>
            <a:off x="337172" y="3665914"/>
            <a:ext cx="4750600" cy="2457470"/>
            <a:chOff x="337172" y="3665914"/>
            <a:chExt cx="4750600" cy="2457470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DACFD36C-2769-22B6-AEAF-D10261BF8C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50491045"/>
                </p:ext>
              </p:extLst>
            </p:nvPr>
          </p:nvGraphicFramePr>
          <p:xfrm>
            <a:off x="942043" y="3665914"/>
            <a:ext cx="4145729" cy="2422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81F9AD-2D23-CC51-3EC3-397036D1EBF9}"/>
                </a:ext>
              </a:extLst>
            </p:cNvPr>
            <p:cNvSpPr txBox="1"/>
            <p:nvPr/>
          </p:nvSpPr>
          <p:spPr>
            <a:xfrm>
              <a:off x="337172" y="3938170"/>
              <a:ext cx="1615196" cy="21852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SE" sz="800" dirty="0">
                  <a:solidFill>
                    <a:schemeClr val="tx2"/>
                  </a:solidFill>
                </a:rPr>
                <a:t>Stora företag &gt;250</a:t>
              </a:r>
              <a:br>
                <a:rPr lang="en-SE" sz="800" dirty="0">
                  <a:solidFill>
                    <a:schemeClr val="tx2"/>
                  </a:solidFill>
                </a:rPr>
              </a:br>
              <a:r>
                <a:rPr lang="en-SE" sz="800" dirty="0">
                  <a:solidFill>
                    <a:schemeClr val="tx2"/>
                  </a:solidFill>
                </a:rPr>
                <a:t>(793)</a:t>
              </a:r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>
                  <a:solidFill>
                    <a:schemeClr val="tx2"/>
                  </a:solidFill>
                </a:rPr>
                <a:t>Medelstora </a:t>
              </a:r>
              <a:r>
                <a:rPr lang="en-SE" sz="800" dirty="0" err="1">
                  <a:solidFill>
                    <a:schemeClr val="tx2"/>
                  </a:solidFill>
                </a:rPr>
                <a:t>företag</a:t>
              </a:r>
              <a:r>
                <a:rPr lang="en-SE" sz="800" dirty="0">
                  <a:solidFill>
                    <a:schemeClr val="tx2"/>
                  </a:solidFill>
                </a:rPr>
                <a:t> </a:t>
              </a:r>
              <a:r>
                <a:rPr lang="en-SE" sz="700" dirty="0">
                  <a:solidFill>
                    <a:schemeClr val="tx2"/>
                  </a:solidFill>
                </a:rPr>
                <a:t>50-249</a:t>
              </a:r>
              <a:endParaRPr lang="en-SE" sz="700" dirty="0">
                <a:solidFill>
                  <a:schemeClr val="tx2"/>
                </a:solidFill>
                <a:ea typeface="verdana"/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(1169)</a:t>
              </a:r>
            </a:p>
            <a:p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br>
                <a:rPr lang="en-SE" sz="800" dirty="0">
                  <a:solidFill>
                    <a:schemeClr val="tx2"/>
                  </a:solidFill>
                </a:rPr>
              </a:br>
              <a:r>
                <a:rPr lang="en-SE" sz="800" dirty="0">
                  <a:solidFill>
                    <a:schemeClr val="tx2"/>
                  </a:solidFill>
                </a:rPr>
                <a:t>Små företag, 10-49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(732)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Mikroföretag, 1-9</a:t>
              </a:r>
            </a:p>
            <a:p>
              <a:r>
                <a:rPr lang="en-SE" sz="800" dirty="0">
                  <a:solidFill>
                    <a:schemeClr val="tx2"/>
                  </a:solidFill>
                </a:rPr>
                <a:t>(205)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B73518-34A5-4EE2-6F49-5691FEE0470B}"/>
              </a:ext>
            </a:extLst>
          </p:cNvPr>
          <p:cNvCxnSpPr>
            <a:cxnSpLocks/>
          </p:cNvCxnSpPr>
          <p:nvPr/>
        </p:nvCxnSpPr>
        <p:spPr>
          <a:xfrm>
            <a:off x="337172" y="1528654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804613-43E0-E65D-DE06-10C91CFCA08E}"/>
              </a:ext>
            </a:extLst>
          </p:cNvPr>
          <p:cNvCxnSpPr>
            <a:cxnSpLocks/>
          </p:cNvCxnSpPr>
          <p:nvPr/>
        </p:nvCxnSpPr>
        <p:spPr>
          <a:xfrm>
            <a:off x="337172" y="3637987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BE6551-2735-D9BB-7BC1-0D89D369683F}"/>
              </a:ext>
            </a:extLst>
          </p:cNvPr>
          <p:cNvCxnSpPr>
            <a:cxnSpLocks/>
          </p:cNvCxnSpPr>
          <p:nvPr/>
        </p:nvCxnSpPr>
        <p:spPr>
          <a:xfrm flipV="1">
            <a:off x="6646204" y="1528654"/>
            <a:ext cx="0" cy="489844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516E6F-669D-2650-53FB-898710D0A0DE}"/>
              </a:ext>
            </a:extLst>
          </p:cNvPr>
          <p:cNvSpPr txBox="1"/>
          <p:nvPr/>
        </p:nvSpPr>
        <p:spPr>
          <a:xfrm flipV="1">
            <a:off x="4529933" y="1660720"/>
            <a:ext cx="2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A0CC27-9E04-288A-0428-E677BE212FF6}"/>
              </a:ext>
            </a:extLst>
          </p:cNvPr>
          <p:cNvSpPr/>
          <p:nvPr/>
        </p:nvSpPr>
        <p:spPr>
          <a:xfrm>
            <a:off x="5161392" y="1690586"/>
            <a:ext cx="1332000" cy="1260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SE" sz="1200" b="1">
                <a:solidFill>
                  <a:schemeClr val="bg1"/>
                </a:solidFill>
              </a:rPr>
              <a:t>2188 </a:t>
            </a:r>
            <a:r>
              <a:rPr lang="en-SE" sz="1100" b="1" err="1">
                <a:solidFill>
                  <a:schemeClr val="bg1"/>
                </a:solidFill>
              </a:rPr>
              <a:t>anställda</a:t>
            </a:r>
            <a:r>
              <a:rPr lang="en-SE" sz="1100" b="1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AE046-8299-30CA-9D01-BEF8890B7A89}"/>
              </a:ext>
            </a:extLst>
          </p:cNvPr>
          <p:cNvSpPr/>
          <p:nvPr/>
        </p:nvSpPr>
        <p:spPr>
          <a:xfrm>
            <a:off x="10379676" y="778476"/>
            <a:ext cx="1812324" cy="50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3" name="Picture 22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CAF37605-4A85-955C-E177-C0F1D4B22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44" y="715610"/>
            <a:ext cx="1200665" cy="6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48C10-FED8-AD22-7FC5-8E16DBA2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10">
            <a:extLst>
              <a:ext uri="{FF2B5EF4-FFF2-40B4-BE49-F238E27FC236}">
                <a16:creationId xmlns:a16="http://schemas.microsoft.com/office/drawing/2014/main" id="{C518AD9B-0BCA-FA5B-8989-F13B07A98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05" y="1399804"/>
            <a:ext cx="6947940" cy="1655762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0">
                <a:solidFill>
                  <a:schemeClr val="accent1"/>
                </a:solidFill>
                <a:latin typeface="Verdana"/>
                <a:ea typeface="Verdana"/>
              </a:rPr>
              <a:t>24</a:t>
            </a:r>
            <a:r>
              <a:rPr lang="en-GB" sz="8800">
                <a:solidFill>
                  <a:schemeClr val="accent1"/>
                </a:solidFill>
                <a:latin typeface="Verdana"/>
                <a:ea typeface="Verdana"/>
              </a:rPr>
              <a:t>md</a:t>
            </a:r>
            <a:r>
              <a:rPr lang="en-GB" sz="8000">
                <a:solidFill>
                  <a:schemeClr val="accent1"/>
                </a:solidFill>
                <a:latin typeface="Verdana"/>
                <a:ea typeface="Verdana"/>
              </a:rPr>
              <a:t> </a:t>
            </a:r>
            <a:br>
              <a:rPr lang="en-GB">
                <a:latin typeface="Verdana"/>
                <a:ea typeface="Verdana"/>
              </a:rPr>
            </a:br>
            <a:br>
              <a:rPr lang="en-GB" sz="1200" b="0">
                <a:latin typeface="Verdana"/>
                <a:ea typeface="Verdana"/>
              </a:rPr>
            </a:br>
            <a:endParaRPr lang="en-GB" sz="1200" b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23AD6EF-E36A-09EE-C607-A4F313A96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135504"/>
              </p:ext>
            </p:extLst>
          </p:nvPr>
        </p:nvGraphicFramePr>
        <p:xfrm>
          <a:off x="6783932" y="1941624"/>
          <a:ext cx="5121174" cy="387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10E2664-8FD6-E58D-EC8C-207BA7966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782" y="420799"/>
            <a:ext cx="11398436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 i </a:t>
            </a:r>
            <a:r>
              <a:rPr lang="sv-SE" sz="3200" cap="none">
                <a:solidFill>
                  <a:schemeClr val="accent1"/>
                </a:solidFill>
                <a:latin typeface="Verdana"/>
                <a:ea typeface="Verdana"/>
              </a:rPr>
              <a:t>Hagastaden </a:t>
            </a:r>
            <a:r>
              <a:rPr lang="sv-SE" sz="3200" cap="none">
                <a:latin typeface="Verdana"/>
                <a:ea typeface="Verdana"/>
              </a:rPr>
              <a:t>2023</a:t>
            </a:r>
            <a:endParaRPr lang="sv-SE" sz="3200" cap="none">
              <a:solidFill>
                <a:schemeClr val="accent1"/>
              </a:solidFill>
              <a:latin typeface="Verdana"/>
              <a:ea typeface="Verdana"/>
            </a:endParaRPr>
          </a:p>
          <a:p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Omsättning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343A8C8-AA08-8DD8-5A89-396CC7B7C2CD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4ED7653-348B-7A24-4B83-BF5AB41F320F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8761-7BCC-7148-EC24-BDDBE36DC8BE}"/>
              </a:ext>
            </a:extLst>
          </p:cNvPr>
          <p:cNvSpPr txBox="1"/>
          <p:nvPr/>
        </p:nvSpPr>
        <p:spPr>
          <a:xfrm>
            <a:off x="268405" y="6488669"/>
            <a:ext cx="1898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en-GB" sz="800" err="1">
                <a:solidFill>
                  <a:schemeClr val="bg1">
                    <a:lumMod val="75000"/>
                  </a:schemeClr>
                </a:solidFill>
              </a:rPr>
              <a:t>Exklusive</a:t>
            </a:r>
            <a:r>
              <a:rPr lang="en-GB" sz="800">
                <a:solidFill>
                  <a:schemeClr val="bg1">
                    <a:lumMod val="75000"/>
                  </a:schemeClr>
                </a:solidFill>
              </a:rPr>
              <a:t> SOBI &amp; Astra Zeneca</a:t>
            </a:r>
            <a:endParaRPr lang="en-SE" sz="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BF962-BEEF-27AA-9F96-7C25F997E64A}"/>
              </a:ext>
            </a:extLst>
          </p:cNvPr>
          <p:cNvSpPr txBox="1"/>
          <p:nvPr/>
        </p:nvSpPr>
        <p:spPr>
          <a:xfrm>
            <a:off x="260845" y="6117354"/>
            <a:ext cx="435568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: STUNS Insight Machine, regional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800" b="0" i="1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800" i="1" err="1">
                <a:solidFill>
                  <a:schemeClr val="accent3"/>
                </a:solidFill>
                <a:latin typeface="Verdana"/>
                <a:ea typeface="Verdana"/>
              </a:rPr>
              <a:t>Hagastaden</a:t>
            </a:r>
            <a:r>
              <a:rPr lang="en-GB" sz="800" i="1">
                <a:solidFill>
                  <a:schemeClr val="accent3"/>
                </a:solidFill>
                <a:latin typeface="Verdana"/>
                <a:ea typeface="Verdana"/>
              </a:rPr>
              <a:t>, 2023</a:t>
            </a:r>
            <a:r>
              <a:rPr lang="en-GB" sz="800" b="0" i="1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800" i="1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11041-4177-A709-9A96-7A1BBC1989C3}"/>
              </a:ext>
            </a:extLst>
          </p:cNvPr>
          <p:cNvSpPr txBox="1"/>
          <p:nvPr/>
        </p:nvSpPr>
        <p:spPr>
          <a:xfrm>
            <a:off x="393017" y="1528654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06421-C9BF-EDB4-4D3C-130F82124A3E}"/>
              </a:ext>
            </a:extLst>
          </p:cNvPr>
          <p:cNvSpPr txBox="1"/>
          <p:nvPr/>
        </p:nvSpPr>
        <p:spPr>
          <a:xfrm>
            <a:off x="393017" y="3070741"/>
            <a:ext cx="577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err="1">
                <a:solidFill>
                  <a:schemeClr val="tx2"/>
                </a:solidFill>
              </a:rPr>
              <a:t>Omsättning</a:t>
            </a:r>
            <a:r>
              <a:rPr lang="en-GB" sz="1400" b="1">
                <a:solidFill>
                  <a:schemeClr val="tx2"/>
                </a:solidFill>
              </a:rPr>
              <a:t> </a:t>
            </a:r>
            <a:r>
              <a:rPr lang="en-GB" sz="1400" b="1" err="1">
                <a:solidFill>
                  <a:schemeClr val="tx2"/>
                </a:solidFill>
              </a:rPr>
              <a:t>i</a:t>
            </a:r>
            <a:r>
              <a:rPr lang="en-GB" sz="1400" b="1">
                <a:solidFill>
                  <a:schemeClr val="tx2"/>
                </a:solidFill>
              </a:rPr>
              <a:t> l</a:t>
            </a:r>
            <a:r>
              <a:rPr lang="en-SE" sz="1400" b="1">
                <a:solidFill>
                  <a:schemeClr val="tx2"/>
                </a:solidFill>
              </a:rPr>
              <a:t>ife science-företag i Hagastaden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6C1368-69A4-C42B-ED10-B1810ABDB52C}"/>
              </a:ext>
            </a:extLst>
          </p:cNvPr>
          <p:cNvGrpSpPr/>
          <p:nvPr/>
        </p:nvGrpSpPr>
        <p:grpSpPr>
          <a:xfrm>
            <a:off x="337172" y="3644164"/>
            <a:ext cx="4588859" cy="2422707"/>
            <a:chOff x="337172" y="3644164"/>
            <a:chExt cx="4588859" cy="2422707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18A94FD0-DB4A-8BFA-D8DE-CB0DB2F942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1998399"/>
                </p:ext>
              </p:extLst>
            </p:nvPr>
          </p:nvGraphicFramePr>
          <p:xfrm>
            <a:off x="780302" y="3644164"/>
            <a:ext cx="4145729" cy="2422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53F7EA-3162-9F4A-F018-78B5450AF2B6}"/>
                </a:ext>
              </a:extLst>
            </p:cNvPr>
            <p:cNvSpPr txBox="1"/>
            <p:nvPr/>
          </p:nvSpPr>
          <p:spPr>
            <a:xfrm>
              <a:off x="337172" y="3895762"/>
              <a:ext cx="1615196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SE" sz="800" dirty="0">
                  <a:solidFill>
                    <a:schemeClr val="tx2"/>
                  </a:solidFill>
                </a:rPr>
                <a:t>Stora företag &gt;250</a:t>
              </a:r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Mellanstora företag </a:t>
              </a:r>
              <a:r>
                <a:rPr lang="en-SE" sz="700" dirty="0">
                  <a:solidFill>
                    <a:schemeClr val="tx2"/>
                  </a:solidFill>
                </a:rPr>
                <a:t>50-249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Små företag, 10-49</a:t>
              </a:r>
            </a:p>
            <a:p>
              <a:br>
                <a:rPr lang="en-SE" sz="800" dirty="0">
                  <a:solidFill>
                    <a:schemeClr val="tx2"/>
                  </a:solidFill>
                </a:rPr>
              </a:br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Mikroföretag, 1-9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endParaRPr lang="en-SE" sz="800" dirty="0">
                <a:solidFill>
                  <a:schemeClr val="tx2"/>
                </a:solidFill>
              </a:endParaRPr>
            </a:p>
            <a:p>
              <a:r>
                <a:rPr lang="en-SE" sz="800" dirty="0">
                  <a:solidFill>
                    <a:schemeClr val="tx2"/>
                  </a:solidFill>
                </a:rPr>
                <a:t>Företag utan anställda</a:t>
              </a:r>
            </a:p>
            <a:p>
              <a:endParaRPr lang="en-SE" sz="8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616B88-8723-735C-F084-040C5BE34576}"/>
              </a:ext>
            </a:extLst>
          </p:cNvPr>
          <p:cNvCxnSpPr>
            <a:cxnSpLocks/>
          </p:cNvCxnSpPr>
          <p:nvPr/>
        </p:nvCxnSpPr>
        <p:spPr>
          <a:xfrm>
            <a:off x="337172" y="1528654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617A08-881A-A842-42EE-2165DC1C77C6}"/>
              </a:ext>
            </a:extLst>
          </p:cNvPr>
          <p:cNvCxnSpPr>
            <a:cxnSpLocks/>
          </p:cNvCxnSpPr>
          <p:nvPr/>
        </p:nvCxnSpPr>
        <p:spPr>
          <a:xfrm>
            <a:off x="337172" y="3429000"/>
            <a:ext cx="63090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CFFA8B-F972-32E5-4AB1-5F538DB6DEB0}"/>
              </a:ext>
            </a:extLst>
          </p:cNvPr>
          <p:cNvCxnSpPr>
            <a:cxnSpLocks/>
          </p:cNvCxnSpPr>
          <p:nvPr/>
        </p:nvCxnSpPr>
        <p:spPr>
          <a:xfrm flipV="1">
            <a:off x="6646204" y="1528654"/>
            <a:ext cx="0" cy="489844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8882E94-CCE2-5005-2AE8-C7F84DA3E166}"/>
              </a:ext>
            </a:extLst>
          </p:cNvPr>
          <p:cNvSpPr/>
          <p:nvPr/>
        </p:nvSpPr>
        <p:spPr>
          <a:xfrm>
            <a:off x="5161392" y="1690586"/>
            <a:ext cx="1332000" cy="1260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SE" sz="1200" b="1" dirty="0">
                <a:solidFill>
                  <a:schemeClr val="bg1"/>
                </a:solidFill>
              </a:rPr>
              <a:t>11,5 md </a:t>
            </a:r>
            <a:r>
              <a:rPr lang="en-SE" sz="1100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757C86-234A-2DDF-F77E-793F3551986C}"/>
              </a:ext>
            </a:extLst>
          </p:cNvPr>
          <p:cNvSpPr/>
          <p:nvPr/>
        </p:nvSpPr>
        <p:spPr>
          <a:xfrm>
            <a:off x="10379676" y="778476"/>
            <a:ext cx="1812324" cy="503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9" name="Picture 18" descr="A logo with blue and black text&#10;&#10;AI-generated content may be incorrect.">
            <a:extLst>
              <a:ext uri="{FF2B5EF4-FFF2-40B4-BE49-F238E27FC236}">
                <a16:creationId xmlns:a16="http://schemas.microsoft.com/office/drawing/2014/main" id="{793D5213-526E-4D35-F146-8225BAEF8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44" y="715610"/>
            <a:ext cx="1200665" cy="6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3096E-2707-7352-8353-EB4073CD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610F3F-DEF9-63CB-DD26-30B1A3F6F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93231"/>
              </p:ext>
            </p:extLst>
          </p:nvPr>
        </p:nvGraphicFramePr>
        <p:xfrm>
          <a:off x="38910" y="953862"/>
          <a:ext cx="12114180" cy="5299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612">
                  <a:extLst>
                    <a:ext uri="{9D8B030D-6E8A-4147-A177-3AD203B41FA5}">
                      <a16:colId xmlns:a16="http://schemas.microsoft.com/office/drawing/2014/main" val="3842721402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2680295661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2128998649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282397959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3233416904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75610624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669334328"/>
                    </a:ext>
                  </a:extLst>
                </a:gridCol>
                <a:gridCol w="844498">
                  <a:extLst>
                    <a:ext uri="{9D8B030D-6E8A-4147-A177-3AD203B41FA5}">
                      <a16:colId xmlns:a16="http://schemas.microsoft.com/office/drawing/2014/main" val="260360103"/>
                    </a:ext>
                  </a:extLst>
                </a:gridCol>
                <a:gridCol w="770726">
                  <a:extLst>
                    <a:ext uri="{9D8B030D-6E8A-4147-A177-3AD203B41FA5}">
                      <a16:colId xmlns:a16="http://schemas.microsoft.com/office/drawing/2014/main" val="2290447013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753217466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3920204947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1501774460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3505959811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2631354528"/>
                    </a:ext>
                  </a:extLst>
                </a:gridCol>
                <a:gridCol w="807612">
                  <a:extLst>
                    <a:ext uri="{9D8B030D-6E8A-4147-A177-3AD203B41FA5}">
                      <a16:colId xmlns:a16="http://schemas.microsoft.com/office/drawing/2014/main" val="199180668"/>
                    </a:ext>
                  </a:extLst>
                </a:gridCol>
              </a:tblGrid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1715464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847018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068285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709309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9112955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3009091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385972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8320135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0005181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477162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610642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889599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01384"/>
                  </a:ext>
                </a:extLst>
              </a:tr>
            </a:tbl>
          </a:graphicData>
        </a:graphic>
      </p:graphicFrame>
      <p:sp>
        <p:nvSpPr>
          <p:cNvPr id="1033" name="TextBox 1032">
            <a:extLst>
              <a:ext uri="{FF2B5EF4-FFF2-40B4-BE49-F238E27FC236}">
                <a16:creationId xmlns:a16="http://schemas.microsoft.com/office/drawing/2014/main" id="{EE624510-8B12-293F-9605-3855344E5C6A}"/>
              </a:ext>
            </a:extLst>
          </p:cNvPr>
          <p:cNvSpPr txBox="1"/>
          <p:nvPr/>
        </p:nvSpPr>
        <p:spPr>
          <a:xfrm>
            <a:off x="164217" y="480499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GB" sz="600">
                <a:effectLst/>
              </a:rPr>
            </a:br>
            <a:endParaRPr lang="en-GB" sz="600">
              <a:effectLst/>
            </a:endParaRPr>
          </a:p>
          <a:p>
            <a:br>
              <a:rPr lang="en-GB" sz="600">
                <a:effectLst/>
              </a:rPr>
            </a:br>
            <a:endParaRPr lang="en-SE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FD0E13-95D5-411B-CBEB-1D57EC784455}"/>
              </a:ext>
            </a:extLst>
          </p:cNvPr>
          <p:cNvSpPr/>
          <p:nvPr/>
        </p:nvSpPr>
        <p:spPr>
          <a:xfrm>
            <a:off x="4892493" y="370040"/>
            <a:ext cx="648000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EE731E-7EEB-E0EE-4911-CE7D8E6B1F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049" y="1424456"/>
            <a:ext cx="315459" cy="306000"/>
          </a:xfrm>
          <a:prstGeom prst="rect">
            <a:avLst/>
          </a:prstGeom>
        </p:spPr>
      </p:pic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E0ADDBD8-6045-D613-05D0-F83B9E432E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597" y="1493937"/>
            <a:ext cx="612000" cy="138943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62F86511-A1AC-E83B-8392-4F2A61A419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34" y="4691496"/>
            <a:ext cx="576000" cy="340615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4051E3CD-AEFC-695E-9414-C366F880AB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166" y="5501986"/>
            <a:ext cx="396000" cy="201416"/>
          </a:xfrm>
          <a:prstGeom prst="rect">
            <a:avLst/>
          </a:prstGeom>
        </p:spPr>
      </p:pic>
      <p:pic>
        <p:nvPicPr>
          <p:cNvPr id="57" name="Picture 5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3F60210-8A52-0F9E-4AFF-BD81089EBD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11" y="4784353"/>
            <a:ext cx="540000" cy="177630"/>
          </a:xfrm>
          <a:prstGeom prst="rect">
            <a:avLst/>
          </a:prstGeom>
        </p:spPr>
      </p:pic>
      <p:pic>
        <p:nvPicPr>
          <p:cNvPr id="58" name="Picture 5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B575D98-360B-48EC-60D7-2C7B731363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189" y="4826980"/>
            <a:ext cx="576000" cy="63242"/>
          </a:xfrm>
          <a:prstGeom prst="rect">
            <a:avLst/>
          </a:prstGeom>
        </p:spPr>
      </p:pic>
      <p:pic>
        <p:nvPicPr>
          <p:cNvPr id="59" name="Picture 58" descr="A black and white logo&#10;&#10;Description automatically generated">
            <a:extLst>
              <a:ext uri="{FF2B5EF4-FFF2-40B4-BE49-F238E27FC236}">
                <a16:creationId xmlns:a16="http://schemas.microsoft.com/office/drawing/2014/main" id="{F84DE28D-E366-3A4C-25E4-846A8CD35B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976" y="5175595"/>
            <a:ext cx="576000" cy="155283"/>
          </a:xfrm>
          <a:prstGeom prst="rect">
            <a:avLst/>
          </a:prstGeom>
        </p:spPr>
      </p:pic>
      <p:pic>
        <p:nvPicPr>
          <p:cNvPr id="60" name="Picture 5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D3DD040-6B50-72E6-2F7E-480715A8DA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554" y="919345"/>
            <a:ext cx="506038" cy="491903"/>
          </a:xfrm>
          <a:prstGeom prst="rect">
            <a:avLst/>
          </a:prstGeom>
        </p:spPr>
      </p:pic>
      <p:pic>
        <p:nvPicPr>
          <p:cNvPr id="61" name="Picture 60" descr="A red and black logo&#10;&#10;Description automatically generated">
            <a:extLst>
              <a:ext uri="{FF2B5EF4-FFF2-40B4-BE49-F238E27FC236}">
                <a16:creationId xmlns:a16="http://schemas.microsoft.com/office/drawing/2014/main" id="{77592D5C-4971-9CCA-1C55-B881228245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518" y="1106221"/>
            <a:ext cx="540000" cy="111076"/>
          </a:xfrm>
          <a:prstGeom prst="rect">
            <a:avLst/>
          </a:prstGeom>
        </p:spPr>
      </p:pic>
      <p:pic>
        <p:nvPicPr>
          <p:cNvPr id="62" name="Picture 61" descr="A black and blue rectangle with white text&#10;&#10;Description automatically generated">
            <a:extLst>
              <a:ext uri="{FF2B5EF4-FFF2-40B4-BE49-F238E27FC236}">
                <a16:creationId xmlns:a16="http://schemas.microsoft.com/office/drawing/2014/main" id="{CBEE99C2-DFCE-3371-52B1-D8ADE45FF7F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25"/>
          <a:stretch/>
        </p:blipFill>
        <p:spPr>
          <a:xfrm>
            <a:off x="11482518" y="2143916"/>
            <a:ext cx="576000" cy="355915"/>
          </a:xfrm>
          <a:prstGeom prst="rect">
            <a:avLst/>
          </a:prstGeom>
        </p:spPr>
      </p:pic>
      <p:pic>
        <p:nvPicPr>
          <p:cNvPr id="63" name="Picture 6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B28194-BBF8-B091-0FC9-0812B277D1F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65" y="3511101"/>
            <a:ext cx="612000" cy="118622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AAEE062-8B83-6415-9DE0-E8611364C5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80266" y="5155632"/>
            <a:ext cx="576000" cy="153951"/>
          </a:xfrm>
          <a:prstGeom prst="rect">
            <a:avLst/>
          </a:prstGeom>
        </p:spPr>
      </p:pic>
      <p:pic>
        <p:nvPicPr>
          <p:cNvPr id="65" name="Picture 64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1B62C013-AE75-0BF1-0BD0-43D7EC0D349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785" y="5125404"/>
            <a:ext cx="519632" cy="214405"/>
          </a:xfrm>
          <a:prstGeom prst="rect">
            <a:avLst/>
          </a:prstGeom>
        </p:spPr>
      </p:pic>
      <p:pic>
        <p:nvPicPr>
          <p:cNvPr id="66" name="Picture 65" descr="A blue text with dots on a black background&#10;&#10;Description automatically generated">
            <a:extLst>
              <a:ext uri="{FF2B5EF4-FFF2-40B4-BE49-F238E27FC236}">
                <a16:creationId xmlns:a16="http://schemas.microsoft.com/office/drawing/2014/main" id="{78C2A94F-3219-EDFC-188D-81979A585F5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53" y="5464267"/>
            <a:ext cx="669440" cy="287637"/>
          </a:xfrm>
          <a:prstGeom prst="rect">
            <a:avLst/>
          </a:prstGeom>
        </p:spPr>
      </p:pic>
      <p:pic>
        <p:nvPicPr>
          <p:cNvPr id="67" name="Picture 66" descr="A close-up of a logo&#10;&#10;Description automatically generated">
            <a:extLst>
              <a:ext uri="{FF2B5EF4-FFF2-40B4-BE49-F238E27FC236}">
                <a16:creationId xmlns:a16="http://schemas.microsoft.com/office/drawing/2014/main" id="{97E47B32-AD76-4CA6-D6F8-6079DCB9430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932" y="5525469"/>
            <a:ext cx="612000" cy="195272"/>
          </a:xfrm>
          <a:prstGeom prst="rect">
            <a:avLst/>
          </a:prstGeom>
        </p:spPr>
      </p:pic>
      <p:pic>
        <p:nvPicPr>
          <p:cNvPr id="73" name="Picture 72" descr="A blue and black logo&#10;&#10;Description automatically generated">
            <a:extLst>
              <a:ext uri="{FF2B5EF4-FFF2-40B4-BE49-F238E27FC236}">
                <a16:creationId xmlns:a16="http://schemas.microsoft.com/office/drawing/2014/main" id="{115F5C08-E082-4E1D-BAC2-97B31D13268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20" y="3532137"/>
            <a:ext cx="540000" cy="107578"/>
          </a:xfrm>
          <a:prstGeom prst="rect">
            <a:avLst/>
          </a:prstGeom>
        </p:spPr>
      </p:pic>
      <p:pic>
        <p:nvPicPr>
          <p:cNvPr id="75" name="Picture 74" descr="A green and white logo&#10;&#10;Description automatically generated">
            <a:extLst>
              <a:ext uri="{FF2B5EF4-FFF2-40B4-BE49-F238E27FC236}">
                <a16:creationId xmlns:a16="http://schemas.microsoft.com/office/drawing/2014/main" id="{CC80F516-AE32-48B5-907A-8CA8120F040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11" y="2725525"/>
            <a:ext cx="540000" cy="18449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6C8A9FE1-C577-DB02-DD0A-A140F175E0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5150" y="5991362"/>
            <a:ext cx="504000" cy="139632"/>
          </a:xfrm>
          <a:prstGeom prst="rect">
            <a:avLst/>
          </a:prstGeom>
        </p:spPr>
      </p:pic>
      <p:pic>
        <p:nvPicPr>
          <p:cNvPr id="86" name="Picture 85" descr="A close-up of a logo&#10;&#10;Description automatically generated">
            <a:extLst>
              <a:ext uri="{FF2B5EF4-FFF2-40B4-BE49-F238E27FC236}">
                <a16:creationId xmlns:a16="http://schemas.microsoft.com/office/drawing/2014/main" id="{B339BBE6-E5C8-633B-FA10-438632AE63D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3"/>
          <a:stretch/>
        </p:blipFill>
        <p:spPr>
          <a:xfrm>
            <a:off x="5903102" y="1012387"/>
            <a:ext cx="432000" cy="275246"/>
          </a:xfrm>
          <a:prstGeom prst="rect">
            <a:avLst/>
          </a:prstGeom>
        </p:spPr>
      </p:pic>
      <p:pic>
        <p:nvPicPr>
          <p:cNvPr id="15" name="Picture 1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7E45A751-811C-D600-97BF-E8D51B1D65A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136" y="1487004"/>
            <a:ext cx="663881" cy="216000"/>
          </a:xfrm>
          <a:prstGeom prst="rect">
            <a:avLst/>
          </a:prstGeom>
        </p:spPr>
      </p:pic>
      <p:pic>
        <p:nvPicPr>
          <p:cNvPr id="17" name="Picture 16" descr="A blue diamond with black text&#10;&#10;Description automatically generated">
            <a:extLst>
              <a:ext uri="{FF2B5EF4-FFF2-40B4-BE49-F238E27FC236}">
                <a16:creationId xmlns:a16="http://schemas.microsoft.com/office/drawing/2014/main" id="{2DAD3CA2-D73A-6BEB-B7D4-7657E886D7EE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727" y="1888459"/>
            <a:ext cx="576000" cy="179700"/>
          </a:xfrm>
          <a:prstGeom prst="rect">
            <a:avLst/>
          </a:prstGeom>
        </p:spPr>
      </p:pic>
      <p:pic>
        <p:nvPicPr>
          <p:cNvPr id="18" name="Picture 17" descr="A black and orange logo&#10;&#10;Description automatically generated">
            <a:extLst>
              <a:ext uri="{FF2B5EF4-FFF2-40B4-BE49-F238E27FC236}">
                <a16:creationId xmlns:a16="http://schemas.microsoft.com/office/drawing/2014/main" id="{FA77A743-3564-7E65-F543-8C78C122DD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855" y="2709366"/>
            <a:ext cx="426349" cy="158602"/>
          </a:xfrm>
          <a:prstGeom prst="rect">
            <a:avLst/>
          </a:prstGeom>
        </p:spPr>
      </p:pic>
      <p:pic>
        <p:nvPicPr>
          <p:cNvPr id="19" name="Picture 18" descr="A black text on an orange background&#10;&#10;Description automatically generated">
            <a:extLst>
              <a:ext uri="{FF2B5EF4-FFF2-40B4-BE49-F238E27FC236}">
                <a16:creationId xmlns:a16="http://schemas.microsoft.com/office/drawing/2014/main" id="{E08B3C58-814C-C226-7F21-D52949AD70E1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914" y="2336200"/>
            <a:ext cx="426350" cy="179167"/>
          </a:xfrm>
          <a:prstGeom prst="rect">
            <a:avLst/>
          </a:prstGeom>
        </p:spPr>
      </p:pic>
      <p:pic>
        <p:nvPicPr>
          <p:cNvPr id="21" name="Picture 20" descr="A close-up of a logo&#10;&#10;Description automatically generated">
            <a:extLst>
              <a:ext uri="{FF2B5EF4-FFF2-40B4-BE49-F238E27FC236}">
                <a16:creationId xmlns:a16="http://schemas.microsoft.com/office/drawing/2014/main" id="{C93F2A41-4848-EE80-93E5-57EBA3F54F7C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391" y="3046987"/>
            <a:ext cx="640374" cy="297474"/>
          </a:xfrm>
          <a:prstGeom prst="rect">
            <a:avLst/>
          </a:prstGeom>
        </p:spPr>
      </p:pic>
      <p:pic>
        <p:nvPicPr>
          <p:cNvPr id="22" name="Picture 21" descr="Blue and black text with blue circles&#10;&#10;Description automatically generated">
            <a:extLst>
              <a:ext uri="{FF2B5EF4-FFF2-40B4-BE49-F238E27FC236}">
                <a16:creationId xmlns:a16="http://schemas.microsoft.com/office/drawing/2014/main" id="{6990191C-CAFB-2ECD-310C-E8AD8739B37E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553" y="4384680"/>
            <a:ext cx="504000" cy="119889"/>
          </a:xfrm>
          <a:prstGeom prst="rect">
            <a:avLst/>
          </a:prstGeom>
        </p:spPr>
      </p:pic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A523E969-D6C8-3FC8-8DD4-0E79EBFE88D1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785" y="4381347"/>
            <a:ext cx="576000" cy="153420"/>
          </a:xfrm>
          <a:prstGeom prst="rect">
            <a:avLst/>
          </a:prstGeom>
        </p:spPr>
      </p:pic>
      <p:pic>
        <p:nvPicPr>
          <p:cNvPr id="24" name="Picture 23" descr="A close-up of a logo&#10;&#10;Description automatically generated">
            <a:extLst>
              <a:ext uri="{FF2B5EF4-FFF2-40B4-BE49-F238E27FC236}">
                <a16:creationId xmlns:a16="http://schemas.microsoft.com/office/drawing/2014/main" id="{308394A7-7251-5BE3-61CF-ECBDD06C46D0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380" y="1464309"/>
            <a:ext cx="576000" cy="182064"/>
          </a:xfrm>
          <a:prstGeom prst="rect">
            <a:avLst/>
          </a:prstGeom>
        </p:spPr>
      </p:pic>
      <p:pic>
        <p:nvPicPr>
          <p:cNvPr id="77" name="Picture 76" descr="A blue sign with white text&#10;&#10;Description automatically generated">
            <a:extLst>
              <a:ext uri="{FF2B5EF4-FFF2-40B4-BE49-F238E27FC236}">
                <a16:creationId xmlns:a16="http://schemas.microsoft.com/office/drawing/2014/main" id="{47B1E9B0-A70A-AA14-B6F8-A41437A27376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106" y="4801028"/>
            <a:ext cx="540000" cy="144281"/>
          </a:xfrm>
          <a:prstGeom prst="rect">
            <a:avLst/>
          </a:prstGeom>
        </p:spPr>
      </p:pic>
      <p:pic>
        <p:nvPicPr>
          <p:cNvPr id="79" name="Picture 78" descr="A black and grey logo&#10;&#10;Description automatically generated">
            <a:extLst>
              <a:ext uri="{FF2B5EF4-FFF2-40B4-BE49-F238E27FC236}">
                <a16:creationId xmlns:a16="http://schemas.microsoft.com/office/drawing/2014/main" id="{3C734E72-DEE3-9A64-B6E4-80A04F725B7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94" y="1487004"/>
            <a:ext cx="532156" cy="112970"/>
          </a:xfrm>
          <a:prstGeom prst="rect">
            <a:avLst/>
          </a:prstGeom>
        </p:spPr>
      </p:pic>
      <p:pic>
        <p:nvPicPr>
          <p:cNvPr id="80" name="Picture 79" descr="A blue and purple logo&#10;&#10;Description automatically generated">
            <a:extLst>
              <a:ext uri="{FF2B5EF4-FFF2-40B4-BE49-F238E27FC236}">
                <a16:creationId xmlns:a16="http://schemas.microsoft.com/office/drawing/2014/main" id="{9C5D3AF9-B724-00A1-EFBC-379D77E7F0F4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297" y="1433003"/>
            <a:ext cx="540000" cy="270001"/>
          </a:xfrm>
          <a:prstGeom prst="rect">
            <a:avLst/>
          </a:prstGeom>
        </p:spPr>
      </p:pic>
      <p:pic>
        <p:nvPicPr>
          <p:cNvPr id="81" name="Picture 80" descr="A logo with white letters and blue circles&#10;&#10;Description automatically generated">
            <a:extLst>
              <a:ext uri="{FF2B5EF4-FFF2-40B4-BE49-F238E27FC236}">
                <a16:creationId xmlns:a16="http://schemas.microsoft.com/office/drawing/2014/main" id="{191233E8-3036-DC02-66D1-87BC38107E80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84" y="2311103"/>
            <a:ext cx="540000" cy="188728"/>
          </a:xfrm>
          <a:prstGeom prst="rect">
            <a:avLst/>
          </a:prstGeom>
        </p:spPr>
      </p:pic>
      <p:pic>
        <p:nvPicPr>
          <p:cNvPr id="83" name="Picture 8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AA604669-CA4A-EDDF-5F44-77E87F45775D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21" y="3187171"/>
            <a:ext cx="576000" cy="139947"/>
          </a:xfrm>
          <a:prstGeom prst="rect">
            <a:avLst/>
          </a:prstGeom>
        </p:spPr>
      </p:pic>
      <p:pic>
        <p:nvPicPr>
          <p:cNvPr id="84" name="Picture 83" descr="A logo for a company&#10;&#10;Description automatically generated">
            <a:extLst>
              <a:ext uri="{FF2B5EF4-FFF2-40B4-BE49-F238E27FC236}">
                <a16:creationId xmlns:a16="http://schemas.microsoft.com/office/drawing/2014/main" id="{F5D1AE3A-BAE2-BA1E-4115-777268B918A7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" r="-1949"/>
          <a:stretch/>
        </p:blipFill>
        <p:spPr>
          <a:xfrm>
            <a:off x="9837943" y="3054249"/>
            <a:ext cx="576000" cy="257055"/>
          </a:xfrm>
          <a:prstGeom prst="rect">
            <a:avLst/>
          </a:prstGeom>
        </p:spPr>
      </p:pic>
      <p:pic>
        <p:nvPicPr>
          <p:cNvPr id="85" name="Picture 84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5D1302AA-991A-1B7C-330E-A8D6B8049AA0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576" y="5534877"/>
            <a:ext cx="576000" cy="17645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B940D01-1738-0CE8-F418-96B11C7887E4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 r="-431"/>
          <a:stretch/>
        </p:blipFill>
        <p:spPr>
          <a:xfrm>
            <a:off x="7477343" y="1873515"/>
            <a:ext cx="452869" cy="22011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96BF6A97-4154-FF0C-C472-D92628D103F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823080" y="3508875"/>
            <a:ext cx="576000" cy="163051"/>
          </a:xfrm>
          <a:prstGeom prst="rect">
            <a:avLst/>
          </a:prstGeom>
        </p:spPr>
      </p:pic>
      <p:pic>
        <p:nvPicPr>
          <p:cNvPr id="99" name="Picture 98" descr="A blue and grey logo&#10;&#10;Description automatically generated">
            <a:extLst>
              <a:ext uri="{FF2B5EF4-FFF2-40B4-BE49-F238E27FC236}">
                <a16:creationId xmlns:a16="http://schemas.microsoft.com/office/drawing/2014/main" id="{C43B48B7-938F-ECEB-6113-D730AAB81049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597" y="5938933"/>
            <a:ext cx="576000" cy="228581"/>
          </a:xfrm>
          <a:prstGeom prst="rect">
            <a:avLst/>
          </a:prstGeom>
        </p:spPr>
      </p:pic>
      <p:pic>
        <p:nvPicPr>
          <p:cNvPr id="103" name="Picture 102" descr="A black and white logo&#10;&#10;Description automatically generated">
            <a:extLst>
              <a:ext uri="{FF2B5EF4-FFF2-40B4-BE49-F238E27FC236}">
                <a16:creationId xmlns:a16="http://schemas.microsoft.com/office/drawing/2014/main" id="{7556CAA0-F8CB-5ACD-FCCA-60AB5483AFA3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06" y="4399550"/>
            <a:ext cx="576000" cy="73001"/>
          </a:xfrm>
          <a:prstGeom prst="rect">
            <a:avLst/>
          </a:prstGeom>
        </p:spPr>
      </p:pic>
      <p:pic>
        <p:nvPicPr>
          <p:cNvPr id="104" name="Bildobjekt 38">
            <a:extLst>
              <a:ext uri="{FF2B5EF4-FFF2-40B4-BE49-F238E27FC236}">
                <a16:creationId xmlns:a16="http://schemas.microsoft.com/office/drawing/2014/main" id="{0330F9F3-9A8C-799D-4D98-5C9C6517E76C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29" y="4766359"/>
            <a:ext cx="540000" cy="213621"/>
          </a:xfrm>
          <a:prstGeom prst="rect">
            <a:avLst/>
          </a:prstGeom>
        </p:spPr>
      </p:pic>
      <p:pic>
        <p:nvPicPr>
          <p:cNvPr id="105" name="Picture 10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515EEAA-022F-420A-3897-F440F05E6D61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605" y="1047772"/>
            <a:ext cx="597385" cy="238292"/>
          </a:xfrm>
          <a:prstGeom prst="rect">
            <a:avLst/>
          </a:prstGeom>
        </p:spPr>
      </p:pic>
      <p:pic>
        <p:nvPicPr>
          <p:cNvPr id="106" name="Picture 10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071EF25-7FCB-D77E-7C4A-DB026DE53670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141" y="2758887"/>
            <a:ext cx="766330" cy="126998"/>
          </a:xfrm>
          <a:prstGeom prst="rect">
            <a:avLst/>
          </a:prstGeom>
        </p:spPr>
      </p:pic>
      <p:pic>
        <p:nvPicPr>
          <p:cNvPr id="107" name="Picture 10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4B167F-BCD3-D320-ABD8-C88E29525A99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697" y="3137939"/>
            <a:ext cx="576000" cy="89673"/>
          </a:xfrm>
          <a:prstGeom prst="rect">
            <a:avLst/>
          </a:prstGeom>
        </p:spPr>
      </p:pic>
      <p:pic>
        <p:nvPicPr>
          <p:cNvPr id="109" name="Picture 108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59645AC9-8BAC-9826-44A7-108F3A7F43D0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211" y="1110599"/>
            <a:ext cx="576000" cy="96227"/>
          </a:xfrm>
          <a:prstGeom prst="rect">
            <a:avLst/>
          </a:prstGeom>
        </p:spPr>
      </p:pic>
      <p:pic>
        <p:nvPicPr>
          <p:cNvPr id="111" name="Picture 1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660976B-2F1A-068D-59EA-F557E4A4E596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78" y="2948212"/>
            <a:ext cx="594000" cy="571447"/>
          </a:xfrm>
          <a:prstGeom prst="rect">
            <a:avLst/>
          </a:prstGeom>
        </p:spPr>
      </p:pic>
      <p:pic>
        <p:nvPicPr>
          <p:cNvPr id="112" name="Picture 111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7EB30B44-EBE4-4597-385D-364E38E3BB74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145" y="5144804"/>
            <a:ext cx="576000" cy="1802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61EEFFB-3934-5CD2-7CC2-6911E68AA150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76" y="1056620"/>
            <a:ext cx="343088" cy="218712"/>
          </a:xfrm>
          <a:prstGeom prst="rect">
            <a:avLst/>
          </a:prstGeom>
        </p:spPr>
      </p:pic>
      <p:pic>
        <p:nvPicPr>
          <p:cNvPr id="122" name="Picture 121" descr="A logo with blue squares&#10;&#10;Description automatically generated">
            <a:extLst>
              <a:ext uri="{FF2B5EF4-FFF2-40B4-BE49-F238E27FC236}">
                <a16:creationId xmlns:a16="http://schemas.microsoft.com/office/drawing/2014/main" id="{7A627E05-BBEA-4DFF-12B9-425BF9168EA2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26" y="1816384"/>
            <a:ext cx="621587" cy="323851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FD84F164-2FFE-B8B9-AF1F-152DC9214F7E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616845" y="5132746"/>
            <a:ext cx="576000" cy="215258"/>
          </a:xfrm>
          <a:prstGeom prst="rect">
            <a:avLst/>
          </a:prstGeom>
        </p:spPr>
      </p:pic>
      <p:pic>
        <p:nvPicPr>
          <p:cNvPr id="124" name="Picture 123" descr="A blue and black logo&#10;&#10;Description automatically generated">
            <a:extLst>
              <a:ext uri="{FF2B5EF4-FFF2-40B4-BE49-F238E27FC236}">
                <a16:creationId xmlns:a16="http://schemas.microsoft.com/office/drawing/2014/main" id="{BEE0CE14-AD3B-AF40-2628-A7FC24D6EA2E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429" y="1465690"/>
            <a:ext cx="484342" cy="19543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CDD6A37-23D7-25B7-64E9-7BB38DDBAA75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74" y="2744130"/>
            <a:ext cx="612000" cy="13790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055B71C-84C8-8BB5-B6DF-638CF44586F2}"/>
              </a:ext>
            </a:extLst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55" y="5585593"/>
            <a:ext cx="576000" cy="94776"/>
          </a:xfrm>
          <a:prstGeom prst="rect">
            <a:avLst/>
          </a:prstGeom>
        </p:spPr>
      </p:pic>
      <p:pic>
        <p:nvPicPr>
          <p:cNvPr id="137" name="Picture 136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4D0D66AC-A005-8F07-D706-51FBE3C96372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504" y="1852502"/>
            <a:ext cx="411416" cy="270249"/>
          </a:xfrm>
          <a:prstGeom prst="rect">
            <a:avLst/>
          </a:prstGeom>
        </p:spPr>
      </p:pic>
      <p:pic>
        <p:nvPicPr>
          <p:cNvPr id="138" name="Picture 137" descr="A black and white logo&#10;&#10;Description automatically generated">
            <a:extLst>
              <a:ext uri="{FF2B5EF4-FFF2-40B4-BE49-F238E27FC236}">
                <a16:creationId xmlns:a16="http://schemas.microsoft.com/office/drawing/2014/main" id="{6EA9FBD7-7CC0-8E77-056B-2710A549586F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61" y="2349700"/>
            <a:ext cx="576000" cy="158609"/>
          </a:xfrm>
          <a:prstGeom prst="rect">
            <a:avLst/>
          </a:prstGeom>
        </p:spPr>
      </p:pic>
      <p:pic>
        <p:nvPicPr>
          <p:cNvPr id="139" name="Picture 138" descr="A green and black logo&#10;&#10;Description automatically generated">
            <a:extLst>
              <a:ext uri="{FF2B5EF4-FFF2-40B4-BE49-F238E27FC236}">
                <a16:creationId xmlns:a16="http://schemas.microsoft.com/office/drawing/2014/main" id="{3A1CB850-1FCD-0E9C-2A8B-8F28E4A68FBC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13" y="2293357"/>
            <a:ext cx="576000" cy="241737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AAAA1417-FABA-506B-0EA6-1EC8B5B20A8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2574895" y="2761124"/>
            <a:ext cx="576000" cy="120910"/>
          </a:xfrm>
          <a:prstGeom prst="rect">
            <a:avLst/>
          </a:prstGeom>
        </p:spPr>
      </p:pic>
      <p:pic>
        <p:nvPicPr>
          <p:cNvPr id="144" name="Picture 143" descr="A black and white logo&#10;&#10;Description automatically generated">
            <a:extLst>
              <a:ext uri="{FF2B5EF4-FFF2-40B4-BE49-F238E27FC236}">
                <a16:creationId xmlns:a16="http://schemas.microsoft.com/office/drawing/2014/main" id="{5128908C-2C6A-208D-779F-FB7A68EA3011}"/>
              </a:ext>
            </a:extLst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06" y="2758887"/>
            <a:ext cx="540000" cy="102385"/>
          </a:xfrm>
          <a:prstGeom prst="rect">
            <a:avLst/>
          </a:prstGeom>
        </p:spPr>
      </p:pic>
      <p:pic>
        <p:nvPicPr>
          <p:cNvPr id="146" name="Picture 145" descr="A blue and black sign&#10;&#10;Description automatically generated">
            <a:extLst>
              <a:ext uri="{FF2B5EF4-FFF2-40B4-BE49-F238E27FC236}">
                <a16:creationId xmlns:a16="http://schemas.microsoft.com/office/drawing/2014/main" id="{00CC6100-8274-4559-3DEF-6A673BCC05DB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681" y="5172320"/>
            <a:ext cx="576000" cy="14641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C24D7CAB-A8A1-548B-A6D5-B2D0AAFEAFCF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030" y="3107267"/>
            <a:ext cx="642499" cy="204037"/>
          </a:xfrm>
          <a:prstGeom prst="rect">
            <a:avLst/>
          </a:prstGeom>
        </p:spPr>
      </p:pic>
      <p:pic>
        <p:nvPicPr>
          <p:cNvPr id="148" name="Picture 147" descr="A blue square with white text&#10;&#10;Description automatically generated">
            <a:extLst>
              <a:ext uri="{FF2B5EF4-FFF2-40B4-BE49-F238E27FC236}">
                <a16:creationId xmlns:a16="http://schemas.microsoft.com/office/drawing/2014/main" id="{7CEFC7D2-706C-DF56-7060-EB4C7DD79025}"/>
              </a:ext>
            </a:extLst>
          </p:cNvPr>
          <p:cNvPicPr>
            <a:picLocks noChangeAspect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681" y="5113190"/>
            <a:ext cx="636248" cy="304684"/>
          </a:xfrm>
          <a:prstGeom prst="rect">
            <a:avLst/>
          </a:prstGeom>
        </p:spPr>
      </p:pic>
      <p:pic>
        <p:nvPicPr>
          <p:cNvPr id="149" name="Picture 148" descr="A green and white blurry background&#10;&#10;Description automatically generated">
            <a:extLst>
              <a:ext uri="{FF2B5EF4-FFF2-40B4-BE49-F238E27FC236}">
                <a16:creationId xmlns:a16="http://schemas.microsoft.com/office/drawing/2014/main" id="{43FB84B3-730C-7CB6-D77B-C1FE72D3B747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5"/>
          <a:stretch/>
        </p:blipFill>
        <p:spPr>
          <a:xfrm>
            <a:off x="935033" y="5175595"/>
            <a:ext cx="612000" cy="118650"/>
          </a:xfrm>
          <a:prstGeom prst="rect">
            <a:avLst/>
          </a:prstGeom>
        </p:spPr>
      </p:pic>
      <p:pic>
        <p:nvPicPr>
          <p:cNvPr id="150" name="Picture 14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4166055-D2B1-1779-B96F-87F80E1C9799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579" y="3172209"/>
            <a:ext cx="540000" cy="149786"/>
          </a:xfrm>
          <a:prstGeom prst="rect">
            <a:avLst/>
          </a:prstGeom>
        </p:spPr>
      </p:pic>
      <p:pic>
        <p:nvPicPr>
          <p:cNvPr id="1028" name="Picture 4" descr="Atlas Antibodies - Diagnostech">
            <a:extLst>
              <a:ext uri="{FF2B5EF4-FFF2-40B4-BE49-F238E27FC236}">
                <a16:creationId xmlns:a16="http://schemas.microsoft.com/office/drawing/2014/main" id="{3780227D-8246-D684-0348-DADE45DC3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90"/>
          <a:stretch/>
        </p:blipFill>
        <p:spPr bwMode="auto">
          <a:xfrm>
            <a:off x="4176177" y="1433002"/>
            <a:ext cx="576000" cy="3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25C866-97E6-16C4-3322-D0104946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0916" y="2330999"/>
            <a:ext cx="540000" cy="1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ivacy Policy - Semcon Sweden">
            <a:extLst>
              <a:ext uri="{FF2B5EF4-FFF2-40B4-BE49-F238E27FC236}">
                <a16:creationId xmlns:a16="http://schemas.microsoft.com/office/drawing/2014/main" id="{F57A301D-C363-6AFD-6B3F-F90F1E8A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393" y="4759292"/>
            <a:ext cx="540000" cy="1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0DF9A9B-2679-F70A-AC34-9E876C9B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465" y="4722456"/>
            <a:ext cx="432000" cy="2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0" descr="About - Flexpenser">
            <a:extLst>
              <a:ext uri="{FF2B5EF4-FFF2-40B4-BE49-F238E27FC236}">
                <a16:creationId xmlns:a16="http://schemas.microsoft.com/office/drawing/2014/main" id="{BF38DE69-0EDA-1686-F61E-C0451532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075" y="2741041"/>
            <a:ext cx="576000" cy="1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8" descr="Smartcella">
            <a:extLst>
              <a:ext uri="{FF2B5EF4-FFF2-40B4-BE49-F238E27FC236}">
                <a16:creationId xmlns:a16="http://schemas.microsoft.com/office/drawing/2014/main" id="{835BAA2F-A01F-9EEC-35A5-03B2E6AE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701" y="5179796"/>
            <a:ext cx="612000" cy="1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mecrine Cognition SEK 35m Private Placement | Q3 2021 - Vator">
            <a:extLst>
              <a:ext uri="{FF2B5EF4-FFF2-40B4-BE49-F238E27FC236}">
                <a16:creationId xmlns:a16="http://schemas.microsoft.com/office/drawing/2014/main" id="{CD2FC989-B52C-5E6C-55EA-B36E5B41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44" y="5507935"/>
            <a:ext cx="540000" cy="1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48">
            <a:extLst>
              <a:ext uri="{FF2B5EF4-FFF2-40B4-BE49-F238E27FC236}">
                <a16:creationId xmlns:a16="http://schemas.microsoft.com/office/drawing/2014/main" id="{ED178560-116B-B53F-EF6F-B79D908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1006" y="4691496"/>
            <a:ext cx="504000" cy="2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 descr="A blue and purple logo&#10;&#10;Description automatically generated">
            <a:extLst>
              <a:ext uri="{FF2B5EF4-FFF2-40B4-BE49-F238E27FC236}">
                <a16:creationId xmlns:a16="http://schemas.microsoft.com/office/drawing/2014/main" id="{F3765DD1-9BB3-8EBC-CA80-601A46EA0F7B}"/>
              </a:ext>
            </a:extLst>
          </p:cNvPr>
          <p:cNvPicPr>
            <a:picLocks noChangeAspect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895" y="2243467"/>
            <a:ext cx="540000" cy="324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8FB628C0-706F-3C3B-F4F2-6037DC362876}"/>
              </a:ext>
            </a:extLst>
          </p:cNvPr>
          <p:cNvSpPr/>
          <p:nvPr/>
        </p:nvSpPr>
        <p:spPr>
          <a:xfrm>
            <a:off x="10875704" y="236278"/>
            <a:ext cx="612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11" descr="A logo with green leaves&#10;&#10;Description automatically generated">
            <a:extLst>
              <a:ext uri="{FF2B5EF4-FFF2-40B4-BE49-F238E27FC236}">
                <a16:creationId xmlns:a16="http://schemas.microsoft.com/office/drawing/2014/main" id="{30E87AE0-1F07-46FF-E6A6-24AD276747CB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12" y="4333582"/>
            <a:ext cx="618755" cy="218244"/>
          </a:xfrm>
          <a:prstGeom prst="rect">
            <a:avLst/>
          </a:prstGeom>
        </p:spPr>
      </p:pic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351AF9C-3713-114A-F564-956C7B747FA2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310" y="4757660"/>
            <a:ext cx="577121" cy="231016"/>
          </a:xfrm>
          <a:prstGeom prst="rect">
            <a:avLst/>
          </a:prstGeom>
        </p:spPr>
      </p:pic>
      <p:pic>
        <p:nvPicPr>
          <p:cNvPr id="26" name="Picture 25" descr="A blue and red logo&#10;&#10;Description automatically generated">
            <a:extLst>
              <a:ext uri="{FF2B5EF4-FFF2-40B4-BE49-F238E27FC236}">
                <a16:creationId xmlns:a16="http://schemas.microsoft.com/office/drawing/2014/main" id="{85078364-49C5-2CA9-349A-EEA3074F2807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335" y="1533280"/>
            <a:ext cx="612000" cy="11309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5A3B925-F449-A040-780C-9C5CD17F0842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9006349" y="2798416"/>
            <a:ext cx="540000" cy="83618"/>
          </a:xfrm>
          <a:prstGeom prst="rect">
            <a:avLst/>
          </a:prstGeom>
        </p:spPr>
      </p:pic>
      <p:pic>
        <p:nvPicPr>
          <p:cNvPr id="32" name="Picture 31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19331D86-9A36-57DC-E2A5-0E01967D531B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580" y="2368458"/>
            <a:ext cx="540000" cy="1109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7DC35A-4755-C782-7749-1558FB1CBF7F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078" y="3968961"/>
            <a:ext cx="540000" cy="77779"/>
          </a:xfrm>
          <a:prstGeom prst="rect">
            <a:avLst/>
          </a:prstGeom>
        </p:spPr>
      </p:pic>
      <p:pic>
        <p:nvPicPr>
          <p:cNvPr id="37" name="Picture 36" descr="A black and grey logo&#10;&#10;Description automatically generated">
            <a:extLst>
              <a:ext uri="{FF2B5EF4-FFF2-40B4-BE49-F238E27FC236}">
                <a16:creationId xmlns:a16="http://schemas.microsoft.com/office/drawing/2014/main" id="{58E6CEE1-F79B-19E4-5FF5-292EDAEF55F4}"/>
              </a:ext>
            </a:extLst>
          </p:cNvPr>
          <p:cNvPicPr>
            <a:picLocks noChangeAspect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990" y="5993907"/>
            <a:ext cx="540000" cy="111507"/>
          </a:xfrm>
          <a:prstGeom prst="rect">
            <a:avLst/>
          </a:prstGeom>
        </p:spPr>
      </p:pic>
      <p:pic>
        <p:nvPicPr>
          <p:cNvPr id="39" name="Picture 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4C47E1C-0D68-32D5-F720-2B48FF4103BF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245" y="5186311"/>
            <a:ext cx="612000" cy="97217"/>
          </a:xfrm>
          <a:prstGeom prst="rect">
            <a:avLst/>
          </a:prstGeom>
        </p:spPr>
      </p:pic>
      <p:pic>
        <p:nvPicPr>
          <p:cNvPr id="87" name="Picture 8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76B7D898-C273-D79D-3C36-1E95B4F181C5}"/>
              </a:ext>
            </a:extLst>
          </p:cNvPr>
          <p:cNvPicPr>
            <a:picLocks noChangeAspect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17" y="1881016"/>
            <a:ext cx="537858" cy="226199"/>
          </a:xfrm>
          <a:prstGeom prst="rect">
            <a:avLst/>
          </a:prstGeom>
        </p:spPr>
      </p:pic>
      <p:pic>
        <p:nvPicPr>
          <p:cNvPr id="90" name="Picture 8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AF26481-2613-E4C0-D176-DB7F29052251}"/>
              </a:ext>
            </a:extLst>
          </p:cNvPr>
          <p:cNvPicPr>
            <a:picLocks noChangeAspect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47" y="3155887"/>
            <a:ext cx="540000" cy="147826"/>
          </a:xfrm>
          <a:prstGeom prst="rect">
            <a:avLst/>
          </a:prstGeom>
        </p:spPr>
      </p:pic>
      <p:pic>
        <p:nvPicPr>
          <p:cNvPr id="91" name="Picture 90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E9ED1158-1A4C-D195-CDD7-EE80051E52DF}"/>
              </a:ext>
            </a:extLst>
          </p:cNvPr>
          <p:cNvPicPr>
            <a:picLocks noChangeAspect="1"/>
          </p:cNvPicPr>
          <p:nvPr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97" y="4373416"/>
            <a:ext cx="707362" cy="19827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390689FF-0DD8-495C-D41D-772F6CE58443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10663470" y="4394278"/>
            <a:ext cx="491453" cy="12172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557121E-1C3F-C22F-7EF1-608ACCE414E4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66" y="3878867"/>
            <a:ext cx="539954" cy="260865"/>
          </a:xfrm>
          <a:prstGeom prst="rect">
            <a:avLst/>
          </a:prstGeom>
        </p:spPr>
      </p:pic>
      <p:pic>
        <p:nvPicPr>
          <p:cNvPr id="101" name="Picture 100" descr="A logo with a red circle and a red circle&#10;&#10;Description automatically generated">
            <a:extLst>
              <a:ext uri="{FF2B5EF4-FFF2-40B4-BE49-F238E27FC236}">
                <a16:creationId xmlns:a16="http://schemas.microsoft.com/office/drawing/2014/main" id="{FD165482-DD51-5114-AD7C-16C356EA51A0}"/>
              </a:ext>
            </a:extLst>
          </p:cNvPr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75" y="4354256"/>
            <a:ext cx="537859" cy="164815"/>
          </a:xfrm>
          <a:prstGeom prst="rect">
            <a:avLst/>
          </a:prstGeom>
        </p:spPr>
      </p:pic>
      <p:pic>
        <p:nvPicPr>
          <p:cNvPr id="113" name="Picture 112" descr="A black and white logo&#10;&#10;Description automatically generated">
            <a:extLst>
              <a:ext uri="{FF2B5EF4-FFF2-40B4-BE49-F238E27FC236}">
                <a16:creationId xmlns:a16="http://schemas.microsoft.com/office/drawing/2014/main" id="{032459C4-0DBF-D7E2-8576-89CDEF3B6EC6}"/>
              </a:ext>
            </a:extLst>
          </p:cNvPr>
          <p:cNvPicPr>
            <a:picLocks noChangeAspect="1"/>
          </p:cNvPicPr>
          <p:nvPr/>
        </p:nvPicPr>
        <p:blipFill rotWithShape="1">
          <a:blip r:embed="rId9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09" y="3489271"/>
            <a:ext cx="529720" cy="179588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14AF04E-CC5F-2F44-89FA-513D0243CEEA}"/>
              </a:ext>
            </a:extLst>
          </p:cNvPr>
          <p:cNvPicPr>
            <a:picLocks noChangeAspect="1"/>
          </p:cNvPicPr>
          <p:nvPr/>
        </p:nvPicPr>
        <p:blipFill>
          <a:blip r:embed="rId9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60" y="5592151"/>
            <a:ext cx="572677" cy="94839"/>
          </a:xfrm>
          <a:prstGeom prst="rect">
            <a:avLst/>
          </a:prstGeom>
        </p:spPr>
      </p:pic>
      <p:pic>
        <p:nvPicPr>
          <p:cNvPr id="116" name="Picture 115" descr="A blue and black logo&#10;&#10;Description automatically generated">
            <a:extLst>
              <a:ext uri="{FF2B5EF4-FFF2-40B4-BE49-F238E27FC236}">
                <a16:creationId xmlns:a16="http://schemas.microsoft.com/office/drawing/2014/main" id="{238A9844-BE9C-B27E-F452-DB107BA4DBA9}"/>
              </a:ext>
            </a:extLst>
          </p:cNvPr>
          <p:cNvPicPr>
            <a:picLocks noChangeAspect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801" y="2769762"/>
            <a:ext cx="540000" cy="109553"/>
          </a:xfrm>
          <a:prstGeom prst="rect">
            <a:avLst/>
          </a:prstGeom>
        </p:spPr>
      </p:pic>
      <p:pic>
        <p:nvPicPr>
          <p:cNvPr id="117" name="Picture 116" descr="A close up of a logo&#10;&#10;Description automatically generated">
            <a:extLst>
              <a:ext uri="{FF2B5EF4-FFF2-40B4-BE49-F238E27FC236}">
                <a16:creationId xmlns:a16="http://schemas.microsoft.com/office/drawing/2014/main" id="{14928C2B-27A1-0BDE-5175-6B1E1A652912}"/>
              </a:ext>
            </a:extLst>
          </p:cNvPr>
          <p:cNvPicPr>
            <a:picLocks noChangeAspect="1"/>
          </p:cNvPicPr>
          <p:nvPr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816" y="1508627"/>
            <a:ext cx="576000" cy="137657"/>
          </a:xfrm>
          <a:prstGeom prst="rect">
            <a:avLst/>
          </a:prstGeom>
        </p:spPr>
      </p:pic>
      <p:pic>
        <p:nvPicPr>
          <p:cNvPr id="119" name="Picture 118" descr="A blue and black logo&#10;&#10;Description automatically generated">
            <a:extLst>
              <a:ext uri="{FF2B5EF4-FFF2-40B4-BE49-F238E27FC236}">
                <a16:creationId xmlns:a16="http://schemas.microsoft.com/office/drawing/2014/main" id="{53AF7105-A32C-E244-E796-45EAD55EB0A1}"/>
              </a:ext>
            </a:extLst>
          </p:cNvPr>
          <p:cNvPicPr>
            <a:picLocks noChangeAspect="1"/>
          </p:cNvPicPr>
          <p:nvPr/>
        </p:nvPicPr>
        <p:blipFill>
          <a:blip r:embed="rId9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983" y="4333112"/>
            <a:ext cx="576000" cy="205875"/>
          </a:xfrm>
          <a:prstGeom prst="rect">
            <a:avLst/>
          </a:prstGeom>
        </p:spPr>
      </p:pic>
      <p:pic>
        <p:nvPicPr>
          <p:cNvPr id="127" name="Picture 12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6F1FA5CB-8A91-9E4D-F32E-FF41C024D98D}"/>
              </a:ext>
            </a:extLst>
          </p:cNvPr>
          <p:cNvPicPr>
            <a:picLocks noChangeAspect="1"/>
          </p:cNvPicPr>
          <p:nvPr/>
        </p:nvPicPr>
        <p:blipFill>
          <a:blip r:embed="rId9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297" y="4399550"/>
            <a:ext cx="540000" cy="125741"/>
          </a:xfrm>
          <a:prstGeom prst="rect">
            <a:avLst/>
          </a:prstGeom>
        </p:spPr>
      </p:pic>
      <p:pic>
        <p:nvPicPr>
          <p:cNvPr id="128" name="Picture 127" descr="A logo for a company&#10;&#10;Description automatically generated">
            <a:extLst>
              <a:ext uri="{FF2B5EF4-FFF2-40B4-BE49-F238E27FC236}">
                <a16:creationId xmlns:a16="http://schemas.microsoft.com/office/drawing/2014/main" id="{19209FF8-18E8-D7D2-21F9-24F146C05175}"/>
              </a:ext>
            </a:extLst>
          </p:cNvPr>
          <p:cNvPicPr>
            <a:picLocks noChangeAspect="1"/>
          </p:cNvPicPr>
          <p:nvPr/>
        </p:nvPicPr>
        <p:blipFill>
          <a:blip r:embed="rId10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542" y="1390825"/>
            <a:ext cx="313509" cy="318565"/>
          </a:xfrm>
          <a:prstGeom prst="rect">
            <a:avLst/>
          </a:prstGeom>
        </p:spPr>
      </p:pic>
      <p:pic>
        <p:nvPicPr>
          <p:cNvPr id="131" name="Picture 130" descr="A blue and green logo&#10;&#10;Description automatically generated">
            <a:extLst>
              <a:ext uri="{FF2B5EF4-FFF2-40B4-BE49-F238E27FC236}">
                <a16:creationId xmlns:a16="http://schemas.microsoft.com/office/drawing/2014/main" id="{C6E60F81-05BF-D484-9A1E-74E5E9DFECAA}"/>
              </a:ext>
            </a:extLst>
          </p:cNvPr>
          <p:cNvPicPr>
            <a:picLocks noChangeAspect="1"/>
          </p:cNvPicPr>
          <p:nvPr/>
        </p:nvPicPr>
        <p:blipFill>
          <a:blip r:embed="rId10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78" y="1020883"/>
            <a:ext cx="292415" cy="281612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7AF51530-BDA1-C238-9C7D-F0D752FADB44}"/>
              </a:ext>
            </a:extLst>
          </p:cNvPr>
          <p:cNvPicPr>
            <a:picLocks noChangeAspect="1"/>
          </p:cNvPicPr>
          <p:nvPr/>
        </p:nvPicPr>
        <p:blipFill>
          <a:blip r:embed="rId10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233" y="1102587"/>
            <a:ext cx="564583" cy="125046"/>
          </a:xfrm>
          <a:prstGeom prst="rect">
            <a:avLst/>
          </a:prstGeom>
        </p:spPr>
      </p:pic>
      <p:pic>
        <p:nvPicPr>
          <p:cNvPr id="1038" name="Picture 14" descr="Bluefish Group – Bluefish Pharmaceuticals">
            <a:extLst>
              <a:ext uri="{FF2B5EF4-FFF2-40B4-BE49-F238E27FC236}">
                <a16:creationId xmlns:a16="http://schemas.microsoft.com/office/drawing/2014/main" id="{0A7FDAD6-2DB9-83E9-FB62-292D1F98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126" y="1839332"/>
            <a:ext cx="432000" cy="2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Bildobjekt 12">
            <a:extLst>
              <a:ext uri="{FF2B5EF4-FFF2-40B4-BE49-F238E27FC236}">
                <a16:creationId xmlns:a16="http://schemas.microsoft.com/office/drawing/2014/main" id="{2173CEED-FD6E-272F-22F0-0A7B9A8279D6}"/>
              </a:ext>
            </a:extLst>
          </p:cNvPr>
          <p:cNvPicPr>
            <a:picLocks noChangeAspect="1"/>
          </p:cNvPicPr>
          <p:nvPr/>
        </p:nvPicPr>
        <p:blipFill>
          <a:blip r:embed="rId10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282" y="3908054"/>
            <a:ext cx="468000" cy="203310"/>
          </a:xfrm>
          <a:prstGeom prst="rect">
            <a:avLst/>
          </a:prstGeom>
        </p:spPr>
      </p:pic>
      <p:pic>
        <p:nvPicPr>
          <p:cNvPr id="1044" name="Picture 20" descr="Media - Organon - Sweden">
            <a:extLst>
              <a:ext uri="{FF2B5EF4-FFF2-40B4-BE49-F238E27FC236}">
                <a16:creationId xmlns:a16="http://schemas.microsoft.com/office/drawing/2014/main" id="{71357E08-5D7A-5889-FB66-75A18A19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431" y="4429319"/>
            <a:ext cx="540000" cy="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71" descr="A close-up of a logo&#10;&#10;Description automatically generated">
            <a:extLst>
              <a:ext uri="{FF2B5EF4-FFF2-40B4-BE49-F238E27FC236}">
                <a16:creationId xmlns:a16="http://schemas.microsoft.com/office/drawing/2014/main" id="{DF7EE4F1-7FAF-AB6D-6A01-C5527A736D1F}"/>
              </a:ext>
            </a:extLst>
          </p:cNvPr>
          <p:cNvPicPr>
            <a:picLocks noChangeAspect="1"/>
          </p:cNvPicPr>
          <p:nvPr/>
        </p:nvPicPr>
        <p:blipFill>
          <a:blip r:embed="rId10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62" y="2277119"/>
            <a:ext cx="432000" cy="215699"/>
          </a:xfrm>
          <a:prstGeom prst="rect">
            <a:avLst/>
          </a:prstGeom>
        </p:spPr>
      </p:pic>
      <p:pic>
        <p:nvPicPr>
          <p:cNvPr id="175" name="Picture 174" descr="A logo with a blue and green design&#10;&#10;Description automatically generated">
            <a:extLst>
              <a:ext uri="{FF2B5EF4-FFF2-40B4-BE49-F238E27FC236}">
                <a16:creationId xmlns:a16="http://schemas.microsoft.com/office/drawing/2014/main" id="{BB216453-A623-572C-8037-FF5812C79442}"/>
              </a:ext>
            </a:extLst>
          </p:cNvPr>
          <p:cNvPicPr>
            <a:picLocks noChangeAspect="1"/>
          </p:cNvPicPr>
          <p:nvPr/>
        </p:nvPicPr>
        <p:blipFill>
          <a:blip r:embed="rId10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030" y="3918740"/>
            <a:ext cx="540000" cy="225135"/>
          </a:xfrm>
          <a:prstGeom prst="rect">
            <a:avLst/>
          </a:prstGeom>
        </p:spPr>
      </p:pic>
      <p:sp>
        <p:nvSpPr>
          <p:cNvPr id="47" name="Platshållare för text 12">
            <a:extLst>
              <a:ext uri="{FF2B5EF4-FFF2-40B4-BE49-F238E27FC236}">
                <a16:creationId xmlns:a16="http://schemas.microsoft.com/office/drawing/2014/main" id="{7D0C6F33-37C8-7C7F-AED9-F5B6112034F1}"/>
              </a:ext>
            </a:extLst>
          </p:cNvPr>
          <p:cNvSpPr txBox="1">
            <a:spLocks/>
          </p:cNvSpPr>
          <p:nvPr/>
        </p:nvSpPr>
        <p:spPr>
          <a:xfrm>
            <a:off x="-1906849" y="193450"/>
            <a:ext cx="12192000" cy="152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3600">
                <a:solidFill>
                  <a:schemeClr val="tx2"/>
                </a:solidFill>
                <a:latin typeface="Verdana"/>
                <a:ea typeface="Verdana"/>
              </a:rPr>
              <a:t>Life science i </a:t>
            </a:r>
            <a:r>
              <a:rPr lang="sv-SE" sz="3600">
                <a:solidFill>
                  <a:schemeClr val="accent1"/>
                </a:solidFill>
                <a:latin typeface="Verdana"/>
                <a:ea typeface="Verdana"/>
              </a:rPr>
              <a:t>Hagastaden</a:t>
            </a:r>
            <a:r>
              <a:rPr lang="sv-SE" sz="3600">
                <a:solidFill>
                  <a:schemeClr val="tx2"/>
                </a:solidFill>
                <a:latin typeface="Verdana"/>
                <a:ea typeface="Verdana"/>
              </a:rPr>
              <a:t> 2025</a:t>
            </a:r>
          </a:p>
        </p:txBody>
      </p:sp>
      <p:pic>
        <p:nvPicPr>
          <p:cNvPr id="53" name="Picture 5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66BA78-B5A5-E956-7FF2-3808D18AE83E}"/>
              </a:ext>
            </a:extLst>
          </p:cNvPr>
          <p:cNvPicPr>
            <a:picLocks noChangeAspect="1"/>
          </p:cNvPicPr>
          <p:nvPr/>
        </p:nvPicPr>
        <p:blipFill>
          <a:blip r:embed="rId10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542" y="6373555"/>
            <a:ext cx="1828800" cy="342900"/>
          </a:xfrm>
          <a:prstGeom prst="rect">
            <a:avLst/>
          </a:prstGeom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89BD910-ACD5-EFB5-2D0A-335595EB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369" y="5552441"/>
            <a:ext cx="540000" cy="1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0CEDCFCD-9270-46A1-6DC0-8B5D268F0A8B}"/>
              </a:ext>
            </a:extLst>
          </p:cNvPr>
          <p:cNvSpPr txBox="1"/>
          <p:nvPr/>
        </p:nvSpPr>
        <p:spPr>
          <a:xfrm>
            <a:off x="8355204" y="1830034"/>
            <a:ext cx="9595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Stockholm city </a:t>
            </a:r>
            <a:r>
              <a:rPr lang="en-SE" sz="60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SE" sz="600">
              <a:solidFill>
                <a:schemeClr val="bg1"/>
              </a:solidFill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895FE8BB-3297-4FD5-D7A1-D8D84649B7AE}"/>
              </a:ext>
            </a:extLst>
          </p:cNvPr>
          <p:cNvSpPr txBox="1"/>
          <p:nvPr/>
        </p:nvSpPr>
        <p:spPr>
          <a:xfrm>
            <a:off x="6583851" y="5823217"/>
            <a:ext cx="6495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GB" sz="600">
                <a:effectLst/>
              </a:rPr>
            </a:br>
            <a:r>
              <a:rPr lang="en-GB" sz="700" err="1">
                <a:effectLst/>
              </a:rPr>
              <a:t>Zelibra</a:t>
            </a:r>
            <a:r>
              <a:rPr lang="en-GB" sz="700">
                <a:effectLst/>
              </a:rPr>
              <a:t> AB</a:t>
            </a:r>
          </a:p>
        </p:txBody>
      </p:sp>
      <p:pic>
        <p:nvPicPr>
          <p:cNvPr id="9" name="Picture 8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A4E9AC88-6979-C997-5AA0-211E72B37C00}"/>
              </a:ext>
            </a:extLst>
          </p:cNvPr>
          <p:cNvPicPr>
            <a:picLocks noChangeAspect="1"/>
          </p:cNvPicPr>
          <p:nvPr/>
        </p:nvPicPr>
        <p:blipFill rotWithShape="1">
          <a:blip r:embed="rId1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948" y="1059559"/>
            <a:ext cx="540000" cy="226505"/>
          </a:xfrm>
          <a:prstGeom prst="rect">
            <a:avLst/>
          </a:prstGeom>
        </p:spPr>
      </p:pic>
      <p:pic>
        <p:nvPicPr>
          <p:cNvPr id="14" name="Picture 1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F6DF592-66A2-7FB8-3B79-F7FE1D15AF82}"/>
              </a:ext>
            </a:extLst>
          </p:cNvPr>
          <p:cNvPicPr>
            <a:picLocks noChangeAspect="1"/>
          </p:cNvPicPr>
          <p:nvPr/>
        </p:nvPicPr>
        <p:blipFill>
          <a:blip r:embed="rId1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992" y="1519490"/>
            <a:ext cx="612000" cy="94784"/>
          </a:xfrm>
          <a:prstGeom prst="rect">
            <a:avLst/>
          </a:prstGeom>
        </p:spPr>
      </p:pic>
      <p:pic>
        <p:nvPicPr>
          <p:cNvPr id="42" name="Picture 41" descr="A blue and black logo&#10;&#10;Description automatically generated">
            <a:extLst>
              <a:ext uri="{FF2B5EF4-FFF2-40B4-BE49-F238E27FC236}">
                <a16:creationId xmlns:a16="http://schemas.microsoft.com/office/drawing/2014/main" id="{60DB98A4-FE72-BC4D-C919-CD9B0B16C614}"/>
              </a:ext>
            </a:extLst>
          </p:cNvPr>
          <p:cNvPicPr>
            <a:picLocks noChangeAspect="1"/>
          </p:cNvPicPr>
          <p:nvPr/>
        </p:nvPicPr>
        <p:blipFill>
          <a:blip r:embed="rId1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91" y="2338360"/>
            <a:ext cx="396000" cy="180576"/>
          </a:xfrm>
          <a:prstGeom prst="rect">
            <a:avLst/>
          </a:prstGeom>
        </p:spPr>
      </p:pic>
      <p:pic>
        <p:nvPicPr>
          <p:cNvPr id="48" name="Picture 47" descr="A red letter on a black background&#10;&#10;Description automatically generated">
            <a:extLst>
              <a:ext uri="{FF2B5EF4-FFF2-40B4-BE49-F238E27FC236}">
                <a16:creationId xmlns:a16="http://schemas.microsoft.com/office/drawing/2014/main" id="{C6A51C8C-F4D0-37C9-081C-D330B93D665C}"/>
              </a:ext>
            </a:extLst>
          </p:cNvPr>
          <p:cNvPicPr>
            <a:picLocks noChangeAspect="1"/>
          </p:cNvPicPr>
          <p:nvPr/>
        </p:nvPicPr>
        <p:blipFill>
          <a:blip r:embed="rId1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058" y="3171930"/>
            <a:ext cx="612000" cy="89363"/>
          </a:xfrm>
          <a:prstGeom prst="rect">
            <a:avLst/>
          </a:prstGeom>
        </p:spPr>
      </p:pic>
      <p:pic>
        <p:nvPicPr>
          <p:cNvPr id="50" name="Picture 49" descr="A blue and white logo&#10;&#10;Description automatically generated">
            <a:extLst>
              <a:ext uri="{FF2B5EF4-FFF2-40B4-BE49-F238E27FC236}">
                <a16:creationId xmlns:a16="http://schemas.microsoft.com/office/drawing/2014/main" id="{1CF32846-5598-DFB4-2F6B-39F16C0E4D28}"/>
              </a:ext>
            </a:extLst>
          </p:cNvPr>
          <p:cNvPicPr>
            <a:picLocks noChangeAspect="1"/>
          </p:cNvPicPr>
          <p:nvPr/>
        </p:nvPicPr>
        <p:blipFill>
          <a:blip r:embed="rId1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358" y="4694360"/>
            <a:ext cx="324000" cy="324000"/>
          </a:xfrm>
          <a:prstGeom prst="rect">
            <a:avLst/>
          </a:prstGeom>
        </p:spPr>
      </p:pic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B5CA07-742A-DD11-D0BC-23C34DC59C37}"/>
              </a:ext>
            </a:extLst>
          </p:cNvPr>
          <p:cNvPicPr>
            <a:picLocks noChangeAspect="1"/>
          </p:cNvPicPr>
          <p:nvPr/>
        </p:nvPicPr>
        <p:blipFill>
          <a:blip r:embed="rId1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912" y="3184529"/>
            <a:ext cx="612000" cy="92787"/>
          </a:xfrm>
          <a:prstGeom prst="rect">
            <a:avLst/>
          </a:prstGeom>
        </p:spPr>
      </p:pic>
      <p:pic>
        <p:nvPicPr>
          <p:cNvPr id="102" name="Picture 101" descr="A red and black logo&#10;&#10;Description automatically generated">
            <a:extLst>
              <a:ext uri="{FF2B5EF4-FFF2-40B4-BE49-F238E27FC236}">
                <a16:creationId xmlns:a16="http://schemas.microsoft.com/office/drawing/2014/main" id="{0009E0C5-7F40-7E2B-7A01-63D7C2E29017}"/>
              </a:ext>
            </a:extLst>
          </p:cNvPr>
          <p:cNvPicPr>
            <a:picLocks noChangeAspect="1"/>
          </p:cNvPicPr>
          <p:nvPr/>
        </p:nvPicPr>
        <p:blipFill>
          <a:blip r:embed="rId1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35" y="4780321"/>
            <a:ext cx="576000" cy="192384"/>
          </a:xfrm>
          <a:prstGeom prst="rect">
            <a:avLst/>
          </a:prstGeom>
        </p:spPr>
      </p:pic>
      <p:pic>
        <p:nvPicPr>
          <p:cNvPr id="154" name="Picture 15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DCA74B8-5907-C06F-88B0-CF5C55D61B37}"/>
              </a:ext>
            </a:extLst>
          </p:cNvPr>
          <p:cNvPicPr>
            <a:picLocks noChangeAspect="1"/>
          </p:cNvPicPr>
          <p:nvPr/>
        </p:nvPicPr>
        <p:blipFill>
          <a:blip r:embed="rId1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310" y="5973937"/>
            <a:ext cx="612000" cy="152733"/>
          </a:xfrm>
          <a:prstGeom prst="rect">
            <a:avLst/>
          </a:prstGeom>
        </p:spPr>
      </p:pic>
      <p:pic>
        <p:nvPicPr>
          <p:cNvPr id="181" name="Picture 180" descr="A close up of a logo&#10;&#10;Description automatically generated">
            <a:extLst>
              <a:ext uri="{FF2B5EF4-FFF2-40B4-BE49-F238E27FC236}">
                <a16:creationId xmlns:a16="http://schemas.microsoft.com/office/drawing/2014/main" id="{9EEB7308-CF02-5576-D4F5-C94F0170D5E9}"/>
              </a:ext>
            </a:extLst>
          </p:cNvPr>
          <p:cNvPicPr>
            <a:picLocks noChangeAspect="1"/>
          </p:cNvPicPr>
          <p:nvPr/>
        </p:nvPicPr>
        <p:blipFill>
          <a:blip r:embed="rId1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17" y="5581186"/>
            <a:ext cx="612000" cy="120455"/>
          </a:xfrm>
          <a:prstGeom prst="rect">
            <a:avLst/>
          </a:prstGeom>
        </p:spPr>
      </p:pic>
      <p:pic>
        <p:nvPicPr>
          <p:cNvPr id="183" name="Picture 18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A8DFDBB6-9D7D-71EE-D5E0-D48496007874}"/>
              </a:ext>
            </a:extLst>
          </p:cNvPr>
          <p:cNvPicPr>
            <a:picLocks noChangeAspect="1"/>
          </p:cNvPicPr>
          <p:nvPr/>
        </p:nvPicPr>
        <p:blipFill>
          <a:blip r:embed="rId1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129" y="5590023"/>
            <a:ext cx="612000" cy="102679"/>
          </a:xfrm>
          <a:prstGeom prst="rect">
            <a:avLst/>
          </a:prstGeom>
        </p:spPr>
      </p:pic>
      <p:pic>
        <p:nvPicPr>
          <p:cNvPr id="1031" name="Picture 1030" descr="A close-up of a logo&#10;&#10;Description automatically generated">
            <a:extLst>
              <a:ext uri="{FF2B5EF4-FFF2-40B4-BE49-F238E27FC236}">
                <a16:creationId xmlns:a16="http://schemas.microsoft.com/office/drawing/2014/main" id="{5DB7A0AB-EB63-2F26-0717-4A67045D9978}"/>
              </a:ext>
            </a:extLst>
          </p:cNvPr>
          <p:cNvPicPr>
            <a:picLocks noChangeAspect="1"/>
          </p:cNvPicPr>
          <p:nvPr/>
        </p:nvPicPr>
        <p:blipFill>
          <a:blip r:embed="rId1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3" y="3484636"/>
            <a:ext cx="612000" cy="176256"/>
          </a:xfrm>
          <a:prstGeom prst="rect">
            <a:avLst/>
          </a:prstGeom>
        </p:spPr>
      </p:pic>
      <p:pic>
        <p:nvPicPr>
          <p:cNvPr id="1039" name="Picture 10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E909B0B-FEB7-E6D0-B218-11A1981A932F}"/>
              </a:ext>
            </a:extLst>
          </p:cNvPr>
          <p:cNvPicPr>
            <a:picLocks noChangeAspect="1"/>
          </p:cNvPicPr>
          <p:nvPr/>
        </p:nvPicPr>
        <p:blipFill>
          <a:blip r:embed="rId1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97" y="1070050"/>
            <a:ext cx="720000" cy="204632"/>
          </a:xfrm>
          <a:prstGeom prst="rect">
            <a:avLst/>
          </a:prstGeom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1FCE1052-8A6A-DCAF-E6EE-9165211CBD9A}"/>
              </a:ext>
            </a:extLst>
          </p:cNvPr>
          <p:cNvSpPr txBox="1"/>
          <p:nvPr/>
        </p:nvSpPr>
        <p:spPr>
          <a:xfrm>
            <a:off x="3980866" y="2890671"/>
            <a:ext cx="25939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8800" b="1">
                <a:solidFill>
                  <a:schemeClr val="accent1"/>
                </a:solidFill>
              </a:rPr>
              <a:t>185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FBC99EDD-A668-2EFE-D411-B2C9EE611B12}"/>
              </a:ext>
            </a:extLst>
          </p:cNvPr>
          <p:cNvSpPr txBox="1"/>
          <p:nvPr/>
        </p:nvSpPr>
        <p:spPr>
          <a:xfrm>
            <a:off x="6313798" y="3837167"/>
            <a:ext cx="185499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200" b="1">
                <a:solidFill>
                  <a:schemeClr val="accent1"/>
                </a:solidFill>
              </a:rPr>
              <a:t>l</a:t>
            </a:r>
            <a:r>
              <a:rPr lang="en-SE" sz="1200" b="1">
                <a:solidFill>
                  <a:schemeClr val="accent1"/>
                </a:solidFill>
              </a:rPr>
              <a:t>ife science</a:t>
            </a:r>
            <a:r>
              <a:rPr lang="sv-SE" sz="1200" b="1">
                <a:solidFill>
                  <a:schemeClr val="accent1"/>
                </a:solidFill>
              </a:rPr>
              <a:t>-företag</a:t>
            </a:r>
            <a:endParaRPr lang="en-US" sz="1200" b="1">
              <a:solidFill>
                <a:schemeClr val="accent1"/>
              </a:solidFill>
              <a:ea typeface="verdan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94F209D-A5FA-ECD2-1603-1361D527ED72}"/>
              </a:ext>
            </a:extLst>
          </p:cNvPr>
          <p:cNvPicPr>
            <a:picLocks noChangeAspect="1"/>
          </p:cNvPicPr>
          <p:nvPr/>
        </p:nvPicPr>
        <p:blipFill>
          <a:blip r:embed="rId1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460" y="5161126"/>
            <a:ext cx="576000" cy="162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9BAF1A-6D68-9242-7D0E-4076CFC34EBE}"/>
              </a:ext>
            </a:extLst>
          </p:cNvPr>
          <p:cNvPicPr>
            <a:picLocks noChangeAspect="1"/>
          </p:cNvPicPr>
          <p:nvPr/>
        </p:nvPicPr>
        <p:blipFill>
          <a:blip r:embed="rId1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30" y="4766359"/>
            <a:ext cx="612000" cy="1975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91DABB-A824-655D-1201-F3A1A7C495E7}"/>
              </a:ext>
            </a:extLst>
          </p:cNvPr>
          <p:cNvPicPr>
            <a:picLocks noChangeAspect="1"/>
          </p:cNvPicPr>
          <p:nvPr/>
        </p:nvPicPr>
        <p:blipFill>
          <a:blip r:embed="rId1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848" y="4258891"/>
            <a:ext cx="612000" cy="344250"/>
          </a:xfrm>
          <a:prstGeom prst="rect">
            <a:avLst/>
          </a:prstGeom>
        </p:spPr>
      </p:pic>
      <p:pic>
        <p:nvPicPr>
          <p:cNvPr id="40" name="Picture 39" descr="A black and grey logo&#10;&#10;Description automatically generated">
            <a:extLst>
              <a:ext uri="{FF2B5EF4-FFF2-40B4-BE49-F238E27FC236}">
                <a16:creationId xmlns:a16="http://schemas.microsoft.com/office/drawing/2014/main" id="{C39FFD0F-3B23-4BAE-794D-B3C0E03847EF}"/>
              </a:ext>
            </a:extLst>
          </p:cNvPr>
          <p:cNvPicPr>
            <a:picLocks noChangeAspect="1"/>
          </p:cNvPicPr>
          <p:nvPr/>
        </p:nvPicPr>
        <p:blipFill>
          <a:blip r:embed="rId1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365" y="3499638"/>
            <a:ext cx="612000" cy="1340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A56315-540A-3373-2CB1-B3104B271FEC}"/>
              </a:ext>
            </a:extLst>
          </p:cNvPr>
          <p:cNvPicPr>
            <a:picLocks noChangeAspect="1"/>
          </p:cNvPicPr>
          <p:nvPr/>
        </p:nvPicPr>
        <p:blipFill>
          <a:blip r:embed="rId1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161" y="3516486"/>
            <a:ext cx="612000" cy="19136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C42748A-F537-7FA3-A6A9-E1109673DC3F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1888864" y="984977"/>
            <a:ext cx="360000" cy="3342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5EFA1A-FCD0-FD54-A0E4-0A21A156B73F}"/>
              </a:ext>
            </a:extLst>
          </p:cNvPr>
          <p:cNvPicPr>
            <a:picLocks noChangeAspect="1"/>
          </p:cNvPicPr>
          <p:nvPr/>
        </p:nvPicPr>
        <p:blipFill>
          <a:blip r:embed="rId1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628" y="2725525"/>
            <a:ext cx="612000" cy="161568"/>
          </a:xfrm>
          <a:prstGeom prst="rect">
            <a:avLst/>
          </a:prstGeom>
        </p:spPr>
      </p:pic>
      <p:pic>
        <p:nvPicPr>
          <p:cNvPr id="51" name="Picture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91FB4258-50D8-BC41-CDC4-8BB0014B86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1592" y="2213601"/>
            <a:ext cx="480000" cy="360000"/>
          </a:xfr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5093CB4-A421-D339-D5FE-38C61F9DF621}"/>
              </a:ext>
            </a:extLst>
          </p:cNvPr>
          <p:cNvPicPr>
            <a:picLocks noChangeAspect="1"/>
          </p:cNvPicPr>
          <p:nvPr/>
        </p:nvPicPr>
        <p:blipFill>
          <a:blip r:embed="rId1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95" y="4780935"/>
            <a:ext cx="612000" cy="14237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63646145-132F-93C5-FC6C-55B9CDE25F8B}"/>
              </a:ext>
            </a:extLst>
          </p:cNvPr>
          <p:cNvSpPr txBox="1"/>
          <p:nvPr/>
        </p:nvSpPr>
        <p:spPr>
          <a:xfrm>
            <a:off x="2525136" y="1830358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err="1">
                <a:effectLst/>
              </a:rPr>
              <a:t>Bioseeker</a:t>
            </a:r>
            <a:r>
              <a:rPr lang="en-GB" sz="800">
                <a:effectLst/>
              </a:rPr>
              <a:t> </a:t>
            </a:r>
            <a:br>
              <a:rPr lang="en-GB" sz="800">
                <a:effectLst/>
              </a:rPr>
            </a:br>
            <a:r>
              <a:rPr lang="en-GB" sz="800">
                <a:effectLst/>
              </a:rPr>
              <a:t>Group AB</a:t>
            </a:r>
            <a:endParaRPr lang="en-SE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72A6DCA-8002-5870-75BB-F5F848628DB9}"/>
              </a:ext>
            </a:extLst>
          </p:cNvPr>
          <p:cNvSpPr txBox="1"/>
          <p:nvPr/>
        </p:nvSpPr>
        <p:spPr>
          <a:xfrm>
            <a:off x="3994088" y="1745213"/>
            <a:ext cx="942887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>
                <a:effectLst/>
              </a:rPr>
              <a:t>Biotarget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Engagement </a:t>
            </a:r>
            <a:br>
              <a:rPr lang="en-GB" sz="700">
                <a:effectLst/>
              </a:rPr>
            </a:br>
            <a:r>
              <a:rPr lang="en-GB" sz="650">
                <a:effectLst/>
              </a:rPr>
              <a:t>Interest Group AB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1B39138-80F7-0AF9-BD49-E6F32904E82E}"/>
              </a:ext>
            </a:extLst>
          </p:cNvPr>
          <p:cNvSpPr txBox="1"/>
          <p:nvPr/>
        </p:nvSpPr>
        <p:spPr>
          <a:xfrm>
            <a:off x="6571682" y="1857179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800"/>
              <a:t>Carme AB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967584F-14E6-441D-FCF2-8AFEDF62E9C6}"/>
              </a:ext>
            </a:extLst>
          </p:cNvPr>
          <p:cNvSpPr txBox="1"/>
          <p:nvPr/>
        </p:nvSpPr>
        <p:spPr>
          <a:xfrm>
            <a:off x="8866782" y="1748874"/>
            <a:ext cx="886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>
                <a:effectLst/>
              </a:rPr>
              <a:t>Cfe</a:t>
            </a:r>
            <a:r>
              <a:rPr lang="en-GB" sz="700">
                <a:effectLst/>
              </a:rPr>
              <a:t> Innovation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and Consulting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AB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6B5D0A5-779F-E711-281E-4C3F79FAFE4A}"/>
              </a:ext>
            </a:extLst>
          </p:cNvPr>
          <p:cNvSpPr txBox="1"/>
          <p:nvPr/>
        </p:nvSpPr>
        <p:spPr>
          <a:xfrm>
            <a:off x="9670540" y="179585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>
                <a:effectLst/>
              </a:rPr>
              <a:t>Cmm</a:t>
            </a:r>
            <a:r>
              <a:rPr lang="en-GB" sz="700">
                <a:effectLst/>
              </a:rPr>
              <a:t>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Innovation AB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BB716FD5-ED0B-E8CF-3C0B-08BE14D1DF75}"/>
              </a:ext>
            </a:extLst>
          </p:cNvPr>
          <p:cNvSpPr txBox="1"/>
          <p:nvPr/>
        </p:nvSpPr>
        <p:spPr>
          <a:xfrm>
            <a:off x="831873" y="2284387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800"/>
              <a:t>Cremed AB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547BEC85-1EB7-8C0B-02C2-A84BB9251AD5}"/>
              </a:ext>
            </a:extLst>
          </p:cNvPr>
          <p:cNvSpPr txBox="1"/>
          <p:nvPr/>
        </p:nvSpPr>
        <p:spPr>
          <a:xfrm>
            <a:off x="1709698" y="2161277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800">
              <a:effectLst/>
            </a:endParaRPr>
          </a:p>
          <a:p>
            <a:r>
              <a:rPr lang="en-GB" sz="800" err="1">
                <a:effectLst/>
              </a:rPr>
              <a:t>Curara</a:t>
            </a:r>
            <a:r>
              <a:rPr lang="en-GB" sz="800">
                <a:effectLst/>
              </a:rPr>
              <a:t> AB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5E170DB4-8CEB-F798-3F67-57B0459A3AE0}"/>
              </a:ext>
            </a:extLst>
          </p:cNvPr>
          <p:cNvSpPr txBox="1"/>
          <p:nvPr/>
        </p:nvSpPr>
        <p:spPr>
          <a:xfrm>
            <a:off x="4926656" y="225467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700"/>
              <a:t>Cubase Bio</a:t>
            </a:r>
            <a:br>
              <a:rPr lang="en-SE" sz="700"/>
            </a:br>
            <a:r>
              <a:rPr lang="en-SE" sz="700"/>
              <a:t>AB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929B406C-2FE6-2811-AC2C-7ADB4F94025E}"/>
              </a:ext>
            </a:extLst>
          </p:cNvPr>
          <p:cNvSpPr txBox="1"/>
          <p:nvPr/>
        </p:nvSpPr>
        <p:spPr>
          <a:xfrm>
            <a:off x="4865067" y="2586941"/>
            <a:ext cx="699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>
                <a:effectLst/>
              </a:rPr>
              <a:t>Farmett</a:t>
            </a:r>
            <a:r>
              <a:rPr lang="en-GB" sz="700">
                <a:effectLst/>
              </a:rPr>
              <a:t> </a:t>
            </a:r>
            <a:br>
              <a:rPr lang="en-GB" sz="700">
                <a:effectLst/>
              </a:rPr>
            </a:br>
            <a:r>
              <a:rPr lang="en-GB" sz="700" err="1">
                <a:effectLst/>
              </a:rPr>
              <a:t>Läkemedel</a:t>
            </a:r>
            <a:r>
              <a:rPr lang="en-GB" sz="700">
                <a:effectLst/>
              </a:rPr>
              <a:t>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Aktiebolag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5966B5A-122C-764C-BD18-4DF3B9AA94A8}"/>
              </a:ext>
            </a:extLst>
          </p:cNvPr>
          <p:cNvSpPr txBox="1"/>
          <p:nvPr/>
        </p:nvSpPr>
        <p:spPr>
          <a:xfrm>
            <a:off x="10530442" y="2675532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>
                <a:effectLst/>
              </a:rPr>
              <a:t>Health Amplify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AB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6051A075-9E68-257B-EB35-7CA721BBE855}"/>
              </a:ext>
            </a:extLst>
          </p:cNvPr>
          <p:cNvSpPr txBox="1"/>
          <p:nvPr/>
        </p:nvSpPr>
        <p:spPr>
          <a:xfrm>
            <a:off x="3341169" y="3508875"/>
            <a:ext cx="6799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700"/>
              <a:t>KEBRIS AB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B95A8319-B6E8-C75D-814F-5EA5D24383F8}"/>
              </a:ext>
            </a:extLst>
          </p:cNvPr>
          <p:cNvSpPr txBox="1"/>
          <p:nvPr/>
        </p:nvSpPr>
        <p:spPr>
          <a:xfrm>
            <a:off x="10509775" y="342244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700"/>
              <a:t>LDS </a:t>
            </a:r>
            <a:br>
              <a:rPr lang="en-SE" sz="700"/>
            </a:br>
            <a:r>
              <a:rPr lang="en-SE" sz="700"/>
              <a:t>Consulting AB</a:t>
            </a: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0920DB0A-CCB2-6FBB-33C6-2FFF6922050A}"/>
              </a:ext>
            </a:extLst>
          </p:cNvPr>
          <p:cNvSpPr txBox="1"/>
          <p:nvPr/>
        </p:nvSpPr>
        <p:spPr>
          <a:xfrm>
            <a:off x="11309270" y="341664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700"/>
              <a:t>LivMed</a:t>
            </a:r>
            <a:br>
              <a:rPr lang="en-SE" sz="700"/>
            </a:br>
            <a:r>
              <a:rPr lang="en-SE" sz="700"/>
              <a:t>Stockholm AB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33FAEE62-DAC3-4495-5827-464F6FF7DDAD}"/>
              </a:ext>
            </a:extLst>
          </p:cNvPr>
          <p:cNvSpPr txBox="1"/>
          <p:nvPr/>
        </p:nvSpPr>
        <p:spPr>
          <a:xfrm>
            <a:off x="21285" y="384002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700"/>
              <a:t>Mathias</a:t>
            </a:r>
            <a:br>
              <a:rPr lang="en-SE" sz="700"/>
            </a:br>
            <a:r>
              <a:rPr lang="en-SE" sz="700"/>
              <a:t>Cardner AB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57611B6D-BE33-D4B2-D99C-D95679DBA019}"/>
              </a:ext>
            </a:extLst>
          </p:cNvPr>
          <p:cNvSpPr txBox="1"/>
          <p:nvPr/>
        </p:nvSpPr>
        <p:spPr>
          <a:xfrm>
            <a:off x="3262621" y="3898147"/>
            <a:ext cx="8370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Mednessity</a:t>
            </a:r>
            <a:r>
              <a:rPr lang="en-GB" sz="700"/>
              <a:t> AB</a:t>
            </a:r>
            <a:endParaRPr lang="en-SE" sz="700"/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0386062A-9DDA-34A8-A0A9-56B5E75121B6}"/>
              </a:ext>
            </a:extLst>
          </p:cNvPr>
          <p:cNvSpPr txBox="1"/>
          <p:nvPr/>
        </p:nvSpPr>
        <p:spPr>
          <a:xfrm>
            <a:off x="8126245" y="385151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Medigelium</a:t>
            </a:r>
            <a:br>
              <a:rPr lang="en-GB" sz="700"/>
            </a:br>
            <a:r>
              <a:rPr lang="en-GB" sz="700"/>
              <a:t>AB</a:t>
            </a:r>
            <a:endParaRPr lang="en-SE" sz="700"/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65F71F19-87BD-4B95-B740-1FCD0417B663}"/>
              </a:ext>
            </a:extLst>
          </p:cNvPr>
          <p:cNvSpPr txBox="1"/>
          <p:nvPr/>
        </p:nvSpPr>
        <p:spPr>
          <a:xfrm>
            <a:off x="8853613" y="3808457"/>
            <a:ext cx="9188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>
                <a:effectLst/>
              </a:rPr>
              <a:t>Mental Health </a:t>
            </a:r>
          </a:p>
          <a:p>
            <a:r>
              <a:rPr lang="en-GB" sz="700">
                <a:effectLst/>
              </a:rPr>
              <a:t>In Mind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International AB</a:t>
            </a:r>
            <a:endParaRPr lang="en-SE" sz="700"/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F8F0BA40-A06A-EE16-C540-D343CC1B0749}"/>
              </a:ext>
            </a:extLst>
          </p:cNvPr>
          <p:cNvSpPr txBox="1"/>
          <p:nvPr/>
        </p:nvSpPr>
        <p:spPr>
          <a:xfrm>
            <a:off x="10551990" y="3857532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Microbalance </a:t>
            </a:r>
            <a:br>
              <a:rPr lang="en-GB" sz="700"/>
            </a:br>
            <a:r>
              <a:rPr lang="en-GB" sz="700"/>
              <a:t>Sweden AB</a:t>
            </a:r>
            <a:endParaRPr lang="en-SE" sz="700"/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21D5A01C-0BF6-262C-235B-5512406222A6}"/>
              </a:ext>
            </a:extLst>
          </p:cNvPr>
          <p:cNvSpPr txBox="1"/>
          <p:nvPr/>
        </p:nvSpPr>
        <p:spPr>
          <a:xfrm>
            <a:off x="1641601" y="4272668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MSH</a:t>
            </a:r>
            <a:br>
              <a:rPr lang="en-GB" sz="700"/>
            </a:br>
            <a:r>
              <a:rPr lang="en-GB" sz="700"/>
              <a:t>Innovations AB</a:t>
            </a:r>
            <a:endParaRPr lang="en-SE" sz="700"/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57E40EEA-54CF-7137-BBA2-0E04AC02E0A5}"/>
              </a:ext>
            </a:extLst>
          </p:cNvPr>
          <p:cNvSpPr txBox="1"/>
          <p:nvPr/>
        </p:nvSpPr>
        <p:spPr>
          <a:xfrm>
            <a:off x="4837860" y="4281774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>
                <a:effectLst/>
              </a:rPr>
              <a:t>Nordic Range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AB</a:t>
            </a: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8F67D3F9-D7DE-1702-FBA8-24313593F452}"/>
              </a:ext>
            </a:extLst>
          </p:cNvPr>
          <p:cNvSpPr txBox="1"/>
          <p:nvPr/>
        </p:nvSpPr>
        <p:spPr>
          <a:xfrm>
            <a:off x="6550205" y="428216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Olive &amp;</a:t>
            </a:r>
            <a:br>
              <a:rPr lang="en-GB" sz="700"/>
            </a:br>
            <a:r>
              <a:rPr lang="en-GB" sz="700"/>
              <a:t>Crown AB</a:t>
            </a:r>
            <a:endParaRPr lang="en-SE" sz="700"/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39AEA813-C049-1A56-568B-EF92917353E9}"/>
              </a:ext>
            </a:extLst>
          </p:cNvPr>
          <p:cNvSpPr txBox="1"/>
          <p:nvPr/>
        </p:nvSpPr>
        <p:spPr>
          <a:xfrm>
            <a:off x="8901399" y="4282161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Ortopedic</a:t>
            </a:r>
            <a:r>
              <a:rPr lang="en-GB" sz="700"/>
              <a:t> care </a:t>
            </a:r>
            <a:br>
              <a:rPr lang="en-GB" sz="700"/>
            </a:br>
            <a:r>
              <a:rPr lang="en-GB" sz="700"/>
              <a:t>Scandinavia AB</a:t>
            </a:r>
            <a:endParaRPr lang="en-SE" sz="700"/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4A829ABC-2A63-B156-45C7-703937CE8700}"/>
              </a:ext>
            </a:extLst>
          </p:cNvPr>
          <p:cNvSpPr txBox="1"/>
          <p:nvPr/>
        </p:nvSpPr>
        <p:spPr>
          <a:xfrm>
            <a:off x="3183891" y="4665467"/>
            <a:ext cx="103906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50"/>
              <a:t>Precision Medicine </a:t>
            </a:r>
            <a:br>
              <a:rPr lang="en-GB" sz="650"/>
            </a:br>
            <a:r>
              <a:rPr lang="en-GB" sz="650"/>
              <a:t>Health Performance </a:t>
            </a:r>
            <a:br>
              <a:rPr lang="en-GB" sz="650"/>
            </a:br>
            <a:r>
              <a:rPr lang="en-GB" sz="650"/>
              <a:t>Longevity AB</a:t>
            </a:r>
            <a:endParaRPr lang="en-GB" sz="650">
              <a:effectLst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EBB3A31C-CF00-0D76-76DD-A3531EA52AC9}"/>
              </a:ext>
            </a:extLst>
          </p:cNvPr>
          <p:cNvSpPr txBox="1"/>
          <p:nvPr/>
        </p:nvSpPr>
        <p:spPr>
          <a:xfrm>
            <a:off x="6486335" y="4697205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Regenmed</a:t>
            </a:r>
            <a:r>
              <a:rPr lang="en-GB" sz="700"/>
              <a:t> </a:t>
            </a:r>
            <a:br>
              <a:rPr lang="en-GB" sz="700"/>
            </a:br>
            <a:r>
              <a:rPr lang="en-GB" sz="700"/>
              <a:t>Solutions AB </a:t>
            </a:r>
            <a:endParaRPr lang="en-SE" sz="700"/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20323209-30CE-3B21-238F-C451B5B23321}"/>
              </a:ext>
            </a:extLst>
          </p:cNvPr>
          <p:cNvSpPr txBox="1"/>
          <p:nvPr/>
        </p:nvSpPr>
        <p:spPr>
          <a:xfrm>
            <a:off x="31105" y="5081031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Semair</a:t>
            </a:r>
            <a:br>
              <a:rPr lang="en-GB" sz="700"/>
            </a:br>
            <a:r>
              <a:rPr lang="en-GB" sz="700"/>
              <a:t>Diagnostics AB</a:t>
            </a:r>
            <a:endParaRPr lang="en-SE" sz="700"/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54FB3ABF-8FE6-5244-DFB4-9E29605569C4}"/>
              </a:ext>
            </a:extLst>
          </p:cNvPr>
          <p:cNvSpPr txBox="1"/>
          <p:nvPr/>
        </p:nvSpPr>
        <p:spPr>
          <a:xfrm>
            <a:off x="9734271" y="507932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SW Hydro</a:t>
            </a:r>
            <a:br>
              <a:rPr lang="en-GB" sz="700"/>
            </a:br>
            <a:r>
              <a:rPr lang="en-GB" sz="700"/>
              <a:t>Invest AB</a:t>
            </a:r>
            <a:endParaRPr lang="en-SE" sz="700"/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37FDC37A-C57E-44C3-5D48-39BB20F85740}"/>
              </a:ext>
            </a:extLst>
          </p:cNvPr>
          <p:cNvSpPr txBox="1"/>
          <p:nvPr/>
        </p:nvSpPr>
        <p:spPr>
          <a:xfrm>
            <a:off x="4825088" y="5436570"/>
            <a:ext cx="9188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Translational </a:t>
            </a:r>
            <a:br>
              <a:rPr lang="en-GB" sz="700"/>
            </a:br>
            <a:r>
              <a:rPr lang="en-GB" sz="700"/>
              <a:t>Medicine </a:t>
            </a:r>
            <a:br>
              <a:rPr lang="en-GB" sz="700"/>
            </a:br>
            <a:r>
              <a:rPr lang="en-GB" sz="700"/>
              <a:t>International AB</a:t>
            </a:r>
            <a:endParaRPr lang="en-SE" sz="700"/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8D3DCC2F-D648-38CD-EBD6-324FB02EE030}"/>
              </a:ext>
            </a:extLst>
          </p:cNvPr>
          <p:cNvSpPr txBox="1"/>
          <p:nvPr/>
        </p:nvSpPr>
        <p:spPr>
          <a:xfrm>
            <a:off x="5674080" y="5464155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Treström</a:t>
            </a:r>
            <a:r>
              <a:rPr lang="en-GB" sz="700"/>
              <a:t> </a:t>
            </a:r>
            <a:br>
              <a:rPr lang="en-GB" sz="700"/>
            </a:br>
            <a:r>
              <a:rPr lang="en-GB" sz="700"/>
              <a:t>Consultancy AB</a:t>
            </a:r>
            <a:endParaRPr lang="en-SE" sz="700"/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98570669-09D5-F756-96CC-18C8A673A9EF}"/>
              </a:ext>
            </a:extLst>
          </p:cNvPr>
          <p:cNvSpPr txBox="1"/>
          <p:nvPr/>
        </p:nvSpPr>
        <p:spPr>
          <a:xfrm>
            <a:off x="7368194" y="5544286"/>
            <a:ext cx="6479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/>
              <a:t>Ullmed</a:t>
            </a:r>
            <a:r>
              <a:rPr lang="en-GB" sz="700"/>
              <a:t> AB</a:t>
            </a:r>
            <a:endParaRPr lang="en-SE" sz="700"/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E2C4C94A-C7B8-7134-254E-C5F4D5B91961}"/>
              </a:ext>
            </a:extLst>
          </p:cNvPr>
          <p:cNvSpPr txBox="1"/>
          <p:nvPr/>
        </p:nvSpPr>
        <p:spPr>
          <a:xfrm>
            <a:off x="11374728" y="548709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>
                <a:effectLst/>
              </a:rPr>
              <a:t>Wahtsui</a:t>
            </a:r>
            <a:r>
              <a:rPr lang="en-GB" sz="700">
                <a:effectLst/>
              </a:rPr>
              <a:t> </a:t>
            </a:r>
            <a:br>
              <a:rPr lang="en-GB" sz="700">
                <a:effectLst/>
              </a:rPr>
            </a:br>
            <a:r>
              <a:rPr lang="en-GB" sz="700">
                <a:effectLst/>
              </a:rPr>
              <a:t>Biotech AB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553FC742-1D99-7D1C-A5A7-D62ECBB5CEE8}"/>
              </a:ext>
            </a:extLst>
          </p:cNvPr>
          <p:cNvSpPr txBox="1"/>
          <p:nvPr/>
        </p:nvSpPr>
        <p:spPr>
          <a:xfrm>
            <a:off x="803156" y="5900859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We connect </a:t>
            </a:r>
            <a:br>
              <a:rPr lang="en-GB" sz="700"/>
            </a:br>
            <a:r>
              <a:rPr lang="en-GB" sz="700"/>
              <a:t>care Sweden AB</a:t>
            </a:r>
            <a:endParaRPr lang="en-GB" sz="700">
              <a:effectLst/>
            </a:endParaRP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A38DF7EE-0710-6306-C6CA-184F81E1F1C9}"/>
              </a:ext>
            </a:extLst>
          </p:cNvPr>
          <p:cNvSpPr txBox="1"/>
          <p:nvPr/>
        </p:nvSpPr>
        <p:spPr>
          <a:xfrm>
            <a:off x="2415672" y="5856309"/>
            <a:ext cx="9060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/>
              <a:t>Women's Heart </a:t>
            </a:r>
            <a:br>
              <a:rPr lang="en-GB" sz="700"/>
            </a:br>
            <a:r>
              <a:rPr lang="en-GB" sz="700"/>
              <a:t>Health </a:t>
            </a:r>
            <a:br>
              <a:rPr lang="en-GB" sz="700"/>
            </a:br>
            <a:r>
              <a:rPr lang="en-GB" sz="700"/>
              <a:t>Stockholm AB</a:t>
            </a:r>
            <a:endParaRPr lang="en-SE" sz="700"/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8990DB8B-EBF5-3BC4-9414-A4E4309DB4C1}"/>
              </a:ext>
            </a:extLst>
          </p:cNvPr>
          <p:cNvSpPr txBox="1"/>
          <p:nvPr/>
        </p:nvSpPr>
        <p:spPr>
          <a:xfrm>
            <a:off x="4180853" y="5930939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err="1">
                <a:effectLst/>
              </a:rPr>
              <a:t>Xolve</a:t>
            </a:r>
            <a:r>
              <a:rPr lang="en-GB" sz="700">
                <a:effectLst/>
              </a:rPr>
              <a:t> AB</a:t>
            </a:r>
          </a:p>
        </p:txBody>
      </p:sp>
      <p:pic>
        <p:nvPicPr>
          <p:cNvPr id="1084" name="Picture 1083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1D7F32F4-1D66-BB3F-88CE-9E9D89F38C9D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5" y="1026568"/>
            <a:ext cx="542624" cy="236584"/>
          </a:xfrm>
          <a:prstGeom prst="rect">
            <a:avLst/>
          </a:prstGeom>
        </p:spPr>
      </p:pic>
      <p:pic>
        <p:nvPicPr>
          <p:cNvPr id="1086" name="Picture 108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66F6BAF-12D5-C36F-AA43-6A2C8787C0BE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01" y="1002486"/>
            <a:ext cx="687313" cy="356121"/>
          </a:xfrm>
          <a:prstGeom prst="rect">
            <a:avLst/>
          </a:prstGeom>
        </p:spPr>
      </p:pic>
      <p:pic>
        <p:nvPicPr>
          <p:cNvPr id="129" name="Picture 128" descr="A black and white photo of a black background&#10;&#10;AI-generated content may be incorrect.">
            <a:extLst>
              <a:ext uri="{FF2B5EF4-FFF2-40B4-BE49-F238E27FC236}">
                <a16:creationId xmlns:a16="http://schemas.microsoft.com/office/drawing/2014/main" id="{CD33F161-304B-DD18-44B9-F2973A285F7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8" b="39004"/>
          <a:stretch/>
        </p:blipFill>
        <p:spPr>
          <a:xfrm>
            <a:off x="9754051" y="1065463"/>
            <a:ext cx="792000" cy="182456"/>
          </a:xfrm>
          <a:prstGeom prst="rect">
            <a:avLst/>
          </a:prstGeom>
        </p:spPr>
      </p:pic>
      <p:pic>
        <p:nvPicPr>
          <p:cNvPr id="140" name="Picture 139" descr="A white text on a red background&#10;&#10;AI-generated content may be incorrect.">
            <a:extLst>
              <a:ext uri="{FF2B5EF4-FFF2-40B4-BE49-F238E27FC236}">
                <a16:creationId xmlns:a16="http://schemas.microsoft.com/office/drawing/2014/main" id="{81493667-8457-6D45-8814-2A5017C52AA0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01" y="1034963"/>
            <a:ext cx="701787" cy="230094"/>
          </a:xfrm>
          <a:prstGeom prst="rect">
            <a:avLst/>
          </a:prstGeom>
        </p:spPr>
      </p:pic>
      <p:pic>
        <p:nvPicPr>
          <p:cNvPr id="153" name="Picture 15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A67795C-4640-23DF-B7E3-AE07E3935373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2" y="1417140"/>
            <a:ext cx="849068" cy="293561"/>
          </a:xfrm>
          <a:prstGeom prst="rect">
            <a:avLst/>
          </a:prstGeom>
        </p:spPr>
      </p:pic>
      <p:pic>
        <p:nvPicPr>
          <p:cNvPr id="161" name="Picture 160" descr="A black and grey logo&#10;&#10;AI-generated content may be incorrect.">
            <a:extLst>
              <a:ext uri="{FF2B5EF4-FFF2-40B4-BE49-F238E27FC236}">
                <a16:creationId xmlns:a16="http://schemas.microsoft.com/office/drawing/2014/main" id="{DEB2C1FD-D651-83A1-A162-99396663CBCA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16" y="1487004"/>
            <a:ext cx="696897" cy="180232"/>
          </a:xfrm>
          <a:prstGeom prst="rect">
            <a:avLst/>
          </a:prstGeom>
        </p:spPr>
      </p:pic>
      <p:pic>
        <p:nvPicPr>
          <p:cNvPr id="176" name="Picture 175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70ACF3BF-7A97-3EEF-95A7-EE8158525C72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92" y="1399996"/>
            <a:ext cx="756000" cy="281107"/>
          </a:xfrm>
          <a:prstGeom prst="rect">
            <a:avLst/>
          </a:prstGeom>
        </p:spPr>
      </p:pic>
      <p:pic>
        <p:nvPicPr>
          <p:cNvPr id="182" name="Picture 181" descr="A red and black logo&#10;&#10;AI-generated content may be incorrect.">
            <a:extLst>
              <a:ext uri="{FF2B5EF4-FFF2-40B4-BE49-F238E27FC236}">
                <a16:creationId xmlns:a16="http://schemas.microsoft.com/office/drawing/2014/main" id="{BC1D6C01-F8DC-0634-1147-696FB853EB8B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64" y="1911355"/>
            <a:ext cx="612000" cy="193887"/>
          </a:xfrm>
          <a:prstGeom prst="rect">
            <a:avLst/>
          </a:prstGeom>
        </p:spPr>
      </p:pic>
      <p:pic>
        <p:nvPicPr>
          <p:cNvPr id="1089" name="Picture 1088" descr="A black and white logo&#10;&#10;AI-generated content may be incorrect.">
            <a:extLst>
              <a:ext uri="{FF2B5EF4-FFF2-40B4-BE49-F238E27FC236}">
                <a16:creationId xmlns:a16="http://schemas.microsoft.com/office/drawing/2014/main" id="{39ABF13B-6A92-5DCC-93C3-9553AA258ABC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81" y="1904892"/>
            <a:ext cx="648000" cy="165467"/>
          </a:xfrm>
          <a:prstGeom prst="rect">
            <a:avLst/>
          </a:prstGeom>
        </p:spPr>
      </p:pic>
      <p:pic>
        <p:nvPicPr>
          <p:cNvPr id="1091" name="Picture 1090" descr="A pink diamond with black background&#10;&#10;AI-generated content may be incorrect.">
            <a:extLst>
              <a:ext uri="{FF2B5EF4-FFF2-40B4-BE49-F238E27FC236}">
                <a16:creationId xmlns:a16="http://schemas.microsoft.com/office/drawing/2014/main" id="{5108570B-5B8F-30B0-C442-B312C8B1DA8D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154" y="1823799"/>
            <a:ext cx="618831" cy="298952"/>
          </a:xfrm>
          <a:prstGeom prst="rect">
            <a:avLst/>
          </a:prstGeom>
        </p:spPr>
      </p:pic>
      <p:pic>
        <p:nvPicPr>
          <p:cNvPr id="1093" name="Picture 1092" descr="A black and blue logo&#10;&#10;AI-generated content may be incorrect.">
            <a:extLst>
              <a:ext uri="{FF2B5EF4-FFF2-40B4-BE49-F238E27FC236}">
                <a16:creationId xmlns:a16="http://schemas.microsoft.com/office/drawing/2014/main" id="{33CB441F-35BD-1583-AC22-A9B303AD2BB6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63" y="1928207"/>
            <a:ext cx="648000" cy="88560"/>
          </a:xfrm>
          <a:prstGeom prst="rect">
            <a:avLst/>
          </a:prstGeom>
        </p:spPr>
      </p:pic>
      <p:pic>
        <p:nvPicPr>
          <p:cNvPr id="1095" name="Picture 1094" descr="A close up of a logo&#10;&#10;AI-generated content may be incorrect.">
            <a:extLst>
              <a:ext uri="{FF2B5EF4-FFF2-40B4-BE49-F238E27FC236}">
                <a16:creationId xmlns:a16="http://schemas.microsoft.com/office/drawing/2014/main" id="{854EDB4B-08C5-A2F2-688C-8CCC5699C6B9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32871" r="36630" b="43761"/>
          <a:stretch/>
        </p:blipFill>
        <p:spPr>
          <a:xfrm>
            <a:off x="3302475" y="2709040"/>
            <a:ext cx="612000" cy="208735"/>
          </a:xfrm>
          <a:prstGeom prst="rect">
            <a:avLst/>
          </a:prstGeom>
        </p:spPr>
      </p:pic>
      <p:pic>
        <p:nvPicPr>
          <p:cNvPr id="1097" name="Picture 1096" descr="A white rectangular sign with blue and red text&#10;&#10;AI-generated content may be incorrect.">
            <a:extLst>
              <a:ext uri="{FF2B5EF4-FFF2-40B4-BE49-F238E27FC236}">
                <a16:creationId xmlns:a16="http://schemas.microsoft.com/office/drawing/2014/main" id="{A2CD69F7-BCB4-3D7F-8AA4-331BC816600A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5" b="27722"/>
          <a:stretch/>
        </p:blipFill>
        <p:spPr>
          <a:xfrm>
            <a:off x="5719594" y="2659551"/>
            <a:ext cx="720000" cy="301055"/>
          </a:xfrm>
          <a:prstGeom prst="rect">
            <a:avLst/>
          </a:prstGeom>
        </p:spPr>
      </p:pic>
      <p:pic>
        <p:nvPicPr>
          <p:cNvPr id="1099" name="Picture 1098" descr="A logo with blue circles&#10;&#10;AI-generated content may be incorrect.">
            <a:extLst>
              <a:ext uri="{FF2B5EF4-FFF2-40B4-BE49-F238E27FC236}">
                <a16:creationId xmlns:a16="http://schemas.microsoft.com/office/drawing/2014/main" id="{AEDAFA39-E3A6-BDF5-8F84-F102284937CF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19" y="2605284"/>
            <a:ext cx="448616" cy="324000"/>
          </a:xfrm>
          <a:prstGeom prst="rect">
            <a:avLst/>
          </a:prstGeom>
        </p:spPr>
      </p:pic>
      <p:pic>
        <p:nvPicPr>
          <p:cNvPr id="1101" name="Picture 1100" descr="A black and blue logo&#10;&#10;AI-generated content may be incorrect.">
            <a:extLst>
              <a:ext uri="{FF2B5EF4-FFF2-40B4-BE49-F238E27FC236}">
                <a16:creationId xmlns:a16="http://schemas.microsoft.com/office/drawing/2014/main" id="{F7B27274-5487-9EF9-104F-28ACE3239A02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7" y="3929444"/>
            <a:ext cx="720000" cy="147692"/>
          </a:xfrm>
          <a:prstGeom prst="rect">
            <a:avLst/>
          </a:prstGeom>
        </p:spPr>
      </p:pic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9426EFFB-26D2-36D0-9CD2-39E86450F99C}"/>
              </a:ext>
            </a:extLst>
          </p:cNvPr>
          <p:cNvGrpSpPr>
            <a:grpSpLocks noChangeAspect="1"/>
          </p:cNvGrpSpPr>
          <p:nvPr/>
        </p:nvGrpSpPr>
        <p:grpSpPr>
          <a:xfrm>
            <a:off x="4143819" y="5149681"/>
            <a:ext cx="684000" cy="170478"/>
            <a:chOff x="0" y="4924288"/>
            <a:chExt cx="1003052" cy="228581"/>
          </a:xfrm>
        </p:grpSpPr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E61D198A-B5FB-0525-7286-87D63ADF047F}"/>
                </a:ext>
              </a:extLst>
            </p:cNvPr>
            <p:cNvSpPr/>
            <p:nvPr/>
          </p:nvSpPr>
          <p:spPr>
            <a:xfrm>
              <a:off x="0" y="4924288"/>
              <a:ext cx="1003052" cy="2285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1103" name="Graphic 1102">
              <a:extLst>
                <a:ext uri="{FF2B5EF4-FFF2-40B4-BE49-F238E27FC236}">
                  <a16:creationId xmlns:a16="http://schemas.microsoft.com/office/drawing/2014/main" id="{66AFFF88-9C0A-4D38-3511-063974C2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42029" y="4928645"/>
              <a:ext cx="911533" cy="216407"/>
            </a:xfrm>
            <a:prstGeom prst="rect">
              <a:avLst/>
            </a:prstGeom>
          </p:spPr>
        </p:pic>
      </p:grpSp>
      <p:pic>
        <p:nvPicPr>
          <p:cNvPr id="1107" name="Graphic 1106">
            <a:extLst>
              <a:ext uri="{FF2B5EF4-FFF2-40B4-BE49-F238E27FC236}">
                <a16:creationId xmlns:a16="http://schemas.microsoft.com/office/drawing/2014/main" id="{87FAF195-55DE-DB10-2BBD-43ACEEB09561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5804620" y="5190695"/>
            <a:ext cx="594000" cy="139408"/>
          </a:xfrm>
          <a:prstGeom prst="rect">
            <a:avLst/>
          </a:prstGeom>
        </p:spPr>
      </p:pic>
      <p:pic>
        <p:nvPicPr>
          <p:cNvPr id="1109" name="Picture 1108" descr="A red and white sign&#10;&#10;AI-generated content may be incorrect.">
            <a:extLst>
              <a:ext uri="{FF2B5EF4-FFF2-40B4-BE49-F238E27FC236}">
                <a16:creationId xmlns:a16="http://schemas.microsoft.com/office/drawing/2014/main" id="{2C3E56E2-818B-4C1D-4656-E481E5E33303}"/>
              </a:ext>
            </a:extLst>
          </p:cNvPr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5515413"/>
            <a:ext cx="608400" cy="204828"/>
          </a:xfrm>
          <a:prstGeom prst="rect">
            <a:avLst/>
          </a:prstGeom>
        </p:spPr>
      </p:pic>
      <p:pic>
        <p:nvPicPr>
          <p:cNvPr id="1111" name="Picture 1110" descr="A black and white logo&#10;&#10;AI-generated content may be incorrect.">
            <a:extLst>
              <a:ext uri="{FF2B5EF4-FFF2-40B4-BE49-F238E27FC236}">
                <a16:creationId xmlns:a16="http://schemas.microsoft.com/office/drawing/2014/main" id="{DF573B22-C169-A1E1-34C8-BF51A1887EF6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1" y="5887662"/>
            <a:ext cx="324000" cy="32400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F80A1D3-4B5E-AC6A-6966-AA92F9567095}"/>
              </a:ext>
            </a:extLst>
          </p:cNvPr>
          <p:cNvPicPr>
            <a:picLocks noChangeAspect="1"/>
          </p:cNvPicPr>
          <p:nvPr/>
        </p:nvPicPr>
        <p:blipFill>
          <a:blip r:embed="rId153">
            <a:extLst>
              <a:ext uri="{96DAC541-7B7A-43D3-8B79-37D633B846F1}">
                <asvg:svgBlip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9850405" y="2277002"/>
            <a:ext cx="540000" cy="222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955E7-CACD-6654-8A43-3715FC823A3B}"/>
              </a:ext>
            </a:extLst>
          </p:cNvPr>
          <p:cNvSpPr txBox="1"/>
          <p:nvPr/>
        </p:nvSpPr>
        <p:spPr>
          <a:xfrm>
            <a:off x="-20851" y="6398310"/>
            <a:ext cx="9164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bg2"/>
                </a:solidFill>
              </a:rPr>
              <a:t>OBS!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Bilden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visar</a:t>
            </a:r>
            <a:r>
              <a:rPr lang="en-GB" sz="800">
                <a:solidFill>
                  <a:schemeClr val="bg2"/>
                </a:solidFill>
              </a:rPr>
              <a:t> 174 </a:t>
            </a:r>
            <a:r>
              <a:rPr lang="en-GB" sz="800" err="1">
                <a:solidFill>
                  <a:schemeClr val="bg2"/>
                </a:solidFill>
              </a:rPr>
              <a:t>logotyper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och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företagsnamn</a:t>
            </a:r>
            <a:r>
              <a:rPr lang="en-GB" sz="800">
                <a:solidFill>
                  <a:schemeClr val="bg2"/>
                </a:solidFill>
              </a:rPr>
              <a:t>. </a:t>
            </a:r>
            <a:r>
              <a:rPr lang="en-GB" sz="800" err="1">
                <a:solidFill>
                  <a:schemeClr val="bg2"/>
                </a:solidFill>
              </a:rPr>
              <a:t>Totalt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finns</a:t>
            </a:r>
            <a:r>
              <a:rPr lang="en-GB" sz="800">
                <a:solidFill>
                  <a:schemeClr val="bg2"/>
                </a:solidFill>
              </a:rPr>
              <a:t> 185 </a:t>
            </a:r>
            <a:r>
              <a:rPr lang="en-GB" sz="800" err="1">
                <a:solidFill>
                  <a:schemeClr val="bg2"/>
                </a:solidFill>
              </a:rPr>
              <a:t>företag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Hagastaden</a:t>
            </a:r>
            <a:r>
              <a:rPr lang="en-GB" sz="800">
                <a:solidFill>
                  <a:schemeClr val="bg2"/>
                </a:solidFill>
              </a:rPr>
              <a:t>. I </a:t>
            </a:r>
            <a:r>
              <a:rPr lang="en-GB" sz="800" err="1">
                <a:solidFill>
                  <a:schemeClr val="bg2"/>
                </a:solidFill>
              </a:rPr>
              <a:t>vissa</a:t>
            </a:r>
            <a:r>
              <a:rPr lang="en-GB" sz="800">
                <a:solidFill>
                  <a:schemeClr val="bg2"/>
                </a:solidFill>
              </a:rPr>
              <a:t> fall </a:t>
            </a:r>
            <a:r>
              <a:rPr lang="en-GB" sz="800" err="1">
                <a:solidFill>
                  <a:schemeClr val="bg2"/>
                </a:solidFill>
              </a:rPr>
              <a:t>delar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flera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aktiebolag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samma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logotyp</a:t>
            </a:r>
            <a:r>
              <a:rPr lang="en-GB" sz="800">
                <a:solidFill>
                  <a:schemeClr val="bg2"/>
                </a:solidFill>
              </a:rPr>
              <a:t>, </a:t>
            </a:r>
            <a:r>
              <a:rPr lang="en-GB" sz="800" err="1">
                <a:solidFill>
                  <a:schemeClr val="bg2"/>
                </a:solidFill>
              </a:rPr>
              <a:t>vilket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förklarar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skillnaden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antal</a:t>
            </a:r>
            <a:r>
              <a:rPr lang="en-GB" sz="800">
                <a:solidFill>
                  <a:schemeClr val="bg2"/>
                </a:solidFill>
              </a:rPr>
              <a:t>.</a:t>
            </a:r>
            <a:br>
              <a:rPr lang="en-GB" sz="800">
                <a:solidFill>
                  <a:schemeClr val="bg2"/>
                </a:solidFill>
              </a:rPr>
            </a:br>
            <a:r>
              <a:rPr lang="en-GB" sz="800" err="1">
                <a:solidFill>
                  <a:schemeClr val="bg2"/>
                </a:solidFill>
              </a:rPr>
              <a:t>Bilden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inkluderar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både</a:t>
            </a:r>
            <a:r>
              <a:rPr lang="en-GB" sz="800">
                <a:solidFill>
                  <a:schemeClr val="bg2"/>
                </a:solidFill>
              </a:rPr>
              <a:t> life science-</a:t>
            </a:r>
            <a:r>
              <a:rPr lang="en-GB" sz="800" err="1">
                <a:solidFill>
                  <a:schemeClr val="bg2"/>
                </a:solidFill>
              </a:rPr>
              <a:t>företag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som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är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registrerade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Hagastaden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och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företag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som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har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kontor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i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området</a:t>
            </a:r>
            <a:r>
              <a:rPr lang="en-GB" sz="800">
                <a:solidFill>
                  <a:schemeClr val="bg2"/>
                </a:solidFill>
              </a:rPr>
              <a:t>, </a:t>
            </a:r>
            <a:r>
              <a:rPr lang="en-GB" sz="800" err="1">
                <a:solidFill>
                  <a:schemeClr val="bg2"/>
                </a:solidFill>
              </a:rPr>
              <a:t>även</a:t>
            </a:r>
            <a:r>
              <a:rPr lang="en-GB" sz="800">
                <a:solidFill>
                  <a:schemeClr val="bg2"/>
                </a:solidFill>
              </a:rPr>
              <a:t> om </a:t>
            </a:r>
            <a:r>
              <a:rPr lang="en-GB" sz="800" err="1">
                <a:solidFill>
                  <a:schemeClr val="bg2"/>
                </a:solidFill>
              </a:rPr>
              <a:t>deras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huvudkontor</a:t>
            </a:r>
            <a:r>
              <a:rPr lang="en-GB" sz="800">
                <a:solidFill>
                  <a:schemeClr val="bg2"/>
                </a:solidFill>
              </a:rPr>
              <a:t> ligger </a:t>
            </a:r>
            <a:r>
              <a:rPr lang="en-GB" sz="800" err="1">
                <a:solidFill>
                  <a:schemeClr val="bg2"/>
                </a:solidFill>
              </a:rPr>
              <a:t>på</a:t>
            </a:r>
            <a:r>
              <a:rPr lang="en-GB" sz="800">
                <a:solidFill>
                  <a:schemeClr val="bg2"/>
                </a:solidFill>
              </a:rPr>
              <a:t> </a:t>
            </a:r>
            <a:r>
              <a:rPr lang="en-GB" sz="800" err="1">
                <a:solidFill>
                  <a:schemeClr val="bg2"/>
                </a:solidFill>
              </a:rPr>
              <a:t>annan</a:t>
            </a:r>
            <a:r>
              <a:rPr lang="en-GB" sz="800">
                <a:solidFill>
                  <a:schemeClr val="bg2"/>
                </a:solidFill>
              </a:rPr>
              <a:t> plats.</a:t>
            </a:r>
            <a:endParaRPr lang="en-SE" sz="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683CB-1375-B981-52BA-1111A8DF5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9233D8FF-103E-5181-1D50-BD099892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b="21477"/>
          <a:stretch/>
        </p:blipFill>
        <p:spPr>
          <a:xfrm>
            <a:off x="609600" y="1622809"/>
            <a:ext cx="10972800" cy="431145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C0EB2B-A122-0002-2AB6-ADC6813E009F}"/>
              </a:ext>
            </a:extLst>
          </p:cNvPr>
          <p:cNvSpPr/>
          <p:nvPr/>
        </p:nvSpPr>
        <p:spPr>
          <a:xfrm>
            <a:off x="504568" y="297246"/>
            <a:ext cx="10515600" cy="13255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life science-</a:t>
            </a: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företag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besöksadress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Stockholm/Uppsala </a:t>
            </a: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finns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samlade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b="1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</a:t>
            </a:r>
            <a:r>
              <a:rPr lang="en-US" sz="3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100" b="1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ssci.se</a:t>
            </a:r>
            <a:endParaRPr lang="en-US" sz="31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3A3A3-428C-7063-69F6-07300F368483}"/>
              </a:ext>
            </a:extLst>
          </p:cNvPr>
          <p:cNvSpPr txBox="1"/>
          <p:nvPr/>
        </p:nvSpPr>
        <p:spPr>
          <a:xfrm>
            <a:off x="504568" y="6096000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 dirty="0">
                <a:solidFill>
                  <a:schemeClr val="tx2"/>
                </a:solidFill>
                <a:hlinkClick r:id="rId4"/>
              </a:rPr>
              <a:t>Länk till kartan</a:t>
            </a:r>
            <a:endParaRPr lang="en-SE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8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172BC2-3BC0-F8B9-BB42-993B817D8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69" y="1010117"/>
            <a:ext cx="9325014" cy="20014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SE" sz="6000">
                <a:latin typeface="Verdana"/>
                <a:ea typeface="Verdana"/>
              </a:rPr>
              <a:t>Life Science Barometern </a:t>
            </a:r>
            <a:br>
              <a:rPr lang="en-SE" sz="6000"/>
            </a:br>
            <a:r>
              <a:rPr lang="en-SE" sz="6000">
                <a:latin typeface="Verdana"/>
                <a:ea typeface="Verdana"/>
              </a:rPr>
              <a:t>2025</a:t>
            </a:r>
            <a:br>
              <a:rPr lang="en-SE"/>
            </a:br>
            <a:r>
              <a:rPr lang="en-SE" sz="2400">
                <a:solidFill>
                  <a:schemeClr val="accent3"/>
                </a:solidFill>
                <a:latin typeface="Verdana"/>
                <a:ea typeface="Verdana"/>
              </a:rPr>
              <a:t>Svar från 207 företagsledare, </a:t>
            </a:r>
            <a:br>
              <a:rPr lang="en-SE" sz="2400"/>
            </a:br>
            <a:r>
              <a:rPr lang="en-SE" sz="2400">
                <a:solidFill>
                  <a:schemeClr val="accent3"/>
                </a:solidFill>
                <a:latin typeface="Verdana"/>
                <a:ea typeface="Verdana"/>
              </a:rPr>
              <a:t>varav 125 </a:t>
            </a:r>
            <a:r>
              <a:rPr lang="en-GB" sz="2400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SE" sz="2400">
                <a:solidFill>
                  <a:schemeClr val="accent3"/>
                </a:solidFill>
                <a:latin typeface="Verdana"/>
                <a:ea typeface="Verdana"/>
              </a:rPr>
              <a:t> Stockholm/Uppsala</a:t>
            </a:r>
            <a:br>
              <a:rPr lang="en-SE" sz="2400"/>
            </a:br>
            <a:endParaRPr lang="en-SE" sz="2400">
              <a:solidFill>
                <a:schemeClr val="accent3"/>
              </a:solidFill>
            </a:endParaRP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63CDA098-BD4B-32BB-63C0-2FF43DA8A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4" y="5718886"/>
            <a:ext cx="1080000" cy="376744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8B16AA81-6EDE-A21B-DB75-B62B70A920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4" y="4950006"/>
            <a:ext cx="1800000" cy="434250"/>
          </a:xfrm>
          <a:prstGeom prst="rect">
            <a:avLst/>
          </a:prstGeom>
        </p:spPr>
      </p:pic>
      <p:pic>
        <p:nvPicPr>
          <p:cNvPr id="11" name="Picture 10" descr="A black and red text with a white star&#10;&#10;Description automatically generated">
            <a:extLst>
              <a:ext uri="{FF2B5EF4-FFF2-40B4-BE49-F238E27FC236}">
                <a16:creationId xmlns:a16="http://schemas.microsoft.com/office/drawing/2014/main" id="{C6183F1D-67E2-F98B-D050-87F7DDE441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876" y="5638993"/>
            <a:ext cx="1620000" cy="537287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132930B-79B7-F6D5-2BD6-797E98BF2D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26" y="5812550"/>
            <a:ext cx="1440000" cy="270000"/>
          </a:xfrm>
          <a:prstGeom prst="rect">
            <a:avLst/>
          </a:prstGeom>
        </p:spPr>
      </p:pic>
      <p:pic>
        <p:nvPicPr>
          <p:cNvPr id="19" name="Picture 18" descr="A close-up of a sign&#10;&#10;Description automatically generated">
            <a:extLst>
              <a:ext uri="{FF2B5EF4-FFF2-40B4-BE49-F238E27FC236}">
                <a16:creationId xmlns:a16="http://schemas.microsoft.com/office/drawing/2014/main" id="{D6B58022-DDD6-E44F-4B16-BF31F785AC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055" y="5806925"/>
            <a:ext cx="1440000" cy="275625"/>
          </a:xfrm>
          <a:prstGeom prst="rect">
            <a:avLst/>
          </a:prstGeom>
        </p:spPr>
      </p:pic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9844D9DA-675B-082B-C865-81E5DFE65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36" y="635774"/>
            <a:ext cx="3364769" cy="4748482"/>
          </a:xfrm>
          <a:prstGeom prst="rect">
            <a:avLst/>
          </a:prstGeom>
        </p:spPr>
      </p:pic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DCE23DF8-32DA-1162-A0F1-ACCEB5435C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36" y="5744685"/>
            <a:ext cx="1072978" cy="3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0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CI">
      <a:dk1>
        <a:sysClr val="windowText" lastClr="000000"/>
      </a:dk1>
      <a:lt1>
        <a:sysClr val="window" lastClr="FFFFFF"/>
      </a:lt1>
      <a:dk2>
        <a:srgbClr val="003B5C"/>
      </a:dk2>
      <a:lt2>
        <a:srgbClr val="B1B3B3"/>
      </a:lt2>
      <a:accent1>
        <a:srgbClr val="ED8B00"/>
      </a:accent1>
      <a:accent2>
        <a:srgbClr val="006C5B"/>
      </a:accent2>
      <a:accent3>
        <a:srgbClr val="7A97AB"/>
      </a:accent3>
      <a:accent4>
        <a:srgbClr val="9ED0BF"/>
      </a:accent4>
      <a:accent5>
        <a:srgbClr val="F1D09F"/>
      </a:accent5>
      <a:accent6>
        <a:srgbClr val="FFFFFF"/>
      </a:accent6>
      <a:hlink>
        <a:srgbClr val="003B49"/>
      </a:hlink>
      <a:folHlink>
        <a:srgbClr val="42738D"/>
      </a:folHlink>
    </a:clrScheme>
    <a:fontScheme name="SSC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Ci mall 2019-06-28" id="{7617DFD7-6DF7-B84D-BE7A-1F1D3FED1E39}" vid="{47A3FEFC-CEB6-6947-9BE1-897266E7D94F}"/>
    </a:ext>
  </a:extLst>
</a:theme>
</file>

<file path=ppt/theme/theme2.xml><?xml version="1.0" encoding="utf-8"?>
<a:theme xmlns:a="http://schemas.openxmlformats.org/drawingml/2006/main" name="White - Mint Teal">
  <a:themeElements>
    <a:clrScheme name="WhiteMintTeal">
      <a:dk1>
        <a:srgbClr val="000000"/>
      </a:dk1>
      <a:lt1>
        <a:srgbClr val="FFFFFF"/>
      </a:lt1>
      <a:dk2>
        <a:srgbClr val="B4BDBD"/>
      </a:dk2>
      <a:lt2>
        <a:srgbClr val="FFFFFF"/>
      </a:lt2>
      <a:accent1>
        <a:srgbClr val="89D0C8"/>
      </a:accent1>
      <a:accent2>
        <a:srgbClr val="00899D"/>
      </a:accent2>
      <a:accent3>
        <a:srgbClr val="B1E0DB"/>
      </a:accent3>
      <a:accent4>
        <a:srgbClr val="57B1BE"/>
      </a:accent4>
      <a:accent5>
        <a:srgbClr val="D8EFED"/>
      </a:accent5>
      <a:accent6>
        <a:srgbClr val="ABD8DF"/>
      </a:accent6>
      <a:hlink>
        <a:srgbClr val="B31359"/>
      </a:hlink>
      <a:folHlink>
        <a:srgbClr val="F499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ntone 123U">
      <a:srgbClr val="FFC425"/>
    </a:custClr>
    <a:custClr name="Pantone 123U 50%">
      <a:srgbClr val="FFE292"/>
    </a:custClr>
    <a:custClr name="Pantone 233U">
      <a:srgbClr val="F499C1"/>
    </a:custClr>
    <a:custClr name="Pantone 233U 50%">
      <a:srgbClr val="FACCE0"/>
    </a:custClr>
    <a:custClr name="Pantone 7488U">
      <a:srgbClr val="80C342"/>
    </a:custClr>
    <a:custClr name="Pantone 7488U 50%">
      <a:srgbClr val="C0E1A1"/>
    </a:custClr>
    <a:custClr name="Pantone 5155U">
      <a:srgbClr val="BC9DB0"/>
    </a:custClr>
    <a:custClr name="Pantone 5155U 50%">
      <a:srgbClr val="DECED8"/>
    </a:custClr>
    <a:custClr name="Pantone 7637U">
      <a:srgbClr val="9B5764"/>
    </a:custClr>
    <a:custClr name="Pantone 7637U 50%">
      <a:srgbClr val="CDABB2"/>
    </a:custClr>
    <a:custClr name="Pantone 702U">
      <a:srgbClr val="DD7985"/>
    </a:custClr>
    <a:custClr name="Pantone 702U 50%">
      <a:srgbClr val="EEBCC2"/>
    </a:custClr>
    <a:custClr name="Pantone 032U">
      <a:srgbClr val="FD4F57"/>
    </a:custClr>
    <a:custClr name="Pantone 032U 50%">
      <a:srgbClr val="FEA7AB"/>
    </a:custClr>
    <a:custClr name="Pantone 7536U">
      <a:srgbClr val="B0A89B"/>
    </a:custClr>
    <a:custClr name="Pantone 7536U 50%">
      <a:srgbClr val="D8D4CD"/>
    </a:custClr>
    <a:custClr name="Pantone 5487U">
      <a:srgbClr val="697A7B"/>
    </a:custClr>
    <a:custClr name="Pantone 5487U 50%">
      <a:srgbClr val="B4BDBD"/>
    </a:custClr>
    <a:custClr name="Pantone 571U">
      <a:srgbClr val="89D0C8"/>
    </a:custClr>
    <a:custClr name="Pantone 571U 50%">
      <a:srgbClr val="C4E8E4"/>
    </a:custClr>
    <a:custClr name="Pantone 314U">
      <a:srgbClr val="00899D"/>
    </a:custClr>
    <a:custClr name="Pantone 314U 50%">
      <a:srgbClr val="80C4CE"/>
    </a:custClr>
    <a:custClr name="Pantone 7700U">
      <a:srgbClr val="557088"/>
    </a:custClr>
    <a:custClr name="Pantone 7700U 50%">
      <a:srgbClr val="AAB8C4"/>
    </a:custClr>
    <a:custClr name="Pantone 7734U">
      <a:srgbClr val="5A7664"/>
    </a:custClr>
    <a:custClr name="Pantone 7734U 50%">
      <a:srgbClr val="ADBBB2"/>
    </a:custClr>
  </a:custClrLst>
  <a:extLst>
    <a:ext uri="{05A4C25C-085E-4340-85A3-A5531E510DB2}">
      <thm15:themeFamily xmlns:thm15="http://schemas.microsoft.com/office/thememl/2012/main" name="SSCi mall 2019-06-28" id="{7617DFD7-6DF7-B84D-BE7A-1F1D3FED1E39}" vid="{1CB72110-142D-1744-9C49-9188C449DA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DF2021116FCB49A878610DEA3102E7" ma:contentTypeVersion="18" ma:contentTypeDescription="Skapa ett nytt dokument." ma:contentTypeScope="" ma:versionID="26754ba27c8282a9502b1de1b7dbd675">
  <xsd:schema xmlns:xsd="http://www.w3.org/2001/XMLSchema" xmlns:xs="http://www.w3.org/2001/XMLSchema" xmlns:p="http://schemas.microsoft.com/office/2006/metadata/properties" xmlns:ns2="04bf4d7d-316d-4e52-91df-2848a0eea249" xmlns:ns3="1f1095a9-05b3-44e3-93f9-ddc62144b1c8" targetNamespace="http://schemas.microsoft.com/office/2006/metadata/properties" ma:root="true" ma:fieldsID="4ab6885566346171afc66f305d9a41db" ns2:_="" ns3:_="">
    <xsd:import namespace="04bf4d7d-316d-4e52-91df-2848a0eea249"/>
    <xsd:import namespace="1f1095a9-05b3-44e3-93f9-ddc62144b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f4d7d-316d-4e52-91df-2848a0eea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bee5a21a-0267-4ffe-9d1a-110f9dfcb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095a9-05b3-44e3-93f9-ddc62144b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1a2bfc-624d-427e-b679-2f4a96b5d388}" ma:internalName="TaxCatchAll" ma:showField="CatchAllData" ma:web="1f1095a9-05b3-44e3-93f9-ddc62144b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1095a9-05b3-44e3-93f9-ddc62144b1c8">
      <UserInfo>
        <DisplayName>Christina  Jägare</DisplayName>
        <AccountId>126</AccountId>
        <AccountType/>
      </UserInfo>
      <UserInfo>
        <DisplayName>Ylva Williams</DisplayName>
        <AccountId>22</AccountId>
        <AccountType/>
      </UserInfo>
    </SharedWithUsers>
    <lcf76f155ced4ddcb4097134ff3c332f xmlns="04bf4d7d-316d-4e52-91df-2848a0eea249">
      <Terms xmlns="http://schemas.microsoft.com/office/infopath/2007/PartnerControls"/>
    </lcf76f155ced4ddcb4097134ff3c332f>
    <TaxCatchAll xmlns="1f1095a9-05b3-44e3-93f9-ddc62144b1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48889-8EE6-4FFD-BAA3-55E13C7ECEC9}"/>
</file>

<file path=customXml/itemProps2.xml><?xml version="1.0" encoding="utf-8"?>
<ds:datastoreItem xmlns:ds="http://schemas.openxmlformats.org/officeDocument/2006/customXml" ds:itemID="{45FCB4A5-0A5B-41D2-A2EB-A733CCA3AC8F}">
  <ds:schemaRefs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1f1095a9-05b3-44e3-93f9-ddc62144b1c8"/>
    <ds:schemaRef ds:uri="04bf4d7d-316d-4e52-91df-2848a0eea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28042D-3094-4407-B75E-F69EC0037E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10</TotalTime>
  <Words>1075</Words>
  <Application>Microsoft Office PowerPoint</Application>
  <PresentationFormat>Widescreen</PresentationFormat>
  <Paragraphs>219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Office-tema</vt:lpstr>
      <vt:lpstr>White - Mint Teal</vt:lpstr>
      <vt:lpstr>Life science i Hagastaden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Science Barometern  2025 Svar från 207 företagsledare,  varav 125 i Stockholm/Uppsala </vt:lpstr>
      <vt:lpstr>PowerPoint 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Lek</dc:creator>
  <cp:lastModifiedBy>Kajsa Liljegren</cp:lastModifiedBy>
  <cp:revision>22</cp:revision>
  <cp:lastPrinted>2024-02-05T10:21:00Z</cp:lastPrinted>
  <dcterms:created xsi:type="dcterms:W3CDTF">2021-11-22T13:43:44Z</dcterms:created>
  <dcterms:modified xsi:type="dcterms:W3CDTF">2025-05-16T07:55:02Z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0x01010007DF2021116FCB49A878610DEA3102E7</vt:lpwstr>
  </property>
  <property fmtid="{D5CDD505-2E9C-101B-9397-08002B2CF9AE}" pid="3" name="MediaServiceImageTags">
    <vt:lpwstr/>
  </property>
</Properties>
</file>