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Lst>
  <p:notesMasterIdLst>
    <p:notesMasterId r:id="rId17"/>
  </p:notesMasterIdLst>
  <p:handoutMasterIdLst>
    <p:handoutMasterId r:id="rId18"/>
  </p:handoutMasterIdLst>
  <p:sldIdLst>
    <p:sldId id="2147198074" r:id="rId6"/>
    <p:sldId id="2147198001" r:id="rId7"/>
    <p:sldId id="2147198054" r:id="rId8"/>
    <p:sldId id="2147198066" r:id="rId9"/>
    <p:sldId id="2147198067" r:id="rId10"/>
    <p:sldId id="2147198068" r:id="rId11"/>
    <p:sldId id="2147198073" r:id="rId12"/>
    <p:sldId id="2147198070" r:id="rId13"/>
    <p:sldId id="2147198024" r:id="rId14"/>
    <p:sldId id="2147198049" r:id="rId15"/>
    <p:sldId id="1420"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F77D17-E906-0E50-0EF3-E0182298F0A0}" name="Ylva Williams" initials="" userId="S::ylva.williams@ssci.se::46ec1589-cb74-432c-baee-9cedd8e07fe8" providerId="AD"/>
  <p188:author id="{DA6CC45A-9831-7870-87E5-05436DD71465}" name="Filippa Kull" initials="FK" userId="S::filippa.kull@ssci.se::39ab8352-d461-4331-97cf-9cf9a9df78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Ryhle" initials="HR" lastIdx="1" clrIdx="0">
    <p:extLst>
      <p:ext uri="{19B8F6BF-5375-455C-9EA6-DF929625EA0E}">
        <p15:presenceInfo xmlns:p15="http://schemas.microsoft.com/office/powerpoint/2012/main" userId="S::helena.ryhle@white.se::6c1fd6c3-96a6-491e-a1e5-a999049982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CB2"/>
    <a:srgbClr val="A7C7D8"/>
    <a:srgbClr val="ED8B00"/>
    <a:srgbClr val="B1B3B3"/>
    <a:srgbClr val="A3BCCD"/>
    <a:srgbClr val="BADBEE"/>
    <a:srgbClr val="8DA4B1"/>
    <a:srgbClr val="4D7389"/>
    <a:srgbClr val="FFFFFF"/>
    <a:srgbClr val="B7C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52A79-9D89-8154-1A1D-2F50809A350B}" v="40" dt="2025-05-15T12:02:01.175"/>
    <p1510:client id="{2943164C-B727-5EF8-97D3-319EC6A15D1D}" v="211" dt="2025-05-16T07:53:35.057"/>
    <p1510:client id="{3A3D3AC9-8A23-8E18-8C86-DCF0A1620C14}" v="612" dt="2025-05-15T11:06:37.281"/>
    <p1510:client id="{76379E09-437D-0830-B6BB-82DA5F750987}" v="80" dt="2025-05-15T11:29:52.584"/>
    <p1510:client id="{CA009463-7E13-61E6-89C5-77C31360ACC0}" v="3" dt="2025-05-15T10:57:38.995"/>
    <p1510:client id="{D28D392E-7419-814F-850E-A947A3346615}" v="265" dt="2025-05-15T11:42:19.867"/>
    <p1510:client id="{F56B91FF-CF60-F94A-A321-DC87070EFE58}" v="177" dt="2025-05-15T12:09:53.48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16" d="100"/>
          <a:sy n="116" d="100"/>
        </p:scale>
        <p:origin x="864" y="176"/>
      </p:cViewPr>
      <p:guideLst>
        <p:guide orient="horz" pos="2160"/>
        <p:guide pos="3840"/>
        <p:guide orient="horz" pos="27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jsa Liljegren" userId="S::kajsa.liljegren@ssci.se::797c8925-a2e9-4240-91aa-eb6060547955" providerId="AD" clId="Web-{3A3D3AC9-8A23-8E18-8C86-DCF0A1620C14}"/>
    <pc:docChg chg="modSld">
      <pc:chgData name="Kajsa Liljegren" userId="S::kajsa.liljegren@ssci.se::797c8925-a2e9-4240-91aa-eb6060547955" providerId="AD" clId="Web-{3A3D3AC9-8A23-8E18-8C86-DCF0A1620C14}" dt="2025-05-15T11:06:09.467" v="513" actId="20577"/>
      <pc:docMkLst>
        <pc:docMk/>
      </pc:docMkLst>
      <pc:sldChg chg="addSp delSp modSp">
        <pc:chgData name="Kajsa Liljegren" userId="S::kajsa.liljegren@ssci.se::797c8925-a2e9-4240-91aa-eb6060547955" providerId="AD" clId="Web-{3A3D3AC9-8A23-8E18-8C86-DCF0A1620C14}" dt="2025-05-15T11:05:27.950" v="465" actId="20577"/>
        <pc:sldMkLst>
          <pc:docMk/>
          <pc:sldMk cId="28442444" sldId="2147198001"/>
        </pc:sldMkLst>
        <pc:spChg chg="mod">
          <ac:chgData name="Kajsa Liljegren" userId="S::kajsa.liljegren@ssci.se::797c8925-a2e9-4240-91aa-eb6060547955" providerId="AD" clId="Web-{3A3D3AC9-8A23-8E18-8C86-DCF0A1620C14}" dt="2025-05-15T10:57:59.761" v="4" actId="20577"/>
          <ac:spMkLst>
            <pc:docMk/>
            <pc:sldMk cId="28442444" sldId="2147198001"/>
            <ac:spMk id="12" creationId="{1AFAF998-C415-5D46-B1EC-55CFDB940E78}"/>
          </ac:spMkLst>
        </pc:spChg>
        <pc:spChg chg="del mod">
          <ac:chgData name="Kajsa Liljegren" userId="S::kajsa.liljegren@ssci.se::797c8925-a2e9-4240-91aa-eb6060547955" providerId="AD" clId="Web-{3A3D3AC9-8A23-8E18-8C86-DCF0A1620C14}" dt="2025-05-15T11:02:39.459" v="353"/>
          <ac:spMkLst>
            <pc:docMk/>
            <pc:sldMk cId="28442444" sldId="2147198001"/>
            <ac:spMk id="15" creationId="{A48C2ED3-759C-0C5F-47C0-047C93F0175E}"/>
          </ac:spMkLst>
        </pc:spChg>
        <pc:spChg chg="mod">
          <ac:chgData name="Kajsa Liljegren" userId="S::kajsa.liljegren@ssci.se::797c8925-a2e9-4240-91aa-eb6060547955" providerId="AD" clId="Web-{3A3D3AC9-8A23-8E18-8C86-DCF0A1620C14}" dt="2025-05-15T10:59:21.249" v="123" actId="20577"/>
          <ac:spMkLst>
            <pc:docMk/>
            <pc:sldMk cId="28442444" sldId="2147198001"/>
            <ac:spMk id="17" creationId="{F9523FD6-7894-0D76-EFEE-AB660BF86BEB}"/>
          </ac:spMkLst>
        </pc:spChg>
        <pc:spChg chg="mod">
          <ac:chgData name="Kajsa Liljegren" userId="S::kajsa.liljegren@ssci.se::797c8925-a2e9-4240-91aa-eb6060547955" providerId="AD" clId="Web-{3A3D3AC9-8A23-8E18-8C86-DCF0A1620C14}" dt="2025-05-15T11:05:27.950" v="465" actId="20577"/>
          <ac:spMkLst>
            <pc:docMk/>
            <pc:sldMk cId="28442444" sldId="2147198001"/>
            <ac:spMk id="20" creationId="{7EA9B73D-1A9F-9B48-B3BC-4E2329EA2774}"/>
          </ac:spMkLst>
        </pc:spChg>
        <pc:spChg chg="mod">
          <ac:chgData name="Kajsa Liljegren" userId="S::kajsa.liljegren@ssci.se::797c8925-a2e9-4240-91aa-eb6060547955" providerId="AD" clId="Web-{3A3D3AC9-8A23-8E18-8C86-DCF0A1620C14}" dt="2025-05-15T10:58:05.199" v="26" actId="20577"/>
          <ac:spMkLst>
            <pc:docMk/>
            <pc:sldMk cId="28442444" sldId="2147198001"/>
            <ac:spMk id="23" creationId="{F2F7A238-CA19-1C1A-8723-1D003072EE47}"/>
          </ac:spMkLst>
        </pc:spChg>
        <pc:spChg chg="mod">
          <ac:chgData name="Kajsa Liljegren" userId="S::kajsa.liljegren@ssci.se::797c8925-a2e9-4240-91aa-eb6060547955" providerId="AD" clId="Web-{3A3D3AC9-8A23-8E18-8C86-DCF0A1620C14}" dt="2025-05-15T10:58:17.324" v="55" actId="20577"/>
          <ac:spMkLst>
            <pc:docMk/>
            <pc:sldMk cId="28442444" sldId="2147198001"/>
            <ac:spMk id="24" creationId="{750F6D4B-A795-90F7-E461-410C9DA0AB93}"/>
          </ac:spMkLst>
        </pc:spChg>
        <pc:spChg chg="mod">
          <ac:chgData name="Kajsa Liljegren" userId="S::kajsa.liljegren@ssci.se::797c8925-a2e9-4240-91aa-eb6060547955" providerId="AD" clId="Web-{3A3D3AC9-8A23-8E18-8C86-DCF0A1620C14}" dt="2025-05-15T11:05:20.950" v="456" actId="20577"/>
          <ac:spMkLst>
            <pc:docMk/>
            <pc:sldMk cId="28442444" sldId="2147198001"/>
            <ac:spMk id="25" creationId="{86756467-23E0-6939-44C4-127D666BE8CC}"/>
          </ac:spMkLst>
        </pc:spChg>
        <pc:graphicFrameChg chg="add mod modGraphic">
          <ac:chgData name="Kajsa Liljegren" userId="S::kajsa.liljegren@ssci.se::797c8925-a2e9-4240-91aa-eb6060547955" providerId="AD" clId="Web-{3A3D3AC9-8A23-8E18-8C86-DCF0A1620C14}" dt="2025-05-15T11:04:26.729" v="445"/>
          <ac:graphicFrameMkLst>
            <pc:docMk/>
            <pc:sldMk cId="28442444" sldId="2147198001"/>
            <ac:graphicFrameMk id="5" creationId="{4EE44316-587A-FB9F-99B3-B04809764CBB}"/>
          </ac:graphicFrameMkLst>
        </pc:graphicFrameChg>
      </pc:sldChg>
      <pc:sldChg chg="modSp">
        <pc:chgData name="Kajsa Liljegren" userId="S::kajsa.liljegren@ssci.se::797c8925-a2e9-4240-91aa-eb6060547955" providerId="AD" clId="Web-{3A3D3AC9-8A23-8E18-8C86-DCF0A1620C14}" dt="2025-05-15T11:06:09.467" v="513" actId="20577"/>
        <pc:sldMkLst>
          <pc:docMk/>
          <pc:sldMk cId="4096371538" sldId="2147198054"/>
        </pc:sldMkLst>
        <pc:spChg chg="mod">
          <ac:chgData name="Kajsa Liljegren" userId="S::kajsa.liljegren@ssci.se::797c8925-a2e9-4240-91aa-eb6060547955" providerId="AD" clId="Web-{3A3D3AC9-8A23-8E18-8C86-DCF0A1620C14}" dt="2025-05-15T11:05:43.654" v="484" actId="20577"/>
          <ac:spMkLst>
            <pc:docMk/>
            <pc:sldMk cId="4096371538" sldId="2147198054"/>
            <ac:spMk id="10" creationId="{D01DBAE6-F98C-8A4D-95EE-080932CBA841}"/>
          </ac:spMkLst>
        </pc:spChg>
        <pc:spChg chg="mod">
          <ac:chgData name="Kajsa Liljegren" userId="S::kajsa.liljegren@ssci.se::797c8925-a2e9-4240-91aa-eb6060547955" providerId="AD" clId="Web-{3A3D3AC9-8A23-8E18-8C86-DCF0A1620C14}" dt="2025-05-15T11:05:39.325" v="467" actId="20577"/>
          <ac:spMkLst>
            <pc:docMk/>
            <pc:sldMk cId="4096371538" sldId="2147198054"/>
            <ac:spMk id="12" creationId="{1AFAF998-C415-5D46-B1EC-55CFDB940E78}"/>
          </ac:spMkLst>
        </pc:spChg>
        <pc:spChg chg="mod">
          <ac:chgData name="Kajsa Liljegren" userId="S::kajsa.liljegren@ssci.se::797c8925-a2e9-4240-91aa-eb6060547955" providerId="AD" clId="Web-{3A3D3AC9-8A23-8E18-8C86-DCF0A1620C14}" dt="2025-05-15T11:06:09.467" v="513" actId="20577"/>
          <ac:spMkLst>
            <pc:docMk/>
            <pc:sldMk cId="4096371538" sldId="2147198054"/>
            <ac:spMk id="13" creationId="{D24830F1-157E-A5D3-58EA-7F0A0E5ABC0D}"/>
          </ac:spMkLst>
        </pc:spChg>
      </pc:sldChg>
      <pc:sldChg chg="modSp">
        <pc:chgData name="Kajsa Liljegren" userId="S::kajsa.liljegren@ssci.se::797c8925-a2e9-4240-91aa-eb6060547955" providerId="AD" clId="Web-{3A3D3AC9-8A23-8E18-8C86-DCF0A1620C14}" dt="2025-05-15T10:57:49.105" v="0" actId="20577"/>
        <pc:sldMkLst>
          <pc:docMk/>
          <pc:sldMk cId="2955168869" sldId="2147198074"/>
        </pc:sldMkLst>
        <pc:spChg chg="mod">
          <ac:chgData name="Kajsa Liljegren" userId="S::kajsa.liljegren@ssci.se::797c8925-a2e9-4240-91aa-eb6060547955" providerId="AD" clId="Web-{3A3D3AC9-8A23-8E18-8C86-DCF0A1620C14}" dt="2025-05-15T10:57:49.105" v="0" actId="20577"/>
          <ac:spMkLst>
            <pc:docMk/>
            <pc:sldMk cId="2955168869" sldId="2147198074"/>
            <ac:spMk id="4" creationId="{61037410-65BA-0575-D4B4-5112FD65CF20}"/>
          </ac:spMkLst>
        </pc:spChg>
      </pc:sldChg>
    </pc:docChg>
  </pc:docChgLst>
  <pc:docChgLst>
    <pc:chgData name="Kajsa Liljegren" userId="797c8925-a2e9-4240-91aa-eb6060547955" providerId="ADAL" clId="{D28D392E-7419-814F-850E-A947A3346615}"/>
    <pc:docChg chg="custSel modSld">
      <pc:chgData name="Kajsa Liljegren" userId="797c8925-a2e9-4240-91aa-eb6060547955" providerId="ADAL" clId="{D28D392E-7419-814F-850E-A947A3346615}" dt="2025-05-15T11:51:20.122" v="856" actId="115"/>
      <pc:docMkLst>
        <pc:docMk/>
      </pc:docMkLst>
      <pc:sldChg chg="modSp mod">
        <pc:chgData name="Kajsa Liljegren" userId="797c8925-a2e9-4240-91aa-eb6060547955" providerId="ADAL" clId="{D28D392E-7419-814F-850E-A947A3346615}" dt="2025-05-15T11:50:26.090" v="832" actId="20577"/>
        <pc:sldMkLst>
          <pc:docMk/>
          <pc:sldMk cId="2800210680" sldId="1420"/>
        </pc:sldMkLst>
        <pc:spChg chg="mod">
          <ac:chgData name="Kajsa Liljegren" userId="797c8925-a2e9-4240-91aa-eb6060547955" providerId="ADAL" clId="{D28D392E-7419-814F-850E-A947A3346615}" dt="2025-05-15T11:50:16.714" v="813" actId="20577"/>
          <ac:spMkLst>
            <pc:docMk/>
            <pc:sldMk cId="2800210680" sldId="1420"/>
            <ac:spMk id="4" creationId="{2AC6BC20-9A65-0B4C-8C22-C0500245C9FC}"/>
          </ac:spMkLst>
        </pc:spChg>
        <pc:spChg chg="mod">
          <ac:chgData name="Kajsa Liljegren" userId="797c8925-a2e9-4240-91aa-eb6060547955" providerId="ADAL" clId="{D28D392E-7419-814F-850E-A947A3346615}" dt="2025-05-15T11:50:26.090" v="832" actId="20577"/>
          <ac:spMkLst>
            <pc:docMk/>
            <pc:sldMk cId="2800210680" sldId="1420"/>
            <ac:spMk id="5" creationId="{13B09F37-6EF3-1747-9A9F-E86FED16F2E3}"/>
          </ac:spMkLst>
        </pc:spChg>
      </pc:sldChg>
      <pc:sldChg chg="modSp mod">
        <pc:chgData name="Kajsa Liljegren" userId="797c8925-a2e9-4240-91aa-eb6060547955" providerId="ADAL" clId="{D28D392E-7419-814F-850E-A947A3346615}" dt="2025-05-15T11:46:27.926" v="710" actId="255"/>
        <pc:sldMkLst>
          <pc:docMk/>
          <pc:sldMk cId="3503208691" sldId="2147198024"/>
        </pc:sldMkLst>
        <pc:spChg chg="mod">
          <ac:chgData name="Kajsa Liljegren" userId="797c8925-a2e9-4240-91aa-eb6060547955" providerId="ADAL" clId="{D28D392E-7419-814F-850E-A947A3346615}" dt="2025-05-15T11:46:27.926" v="710" actId="255"/>
          <ac:spMkLst>
            <pc:docMk/>
            <pc:sldMk cId="3503208691" sldId="2147198024"/>
            <ac:spMk id="4" creationId="{1D172BC2-3BC0-F8B9-BB42-993B817D8BE6}"/>
          </ac:spMkLst>
        </pc:spChg>
      </pc:sldChg>
      <pc:sldChg chg="modSp mod">
        <pc:chgData name="Kajsa Liljegren" userId="797c8925-a2e9-4240-91aa-eb6060547955" providerId="ADAL" clId="{D28D392E-7419-814F-850E-A947A3346615}" dt="2025-05-15T11:50:08.757" v="802" actId="207"/>
        <pc:sldMkLst>
          <pc:docMk/>
          <pc:sldMk cId="1713570646" sldId="2147198049"/>
        </pc:sldMkLst>
        <pc:spChg chg="mod">
          <ac:chgData name="Kajsa Liljegren" userId="797c8925-a2e9-4240-91aa-eb6060547955" providerId="ADAL" clId="{D28D392E-7419-814F-850E-A947A3346615}" dt="2025-05-15T11:49:53.509" v="799" actId="20577"/>
          <ac:spMkLst>
            <pc:docMk/>
            <pc:sldMk cId="1713570646" sldId="2147198049"/>
            <ac:spMk id="3" creationId="{7922C68E-A19F-7DEA-BE68-71318A8F1DC2}"/>
          </ac:spMkLst>
        </pc:spChg>
        <pc:spChg chg="mod">
          <ac:chgData name="Kajsa Liljegren" userId="797c8925-a2e9-4240-91aa-eb6060547955" providerId="ADAL" clId="{D28D392E-7419-814F-850E-A947A3346615}" dt="2025-05-15T11:49:17.238" v="761" actId="20577"/>
          <ac:spMkLst>
            <pc:docMk/>
            <pc:sldMk cId="1713570646" sldId="2147198049"/>
            <ac:spMk id="5" creationId="{F10ABD4D-27AD-FD7F-CA01-3905C489F769}"/>
          </ac:spMkLst>
        </pc:spChg>
        <pc:spChg chg="mod">
          <ac:chgData name="Kajsa Liljegren" userId="797c8925-a2e9-4240-91aa-eb6060547955" providerId="ADAL" clId="{D28D392E-7419-814F-850E-A947A3346615}" dt="2025-05-15T11:50:08.757" v="802" actId="207"/>
          <ac:spMkLst>
            <pc:docMk/>
            <pc:sldMk cId="1713570646" sldId="2147198049"/>
            <ac:spMk id="6" creationId="{49549D79-901B-58BC-9CFD-63B8BBFDF685}"/>
          </ac:spMkLst>
        </pc:spChg>
        <pc:spChg chg="mod">
          <ac:chgData name="Kajsa Liljegren" userId="797c8925-a2e9-4240-91aa-eb6060547955" providerId="ADAL" clId="{D28D392E-7419-814F-850E-A947A3346615}" dt="2025-05-15T11:49:14.358" v="760" actId="20577"/>
          <ac:spMkLst>
            <pc:docMk/>
            <pc:sldMk cId="1713570646" sldId="2147198049"/>
            <ac:spMk id="8" creationId="{E89A5471-E67A-2447-08C0-BAF957EC1B38}"/>
          </ac:spMkLst>
        </pc:spChg>
        <pc:spChg chg="mod">
          <ac:chgData name="Kajsa Liljegren" userId="797c8925-a2e9-4240-91aa-eb6060547955" providerId="ADAL" clId="{D28D392E-7419-814F-850E-A947A3346615}" dt="2025-05-15T11:49:11.862" v="759" actId="20577"/>
          <ac:spMkLst>
            <pc:docMk/>
            <pc:sldMk cId="1713570646" sldId="2147198049"/>
            <ac:spMk id="9" creationId="{1E6FFBBB-017B-2FDC-CE7B-91608707FF8C}"/>
          </ac:spMkLst>
        </pc:spChg>
        <pc:spChg chg="mod">
          <ac:chgData name="Kajsa Liljegren" userId="797c8925-a2e9-4240-91aa-eb6060547955" providerId="ADAL" clId="{D28D392E-7419-814F-850E-A947A3346615}" dt="2025-05-15T11:49:09.118" v="758" actId="20577"/>
          <ac:spMkLst>
            <pc:docMk/>
            <pc:sldMk cId="1713570646" sldId="2147198049"/>
            <ac:spMk id="11" creationId="{D061AD3B-E742-C28D-982A-89E8E56300CE}"/>
          </ac:spMkLst>
        </pc:spChg>
        <pc:spChg chg="mod">
          <ac:chgData name="Kajsa Liljegren" userId="797c8925-a2e9-4240-91aa-eb6060547955" providerId="ADAL" clId="{D28D392E-7419-814F-850E-A947A3346615}" dt="2025-05-15T11:46:57.066" v="728" actId="20577"/>
          <ac:spMkLst>
            <pc:docMk/>
            <pc:sldMk cId="1713570646" sldId="2147198049"/>
            <ac:spMk id="12" creationId="{1AFAF998-C415-5D46-B1EC-55CFDB940E78}"/>
          </ac:spMkLst>
        </pc:spChg>
      </pc:sldChg>
      <pc:sldChg chg="modSp mod">
        <pc:chgData name="Kajsa Liljegren" userId="797c8925-a2e9-4240-91aa-eb6060547955" providerId="ADAL" clId="{D28D392E-7419-814F-850E-A947A3346615}" dt="2025-05-15T11:34:28.475" v="170" actId="6549"/>
        <pc:sldMkLst>
          <pc:docMk/>
          <pc:sldMk cId="4010009669" sldId="2147198066"/>
        </pc:sldMkLst>
        <pc:spChg chg="mod">
          <ac:chgData name="Kajsa Liljegren" userId="797c8925-a2e9-4240-91aa-eb6060547955" providerId="ADAL" clId="{D28D392E-7419-814F-850E-A947A3346615}" dt="2025-05-15T11:34:28.475" v="170" actId="6549"/>
          <ac:spMkLst>
            <pc:docMk/>
            <pc:sldMk cId="4010009669" sldId="2147198066"/>
            <ac:spMk id="8" creationId="{076ECBBE-656F-F0FC-AC02-B6BA95E6A209}"/>
          </ac:spMkLst>
        </pc:spChg>
        <pc:spChg chg="mod">
          <ac:chgData name="Kajsa Liljegren" userId="797c8925-a2e9-4240-91aa-eb6060547955" providerId="ADAL" clId="{D28D392E-7419-814F-850E-A947A3346615}" dt="2025-05-15T11:31:53.046" v="48" actId="20577"/>
          <ac:spMkLst>
            <pc:docMk/>
            <pc:sldMk cId="4010009669" sldId="2147198066"/>
            <ac:spMk id="10" creationId="{BB361124-E248-0B87-1FEE-2C021852CA74}"/>
          </ac:spMkLst>
        </pc:spChg>
        <pc:spChg chg="mod">
          <ac:chgData name="Kajsa Liljegren" userId="797c8925-a2e9-4240-91aa-eb6060547955" providerId="ADAL" clId="{D28D392E-7419-814F-850E-A947A3346615}" dt="2025-05-15T11:31:57.504" v="50" actId="20577"/>
          <ac:spMkLst>
            <pc:docMk/>
            <pc:sldMk cId="4010009669" sldId="2147198066"/>
            <ac:spMk id="13" creationId="{B3B514FC-FB25-283F-2DC6-94217041D029}"/>
          </ac:spMkLst>
        </pc:spChg>
        <pc:spChg chg="mod">
          <ac:chgData name="Kajsa Liljegren" userId="797c8925-a2e9-4240-91aa-eb6060547955" providerId="ADAL" clId="{D28D392E-7419-814F-850E-A947A3346615}" dt="2025-05-15T11:33:08.230" v="165" actId="20577"/>
          <ac:spMkLst>
            <pc:docMk/>
            <pc:sldMk cId="4010009669" sldId="2147198066"/>
            <ac:spMk id="14" creationId="{7521769B-EEB8-AC4D-4EF6-9A2C5018F6EF}"/>
          </ac:spMkLst>
        </pc:spChg>
        <pc:spChg chg="mod">
          <ac:chgData name="Kajsa Liljegren" userId="797c8925-a2e9-4240-91aa-eb6060547955" providerId="ADAL" clId="{D28D392E-7419-814F-850E-A947A3346615}" dt="2025-05-15T11:33:43.647" v="167" actId="207"/>
          <ac:spMkLst>
            <pc:docMk/>
            <pc:sldMk cId="4010009669" sldId="2147198066"/>
            <ac:spMk id="33" creationId="{D5F006A1-54D2-9BEB-B257-09D2C8D8A1A6}"/>
          </ac:spMkLst>
        </pc:spChg>
        <pc:graphicFrameChg chg="mod">
          <ac:chgData name="Kajsa Liljegren" userId="797c8925-a2e9-4240-91aa-eb6060547955" providerId="ADAL" clId="{D28D392E-7419-814F-850E-A947A3346615}" dt="2025-05-15T11:31:31.817" v="32" actId="6549"/>
          <ac:graphicFrameMkLst>
            <pc:docMk/>
            <pc:sldMk cId="4010009669" sldId="2147198066"/>
            <ac:graphicFrameMk id="16" creationId="{03579701-D9B7-8D95-B4E6-01E83631D330}"/>
          </ac:graphicFrameMkLst>
        </pc:graphicFrameChg>
        <pc:graphicFrameChg chg="mod">
          <ac:chgData name="Kajsa Liljegren" userId="797c8925-a2e9-4240-91aa-eb6060547955" providerId="ADAL" clId="{D28D392E-7419-814F-850E-A947A3346615}" dt="2025-05-15T11:32:21.776" v="107" actId="1076"/>
          <ac:graphicFrameMkLst>
            <pc:docMk/>
            <pc:sldMk cId="4010009669" sldId="2147198066"/>
            <ac:graphicFrameMk id="18" creationId="{D7EF58D9-5C05-DF66-C555-5812E907EB33}"/>
          </ac:graphicFrameMkLst>
        </pc:graphicFrameChg>
      </pc:sldChg>
      <pc:sldChg chg="modSp mod">
        <pc:chgData name="Kajsa Liljegren" userId="797c8925-a2e9-4240-91aa-eb6060547955" providerId="ADAL" clId="{D28D392E-7419-814F-850E-A947A3346615}" dt="2025-05-15T11:38:43.385" v="323" actId="20577"/>
        <pc:sldMkLst>
          <pc:docMk/>
          <pc:sldMk cId="895258124" sldId="2147198067"/>
        </pc:sldMkLst>
        <pc:spChg chg="mod">
          <ac:chgData name="Kajsa Liljegren" userId="797c8925-a2e9-4240-91aa-eb6060547955" providerId="ADAL" clId="{D28D392E-7419-814F-850E-A947A3346615}" dt="2025-05-15T11:38:25.874" v="320" actId="207"/>
          <ac:spMkLst>
            <pc:docMk/>
            <pc:sldMk cId="895258124" sldId="2147198067"/>
            <ac:spMk id="7" creationId="{972EB2B8-6309-BA90-1C8B-0E154D1342E6}"/>
          </ac:spMkLst>
        </pc:spChg>
        <pc:spChg chg="mod">
          <ac:chgData name="Kajsa Liljegren" userId="797c8925-a2e9-4240-91aa-eb6060547955" providerId="ADAL" clId="{D28D392E-7419-814F-850E-A947A3346615}" dt="2025-05-15T11:35:39.904" v="212" actId="20577"/>
          <ac:spMkLst>
            <pc:docMk/>
            <pc:sldMk cId="895258124" sldId="2147198067"/>
            <ac:spMk id="10" creationId="{9F469402-FEF5-25C2-CB14-C4664D60A17D}"/>
          </ac:spMkLst>
        </pc:spChg>
        <pc:spChg chg="mod">
          <ac:chgData name="Kajsa Liljegren" userId="797c8925-a2e9-4240-91aa-eb6060547955" providerId="ADAL" clId="{D28D392E-7419-814F-850E-A947A3346615}" dt="2025-05-15T11:34:58.638" v="184" actId="2085"/>
          <ac:spMkLst>
            <pc:docMk/>
            <pc:sldMk cId="895258124" sldId="2147198067"/>
            <ac:spMk id="11" creationId="{0EA0CC27-9E04-288A-0428-E677BE212FF6}"/>
          </ac:spMkLst>
        </pc:spChg>
        <pc:spChg chg="mod">
          <ac:chgData name="Kajsa Liljegren" userId="797c8925-a2e9-4240-91aa-eb6060547955" providerId="ADAL" clId="{D28D392E-7419-814F-850E-A947A3346615}" dt="2025-05-15T11:35:30.807" v="204" actId="20577"/>
          <ac:spMkLst>
            <pc:docMk/>
            <pc:sldMk cId="895258124" sldId="2147198067"/>
            <ac:spMk id="12" creationId="{0A4C43E8-046E-9DA6-499C-AEA7D79D5D75}"/>
          </ac:spMkLst>
        </pc:spChg>
        <pc:spChg chg="mod">
          <ac:chgData name="Kajsa Liljegren" userId="797c8925-a2e9-4240-91aa-eb6060547955" providerId="ADAL" clId="{D28D392E-7419-814F-850E-A947A3346615}" dt="2025-05-15T11:36:15.626" v="218" actId="255"/>
          <ac:spMkLst>
            <pc:docMk/>
            <pc:sldMk cId="895258124" sldId="2147198067"/>
            <ac:spMk id="13" creationId="{BE3EBB39-923D-62E5-1547-6A103EA5617D}"/>
          </ac:spMkLst>
        </pc:spChg>
        <pc:spChg chg="mod">
          <ac:chgData name="Kajsa Liljegren" userId="797c8925-a2e9-4240-91aa-eb6060547955" providerId="ADAL" clId="{D28D392E-7419-814F-850E-A947A3346615}" dt="2025-05-15T11:37:15.541" v="298" actId="20577"/>
          <ac:spMkLst>
            <pc:docMk/>
            <pc:sldMk cId="895258124" sldId="2147198067"/>
            <ac:spMk id="14" creationId="{FC81F9AD-2D23-CC51-3EC3-397036D1EBF9}"/>
          </ac:spMkLst>
        </pc:spChg>
        <pc:spChg chg="mod">
          <ac:chgData name="Kajsa Liljegren" userId="797c8925-a2e9-4240-91aa-eb6060547955" providerId="ADAL" clId="{D28D392E-7419-814F-850E-A947A3346615}" dt="2025-05-15T11:38:43.385" v="323" actId="20577"/>
          <ac:spMkLst>
            <pc:docMk/>
            <pc:sldMk cId="895258124" sldId="2147198067"/>
            <ac:spMk id="15" creationId="{34935812-57D5-DA38-200B-58D5F9518D4A}"/>
          </ac:spMkLst>
        </pc:spChg>
        <pc:spChg chg="mod">
          <ac:chgData name="Kajsa Liljegren" userId="797c8925-a2e9-4240-91aa-eb6060547955" providerId="ADAL" clId="{D28D392E-7419-814F-850E-A947A3346615}" dt="2025-05-15T11:37:27.942" v="299"/>
          <ac:spMkLst>
            <pc:docMk/>
            <pc:sldMk cId="895258124" sldId="2147198067"/>
            <ac:spMk id="33" creationId="{EE41348F-CC9E-A5BE-026F-657019911128}"/>
          </ac:spMkLst>
        </pc:spChg>
        <pc:graphicFrameChg chg="mod">
          <ac:chgData name="Kajsa Liljegren" userId="797c8925-a2e9-4240-91aa-eb6060547955" providerId="ADAL" clId="{D28D392E-7419-814F-850E-A947A3346615}" dt="2025-05-15T11:37:54.254" v="318" actId="20577"/>
          <ac:graphicFrameMkLst>
            <pc:docMk/>
            <pc:sldMk cId="895258124" sldId="2147198067"/>
            <ac:graphicFrameMk id="16" creationId="{F28585D7-A516-E314-B5C7-5A93B7919EC8}"/>
          </ac:graphicFrameMkLst>
        </pc:graphicFrameChg>
        <pc:graphicFrameChg chg="mod">
          <ac:chgData name="Kajsa Liljegren" userId="797c8925-a2e9-4240-91aa-eb6060547955" providerId="ADAL" clId="{D28D392E-7419-814F-850E-A947A3346615}" dt="2025-05-15T11:37:02.640" v="260" actId="1076"/>
          <ac:graphicFrameMkLst>
            <pc:docMk/>
            <pc:sldMk cId="895258124" sldId="2147198067"/>
            <ac:graphicFrameMk id="18" creationId="{DACFD36C-2769-22B6-AEAF-D10261BF8CBE}"/>
          </ac:graphicFrameMkLst>
        </pc:graphicFrameChg>
      </pc:sldChg>
      <pc:sldChg chg="modSp mod">
        <pc:chgData name="Kajsa Liljegren" userId="797c8925-a2e9-4240-91aa-eb6060547955" providerId="ADAL" clId="{D28D392E-7419-814F-850E-A947A3346615}" dt="2025-05-15T11:43:43.872" v="527" actId="20577"/>
        <pc:sldMkLst>
          <pc:docMk/>
          <pc:sldMk cId="55938841" sldId="2147198068"/>
        </pc:sldMkLst>
        <pc:spChg chg="mod">
          <ac:chgData name="Kajsa Liljegren" userId="797c8925-a2e9-4240-91aa-eb6060547955" providerId="ADAL" clId="{D28D392E-7419-814F-850E-A947A3346615}" dt="2025-05-15T11:43:43.872" v="527" actId="20577"/>
          <ac:spMkLst>
            <pc:docMk/>
            <pc:sldMk cId="55938841" sldId="2147198068"/>
            <ac:spMk id="7" creationId="{53868761-7BCC-7148-EC24-BDDBE36DC8BE}"/>
          </ac:spMkLst>
        </pc:spChg>
        <pc:spChg chg="mod">
          <ac:chgData name="Kajsa Liljegren" userId="797c8925-a2e9-4240-91aa-eb6060547955" providerId="ADAL" clId="{D28D392E-7419-814F-850E-A947A3346615}" dt="2025-05-15T11:41:15.110" v="368" actId="20577"/>
          <ac:spMkLst>
            <pc:docMk/>
            <pc:sldMk cId="55938841" sldId="2147198068"/>
            <ac:spMk id="8" creationId="{08882E94-CCE2-5005-2AE8-C7F84DA3E166}"/>
          </ac:spMkLst>
        </pc:spChg>
        <pc:spChg chg="mod">
          <ac:chgData name="Kajsa Liljegren" userId="797c8925-a2e9-4240-91aa-eb6060547955" providerId="ADAL" clId="{D28D392E-7419-814F-850E-A947A3346615}" dt="2025-05-15T11:41:10.556" v="364" actId="20577"/>
          <ac:spMkLst>
            <pc:docMk/>
            <pc:sldMk cId="55938841" sldId="2147198068"/>
            <ac:spMk id="9" creationId="{C518AD9B-0BCA-FA5B-8989-F13B07A9888F}"/>
          </ac:spMkLst>
        </pc:spChg>
        <pc:spChg chg="mod">
          <ac:chgData name="Kajsa Liljegren" userId="797c8925-a2e9-4240-91aa-eb6060547955" providerId="ADAL" clId="{D28D392E-7419-814F-850E-A947A3346615}" dt="2025-05-15T11:40:43.966" v="359" actId="20577"/>
          <ac:spMkLst>
            <pc:docMk/>
            <pc:sldMk cId="55938841" sldId="2147198068"/>
            <ac:spMk id="10" creationId="{D1711041-4177-A709-9A96-7A1BBC1989C3}"/>
          </ac:spMkLst>
        </pc:spChg>
        <pc:spChg chg="mod">
          <ac:chgData name="Kajsa Liljegren" userId="797c8925-a2e9-4240-91aa-eb6060547955" providerId="ADAL" clId="{D28D392E-7419-814F-850E-A947A3346615}" dt="2025-05-15T11:41:45.023" v="381" actId="6549"/>
          <ac:spMkLst>
            <pc:docMk/>
            <pc:sldMk cId="55938841" sldId="2147198068"/>
            <ac:spMk id="12" creationId="{210E2664-8FD6-E58D-EC8C-207BA7966BF8}"/>
          </ac:spMkLst>
        </pc:spChg>
        <pc:spChg chg="mod">
          <ac:chgData name="Kajsa Liljegren" userId="797c8925-a2e9-4240-91aa-eb6060547955" providerId="ADAL" clId="{D28D392E-7419-814F-850E-A947A3346615}" dt="2025-05-15T11:41:39.549" v="373" actId="207"/>
          <ac:spMkLst>
            <pc:docMk/>
            <pc:sldMk cId="55938841" sldId="2147198068"/>
            <ac:spMk id="13" creationId="{79A06421-C9BF-EDB4-4D3C-130F82124A3E}"/>
          </ac:spMkLst>
        </pc:spChg>
        <pc:spChg chg="mod">
          <ac:chgData name="Kajsa Liljegren" userId="797c8925-a2e9-4240-91aa-eb6060547955" providerId="ADAL" clId="{D28D392E-7419-814F-850E-A947A3346615}" dt="2025-05-15T11:43:13.961" v="512" actId="20577"/>
          <ac:spMkLst>
            <pc:docMk/>
            <pc:sldMk cId="55938841" sldId="2147198068"/>
            <ac:spMk id="14" creationId="{BB53F7EA-3162-9F4A-F018-78B5450AF2B6}"/>
          </ac:spMkLst>
        </pc:spChg>
        <pc:spChg chg="mod">
          <ac:chgData name="Kajsa Liljegren" userId="797c8925-a2e9-4240-91aa-eb6060547955" providerId="ADAL" clId="{D28D392E-7419-814F-850E-A947A3346615}" dt="2025-05-15T11:43:30.284" v="513"/>
          <ac:spMkLst>
            <pc:docMk/>
            <pc:sldMk cId="55938841" sldId="2147198068"/>
            <ac:spMk id="33" creationId="{ED9BF962-BEEF-27AA-9F96-7C25F997E64A}"/>
          </ac:spMkLst>
        </pc:spChg>
        <pc:graphicFrameChg chg="mod">
          <ac:chgData name="Kajsa Liljegren" userId="797c8925-a2e9-4240-91aa-eb6060547955" providerId="ADAL" clId="{D28D392E-7419-814F-850E-A947A3346615}" dt="2025-05-15T11:42:19.867" v="412" actId="6549"/>
          <ac:graphicFrameMkLst>
            <pc:docMk/>
            <pc:sldMk cId="55938841" sldId="2147198068"/>
            <ac:graphicFrameMk id="16" creationId="{223AD6EF-E36A-09EE-C607-A4F313A962F7}"/>
          </ac:graphicFrameMkLst>
        </pc:graphicFrameChg>
        <pc:graphicFrameChg chg="mod">
          <ac:chgData name="Kajsa Liljegren" userId="797c8925-a2e9-4240-91aa-eb6060547955" providerId="ADAL" clId="{D28D392E-7419-814F-850E-A947A3346615}" dt="2025-05-15T11:42:38.734" v="452" actId="1076"/>
          <ac:graphicFrameMkLst>
            <pc:docMk/>
            <pc:sldMk cId="55938841" sldId="2147198068"/>
            <ac:graphicFrameMk id="18" creationId="{18A94FD0-DB4A-8BFA-D8DE-CB0DB2F942C2}"/>
          </ac:graphicFrameMkLst>
        </pc:graphicFrameChg>
      </pc:sldChg>
      <pc:sldChg chg="modSp mod">
        <pc:chgData name="Kajsa Liljegren" userId="797c8925-a2e9-4240-91aa-eb6060547955" providerId="ADAL" clId="{D28D392E-7419-814F-850E-A947A3346615}" dt="2025-05-15T11:45:01.895" v="631" actId="6549"/>
        <pc:sldMkLst>
          <pc:docMk/>
          <pc:sldMk cId="1477685210" sldId="2147198070"/>
        </pc:sldMkLst>
        <pc:spChg chg="mod">
          <ac:chgData name="Kajsa Liljegren" userId="797c8925-a2e9-4240-91aa-eb6060547955" providerId="ADAL" clId="{D28D392E-7419-814F-850E-A947A3346615}" dt="2025-05-15T11:45:01.895" v="631" actId="6549"/>
          <ac:spMkLst>
            <pc:docMk/>
            <pc:sldMk cId="1477685210" sldId="2147198070"/>
            <ac:spMk id="2" creationId="{8713A3A3-428C-7063-69F6-07300F368483}"/>
          </ac:spMkLst>
        </pc:spChg>
        <pc:spChg chg="mod">
          <ac:chgData name="Kajsa Liljegren" userId="797c8925-a2e9-4240-91aa-eb6060547955" providerId="ADAL" clId="{D28D392E-7419-814F-850E-A947A3346615}" dt="2025-05-15T11:44:48.553" v="608" actId="27636"/>
          <ac:spMkLst>
            <pc:docMk/>
            <pc:sldMk cId="1477685210" sldId="2147198070"/>
            <ac:spMk id="4" creationId="{4DC0EB2B-A122-0002-2AB6-ADC6813E009F}"/>
          </ac:spMkLst>
        </pc:spChg>
      </pc:sldChg>
      <pc:sldChg chg="modSp mod">
        <pc:chgData name="Kajsa Liljegren" userId="797c8925-a2e9-4240-91aa-eb6060547955" providerId="ADAL" clId="{D28D392E-7419-814F-850E-A947A3346615}" dt="2025-05-15T11:40:00.572" v="350" actId="207"/>
        <pc:sldMkLst>
          <pc:docMk/>
          <pc:sldMk cId="1051291667" sldId="2147198073"/>
        </pc:sldMkLst>
        <pc:spChg chg="mod">
          <ac:chgData name="Kajsa Liljegren" userId="797c8925-a2e9-4240-91aa-eb6060547955" providerId="ADAL" clId="{D28D392E-7419-814F-850E-A947A3346615}" dt="2025-05-15T11:40:00.572" v="350" actId="207"/>
          <ac:spMkLst>
            <pc:docMk/>
            <pc:sldMk cId="1051291667" sldId="2147198073"/>
            <ac:spMk id="4" creationId="{7DD955E7-CACD-6654-8A43-3715FC823A3B}"/>
          </ac:spMkLst>
        </pc:spChg>
        <pc:spChg chg="mod">
          <ac:chgData name="Kajsa Liljegren" userId="797c8925-a2e9-4240-91aa-eb6060547955" providerId="ADAL" clId="{D28D392E-7419-814F-850E-A947A3346615}" dt="2025-05-15T11:39:22.406" v="344" actId="1076"/>
          <ac:spMkLst>
            <pc:docMk/>
            <pc:sldMk cId="1051291667" sldId="2147198073"/>
            <ac:spMk id="47" creationId="{7D0C6F33-37C8-7C7F-AED9-F5B6112034F1}"/>
          </ac:spMkLst>
        </pc:spChg>
        <pc:spChg chg="mod">
          <ac:chgData name="Kajsa Liljegren" userId="797c8925-a2e9-4240-91aa-eb6060547955" providerId="ADAL" clId="{D28D392E-7419-814F-850E-A947A3346615}" dt="2025-05-15T11:39:10.061" v="341" actId="1076"/>
          <ac:spMkLst>
            <pc:docMk/>
            <pc:sldMk cId="1051291667" sldId="2147198073"/>
            <ac:spMk id="1041" creationId="{1FCE1052-8A6A-DCAF-E6EE-9165211CBD9A}"/>
          </ac:spMkLst>
        </pc:spChg>
        <pc:spChg chg="mod">
          <ac:chgData name="Kajsa Liljegren" userId="797c8925-a2e9-4240-91aa-eb6060547955" providerId="ADAL" clId="{D28D392E-7419-814F-850E-A947A3346615}" dt="2025-05-15T11:39:14.051" v="342" actId="1076"/>
          <ac:spMkLst>
            <pc:docMk/>
            <pc:sldMk cId="1051291667" sldId="2147198073"/>
            <ac:spMk id="1043" creationId="{FBC99EDD-A668-2EFE-D411-B2C9EE611B12}"/>
          </ac:spMkLst>
        </pc:spChg>
      </pc:sldChg>
      <pc:sldChg chg="modSp mod">
        <pc:chgData name="Kajsa Liljegren" userId="797c8925-a2e9-4240-91aa-eb6060547955" providerId="ADAL" clId="{D28D392E-7419-814F-850E-A947A3346615}" dt="2025-05-15T11:51:20.122" v="856" actId="115"/>
        <pc:sldMkLst>
          <pc:docMk/>
          <pc:sldMk cId="2955168869" sldId="2147198074"/>
        </pc:sldMkLst>
        <pc:spChg chg="mod">
          <ac:chgData name="Kajsa Liljegren" userId="797c8925-a2e9-4240-91aa-eb6060547955" providerId="ADAL" clId="{D28D392E-7419-814F-850E-A947A3346615}" dt="2025-05-15T11:51:20.122" v="856" actId="115"/>
          <ac:spMkLst>
            <pc:docMk/>
            <pc:sldMk cId="2955168869" sldId="2147198074"/>
            <ac:spMk id="5" creationId="{B15FA3FC-E7A2-A96B-17F1-DBB6AD1ACEFF}"/>
          </ac:spMkLst>
        </pc:spChg>
      </pc:sldChg>
    </pc:docChg>
  </pc:docChgLst>
  <pc:docChgLst>
    <pc:chgData name="Kajsa Liljegren" userId="797c8925-a2e9-4240-91aa-eb6060547955" providerId="ADAL" clId="{F56B91FF-CF60-F94A-A321-DC87070EFE58}"/>
    <pc:docChg chg="custSel modSld">
      <pc:chgData name="Kajsa Liljegren" userId="797c8925-a2e9-4240-91aa-eb6060547955" providerId="ADAL" clId="{F56B91FF-CF60-F94A-A321-DC87070EFE58}" dt="2025-05-16T07:54:01.954" v="176" actId="20577"/>
      <pc:docMkLst>
        <pc:docMk/>
      </pc:docMkLst>
      <pc:sldChg chg="modSp mod">
        <pc:chgData name="Kajsa Liljegren" userId="797c8925-a2e9-4240-91aa-eb6060547955" providerId="ADAL" clId="{F56B91FF-CF60-F94A-A321-DC87070EFE58}" dt="2025-05-15T12:09:25.155" v="171" actId="207"/>
        <pc:sldMkLst>
          <pc:docMk/>
          <pc:sldMk cId="2800210680" sldId="1420"/>
        </pc:sldMkLst>
        <pc:spChg chg="mod">
          <ac:chgData name="Kajsa Liljegren" userId="797c8925-a2e9-4240-91aa-eb6060547955" providerId="ADAL" clId="{F56B91FF-CF60-F94A-A321-DC87070EFE58}" dt="2025-05-15T12:09:25.155" v="171" actId="207"/>
          <ac:spMkLst>
            <pc:docMk/>
            <pc:sldMk cId="2800210680" sldId="1420"/>
            <ac:spMk id="4" creationId="{2AC6BC20-9A65-0B4C-8C22-C0500245C9FC}"/>
          </ac:spMkLst>
        </pc:spChg>
        <pc:spChg chg="mod">
          <ac:chgData name="Kajsa Liljegren" userId="797c8925-a2e9-4240-91aa-eb6060547955" providerId="ADAL" clId="{F56B91FF-CF60-F94A-A321-DC87070EFE58}" dt="2025-05-15T12:09:20.724" v="170" actId="207"/>
          <ac:spMkLst>
            <pc:docMk/>
            <pc:sldMk cId="2800210680" sldId="1420"/>
            <ac:spMk id="5" creationId="{13B09F37-6EF3-1747-9A9F-E86FED16F2E3}"/>
          </ac:spMkLst>
        </pc:spChg>
      </pc:sldChg>
      <pc:sldChg chg="addSp modSp">
        <pc:chgData name="Kajsa Liljegren" userId="797c8925-a2e9-4240-91aa-eb6060547955" providerId="ADAL" clId="{F56B91FF-CF60-F94A-A321-DC87070EFE58}" dt="2025-05-15T12:09:34.495" v="172" actId="164"/>
        <pc:sldMkLst>
          <pc:docMk/>
          <pc:sldMk cId="28442444" sldId="2147198001"/>
        </pc:sldMkLst>
        <pc:spChg chg="mod">
          <ac:chgData name="Kajsa Liljegren" userId="797c8925-a2e9-4240-91aa-eb6060547955" providerId="ADAL" clId="{F56B91FF-CF60-F94A-A321-DC87070EFE58}" dt="2025-05-15T12:09:34.495" v="172" actId="164"/>
          <ac:spMkLst>
            <pc:docMk/>
            <pc:sldMk cId="28442444" sldId="2147198001"/>
            <ac:spMk id="17" creationId="{F9523FD6-7894-0D76-EFEE-AB660BF86BEB}"/>
          </ac:spMkLst>
        </pc:spChg>
        <pc:grpChg chg="add mod">
          <ac:chgData name="Kajsa Liljegren" userId="797c8925-a2e9-4240-91aa-eb6060547955" providerId="ADAL" clId="{F56B91FF-CF60-F94A-A321-DC87070EFE58}" dt="2025-05-15T12:09:34.495" v="172" actId="164"/>
          <ac:grpSpMkLst>
            <pc:docMk/>
            <pc:sldMk cId="28442444" sldId="2147198001"/>
            <ac:grpSpMk id="8" creationId="{06D5A9B7-99D9-EA74-F226-A7BE8F23D83F}"/>
          </ac:grpSpMkLst>
        </pc:grpChg>
        <pc:graphicFrameChg chg="mod">
          <ac:chgData name="Kajsa Liljegren" userId="797c8925-a2e9-4240-91aa-eb6060547955" providerId="ADAL" clId="{F56B91FF-CF60-F94A-A321-DC87070EFE58}" dt="2025-05-15T12:09:34.495" v="172" actId="164"/>
          <ac:graphicFrameMkLst>
            <pc:docMk/>
            <pc:sldMk cId="28442444" sldId="2147198001"/>
            <ac:graphicFrameMk id="14" creationId="{E21C56F7-96CE-4C71-B2FD-1AFFF5B52C32}"/>
          </ac:graphicFrameMkLst>
        </pc:graphicFrameChg>
      </pc:sldChg>
      <pc:sldChg chg="addSp modSp mod">
        <pc:chgData name="Kajsa Liljegren" userId="797c8925-a2e9-4240-91aa-eb6060547955" providerId="ADAL" clId="{F56B91FF-CF60-F94A-A321-DC87070EFE58}" dt="2025-05-15T12:07:53.318" v="143" actId="20577"/>
        <pc:sldMkLst>
          <pc:docMk/>
          <pc:sldMk cId="4096371538" sldId="2147198054"/>
        </pc:sldMkLst>
        <pc:spChg chg="mod">
          <ac:chgData name="Kajsa Liljegren" userId="797c8925-a2e9-4240-91aa-eb6060547955" providerId="ADAL" clId="{F56B91FF-CF60-F94A-A321-DC87070EFE58}" dt="2025-05-15T12:07:53.318" v="143" actId="20577"/>
          <ac:spMkLst>
            <pc:docMk/>
            <pc:sldMk cId="4096371538" sldId="2147198054"/>
            <ac:spMk id="14" creationId="{2D92AA00-C211-E0AC-39C2-39BA4E40F14B}"/>
          </ac:spMkLst>
        </pc:spChg>
        <pc:grpChg chg="add mod">
          <ac:chgData name="Kajsa Liljegren" userId="797c8925-a2e9-4240-91aa-eb6060547955" providerId="ADAL" clId="{F56B91FF-CF60-F94A-A321-DC87070EFE58}" dt="2025-05-15T12:07:30.653" v="78" actId="164"/>
          <ac:grpSpMkLst>
            <pc:docMk/>
            <pc:sldMk cId="4096371538" sldId="2147198054"/>
            <ac:grpSpMk id="3" creationId="{6319B8C6-5DCB-31A5-37B6-EC4CEBAF98B8}"/>
          </ac:grpSpMkLst>
        </pc:grpChg>
        <pc:graphicFrameChg chg="mod">
          <ac:chgData name="Kajsa Liljegren" userId="797c8925-a2e9-4240-91aa-eb6060547955" providerId="ADAL" clId="{F56B91FF-CF60-F94A-A321-DC87070EFE58}" dt="2025-05-15T12:06:48.352" v="25" actId="113"/>
          <ac:graphicFrameMkLst>
            <pc:docMk/>
            <pc:sldMk cId="4096371538" sldId="2147198054"/>
            <ac:graphicFrameMk id="16" creationId="{6C47081F-283E-3DB2-E353-52D374F90007}"/>
          </ac:graphicFrameMkLst>
        </pc:graphicFrameChg>
        <pc:graphicFrameChg chg="mod">
          <ac:chgData name="Kajsa Liljegren" userId="797c8925-a2e9-4240-91aa-eb6060547955" providerId="ADAL" clId="{F56B91FF-CF60-F94A-A321-DC87070EFE58}" dt="2025-05-15T12:07:30.653" v="78" actId="164"/>
          <ac:graphicFrameMkLst>
            <pc:docMk/>
            <pc:sldMk cId="4096371538" sldId="2147198054"/>
            <ac:graphicFrameMk id="18" creationId="{EC79068C-8D0D-0E43-D2DA-78A3D1DCD5F2}"/>
          </ac:graphicFrameMkLst>
        </pc:graphicFrameChg>
      </pc:sldChg>
      <pc:sldChg chg="addSp modSp">
        <pc:chgData name="Kajsa Liljegren" userId="797c8925-a2e9-4240-91aa-eb6060547955" providerId="ADAL" clId="{F56B91FF-CF60-F94A-A321-DC87070EFE58}" dt="2025-05-15T12:09:44.045" v="173" actId="164"/>
        <pc:sldMkLst>
          <pc:docMk/>
          <pc:sldMk cId="4010009669" sldId="2147198066"/>
        </pc:sldMkLst>
        <pc:spChg chg="mod">
          <ac:chgData name="Kajsa Liljegren" userId="797c8925-a2e9-4240-91aa-eb6060547955" providerId="ADAL" clId="{F56B91FF-CF60-F94A-A321-DC87070EFE58}" dt="2025-05-15T12:09:44.045" v="173" actId="164"/>
          <ac:spMkLst>
            <pc:docMk/>
            <pc:sldMk cId="4010009669" sldId="2147198066"/>
            <ac:spMk id="14" creationId="{7521769B-EEB8-AC4D-4EF6-9A2C5018F6EF}"/>
          </ac:spMkLst>
        </pc:spChg>
        <pc:grpChg chg="add mod">
          <ac:chgData name="Kajsa Liljegren" userId="797c8925-a2e9-4240-91aa-eb6060547955" providerId="ADAL" clId="{F56B91FF-CF60-F94A-A321-DC87070EFE58}" dt="2025-05-15T12:09:44.045" v="173" actId="164"/>
          <ac:grpSpMkLst>
            <pc:docMk/>
            <pc:sldMk cId="4010009669" sldId="2147198066"/>
            <ac:grpSpMk id="5" creationId="{974D449C-ADC4-48C9-4FA6-B2DF499B482E}"/>
          </ac:grpSpMkLst>
        </pc:grpChg>
        <pc:graphicFrameChg chg="mod">
          <ac:chgData name="Kajsa Liljegren" userId="797c8925-a2e9-4240-91aa-eb6060547955" providerId="ADAL" clId="{F56B91FF-CF60-F94A-A321-DC87070EFE58}" dt="2025-05-15T12:09:44.045" v="173" actId="164"/>
          <ac:graphicFrameMkLst>
            <pc:docMk/>
            <pc:sldMk cId="4010009669" sldId="2147198066"/>
            <ac:graphicFrameMk id="18" creationId="{D7EF58D9-5C05-DF66-C555-5812E907EB33}"/>
          </ac:graphicFrameMkLst>
        </pc:graphicFrameChg>
      </pc:sldChg>
      <pc:sldChg chg="addSp modSp">
        <pc:chgData name="Kajsa Liljegren" userId="797c8925-a2e9-4240-91aa-eb6060547955" providerId="ADAL" clId="{F56B91FF-CF60-F94A-A321-DC87070EFE58}" dt="2025-05-15T12:09:48.912" v="174" actId="164"/>
        <pc:sldMkLst>
          <pc:docMk/>
          <pc:sldMk cId="895258124" sldId="2147198067"/>
        </pc:sldMkLst>
        <pc:spChg chg="mod">
          <ac:chgData name="Kajsa Liljegren" userId="797c8925-a2e9-4240-91aa-eb6060547955" providerId="ADAL" clId="{F56B91FF-CF60-F94A-A321-DC87070EFE58}" dt="2025-05-15T12:09:48.912" v="174" actId="164"/>
          <ac:spMkLst>
            <pc:docMk/>
            <pc:sldMk cId="895258124" sldId="2147198067"/>
            <ac:spMk id="14" creationId="{FC81F9AD-2D23-CC51-3EC3-397036D1EBF9}"/>
          </ac:spMkLst>
        </pc:spChg>
        <pc:grpChg chg="add mod">
          <ac:chgData name="Kajsa Liljegren" userId="797c8925-a2e9-4240-91aa-eb6060547955" providerId="ADAL" clId="{F56B91FF-CF60-F94A-A321-DC87070EFE58}" dt="2025-05-15T12:09:48.912" v="174" actId="164"/>
          <ac:grpSpMkLst>
            <pc:docMk/>
            <pc:sldMk cId="895258124" sldId="2147198067"/>
            <ac:grpSpMk id="3" creationId="{A67CC3DF-40A3-5ABD-C274-2A8C9EA9939D}"/>
          </ac:grpSpMkLst>
        </pc:grpChg>
        <pc:graphicFrameChg chg="mod">
          <ac:chgData name="Kajsa Liljegren" userId="797c8925-a2e9-4240-91aa-eb6060547955" providerId="ADAL" clId="{F56B91FF-CF60-F94A-A321-DC87070EFE58}" dt="2025-05-15T12:09:48.912" v="174" actId="164"/>
          <ac:graphicFrameMkLst>
            <pc:docMk/>
            <pc:sldMk cId="895258124" sldId="2147198067"/>
            <ac:graphicFrameMk id="18" creationId="{DACFD36C-2769-22B6-AEAF-D10261BF8CBE}"/>
          </ac:graphicFrameMkLst>
        </pc:graphicFrameChg>
      </pc:sldChg>
      <pc:sldChg chg="addSp modSp">
        <pc:chgData name="Kajsa Liljegren" userId="797c8925-a2e9-4240-91aa-eb6060547955" providerId="ADAL" clId="{F56B91FF-CF60-F94A-A321-DC87070EFE58}" dt="2025-05-15T12:09:53.483" v="175" actId="164"/>
        <pc:sldMkLst>
          <pc:docMk/>
          <pc:sldMk cId="55938841" sldId="2147198068"/>
        </pc:sldMkLst>
        <pc:spChg chg="mod">
          <ac:chgData name="Kajsa Liljegren" userId="797c8925-a2e9-4240-91aa-eb6060547955" providerId="ADAL" clId="{F56B91FF-CF60-F94A-A321-DC87070EFE58}" dt="2025-05-15T12:09:53.483" v="175" actId="164"/>
          <ac:spMkLst>
            <pc:docMk/>
            <pc:sldMk cId="55938841" sldId="2147198068"/>
            <ac:spMk id="14" creationId="{BB53F7EA-3162-9F4A-F018-78B5450AF2B6}"/>
          </ac:spMkLst>
        </pc:spChg>
        <pc:grpChg chg="add mod">
          <ac:chgData name="Kajsa Liljegren" userId="797c8925-a2e9-4240-91aa-eb6060547955" providerId="ADAL" clId="{F56B91FF-CF60-F94A-A321-DC87070EFE58}" dt="2025-05-15T12:09:53.483" v="175" actId="164"/>
          <ac:grpSpMkLst>
            <pc:docMk/>
            <pc:sldMk cId="55938841" sldId="2147198068"/>
            <ac:grpSpMk id="3" creationId="{8252EAF1-EC8C-42EB-31F3-084BE4B6E36D}"/>
          </ac:grpSpMkLst>
        </pc:grpChg>
        <pc:graphicFrameChg chg="mod">
          <ac:chgData name="Kajsa Liljegren" userId="797c8925-a2e9-4240-91aa-eb6060547955" providerId="ADAL" clId="{F56B91FF-CF60-F94A-A321-DC87070EFE58}" dt="2025-05-15T12:09:53.483" v="175" actId="164"/>
          <ac:graphicFrameMkLst>
            <pc:docMk/>
            <pc:sldMk cId="55938841" sldId="2147198068"/>
            <ac:graphicFrameMk id="18" creationId="{18A94FD0-DB4A-8BFA-D8DE-CB0DB2F942C2}"/>
          </ac:graphicFrameMkLst>
        </pc:graphicFrameChg>
      </pc:sldChg>
      <pc:sldChg chg="modSp mod modNotesTx">
        <pc:chgData name="Kajsa Liljegren" userId="797c8925-a2e9-4240-91aa-eb6060547955" providerId="ADAL" clId="{F56B91FF-CF60-F94A-A321-DC87070EFE58}" dt="2025-05-16T07:54:01.954" v="176" actId="20577"/>
        <pc:sldMkLst>
          <pc:docMk/>
          <pc:sldMk cId="2955168869" sldId="2147198074"/>
        </pc:sldMkLst>
        <pc:spChg chg="mod">
          <ac:chgData name="Kajsa Liljegren" userId="797c8925-a2e9-4240-91aa-eb6060547955" providerId="ADAL" clId="{F56B91FF-CF60-F94A-A321-DC87070EFE58}" dt="2025-05-15T12:09:10.985" v="169" actId="20577"/>
          <ac:spMkLst>
            <pc:docMk/>
            <pc:sldMk cId="2955168869" sldId="2147198074"/>
            <ac:spMk id="5" creationId="{B15FA3FC-E7A2-A96B-17F1-DBB6AD1ACEFF}"/>
          </ac:spMkLst>
        </pc:spChg>
      </pc:sldChg>
    </pc:docChg>
  </pc:docChgLst>
  <pc:docChgLst>
    <pc:chgData name="Kajsa Liljegren" userId="S::kajsa.liljegren@ssci.se::797c8925-a2e9-4240-91aa-eb6060547955" providerId="AD" clId="Web-{2943164C-B727-5EF8-97D3-319EC6A15D1D}"/>
    <pc:docChg chg="modSld">
      <pc:chgData name="Kajsa Liljegren" userId="S::kajsa.liljegren@ssci.se::797c8925-a2e9-4240-91aa-eb6060547955" providerId="AD" clId="Web-{2943164C-B727-5EF8-97D3-319EC6A15D1D}" dt="2025-05-16T07:53:35.057" v="117"/>
      <pc:docMkLst>
        <pc:docMk/>
      </pc:docMkLst>
      <pc:sldChg chg="delSp modSp">
        <pc:chgData name="Kajsa Liljegren" userId="S::kajsa.liljegren@ssci.se::797c8925-a2e9-4240-91aa-eb6060547955" providerId="AD" clId="Web-{2943164C-B727-5EF8-97D3-319EC6A15D1D}" dt="2025-05-16T07:53:22.041" v="116" actId="20577"/>
        <pc:sldMkLst>
          <pc:docMk/>
          <pc:sldMk cId="4096371538" sldId="2147198054"/>
        </pc:sldMkLst>
        <pc:spChg chg="mod">
          <ac:chgData name="Kajsa Liljegren" userId="S::kajsa.liljegren@ssci.se::797c8925-a2e9-4240-91aa-eb6060547955" providerId="AD" clId="Web-{2943164C-B727-5EF8-97D3-319EC6A15D1D}" dt="2025-05-16T07:53:22.041" v="116" actId="20577"/>
          <ac:spMkLst>
            <pc:docMk/>
            <pc:sldMk cId="4096371538" sldId="2147198054"/>
            <ac:spMk id="13" creationId="{D24830F1-157E-A5D3-58EA-7F0A0E5ABC0D}"/>
          </ac:spMkLst>
        </pc:spChg>
        <pc:spChg chg="del">
          <ac:chgData name="Kajsa Liljegren" userId="S::kajsa.liljegren@ssci.se::797c8925-a2e9-4240-91aa-eb6060547955" providerId="AD" clId="Web-{2943164C-B727-5EF8-97D3-319EC6A15D1D}" dt="2025-05-16T07:47:51.388" v="0"/>
          <ac:spMkLst>
            <pc:docMk/>
            <pc:sldMk cId="4096371538" sldId="2147198054"/>
            <ac:spMk id="35" creationId="{BB758CF1-1193-422D-593C-E13402812449}"/>
          </ac:spMkLst>
        </pc:spChg>
      </pc:sldChg>
      <pc:sldChg chg="delSp modSp">
        <pc:chgData name="Kajsa Liljegren" userId="S::kajsa.liljegren@ssci.se::797c8925-a2e9-4240-91aa-eb6060547955" providerId="AD" clId="Web-{2943164C-B727-5EF8-97D3-319EC6A15D1D}" dt="2025-05-16T07:50:55.863" v="47" actId="14100"/>
        <pc:sldMkLst>
          <pc:docMk/>
          <pc:sldMk cId="4010009669" sldId="2147198066"/>
        </pc:sldMkLst>
        <pc:spChg chg="mod">
          <ac:chgData name="Kajsa Liljegren" userId="S::kajsa.liljegren@ssci.se::797c8925-a2e9-4240-91aa-eb6060547955" providerId="AD" clId="Web-{2943164C-B727-5EF8-97D3-319EC6A15D1D}" dt="2025-05-16T07:50:55.863" v="47" actId="14100"/>
          <ac:spMkLst>
            <pc:docMk/>
            <pc:sldMk cId="4010009669" sldId="2147198066"/>
            <ac:spMk id="6" creationId="{271F3B8E-D128-3FE4-897D-8FFA05C5E06A}"/>
          </ac:spMkLst>
        </pc:spChg>
        <pc:spChg chg="del">
          <ac:chgData name="Kajsa Liljegren" userId="S::kajsa.liljegren@ssci.se::797c8925-a2e9-4240-91aa-eb6060547955" providerId="AD" clId="Web-{2943164C-B727-5EF8-97D3-319EC6A15D1D}" dt="2025-05-16T07:50:44.660" v="45"/>
          <ac:spMkLst>
            <pc:docMk/>
            <pc:sldMk cId="4010009669" sldId="2147198066"/>
            <ac:spMk id="8" creationId="{076ECBBE-656F-F0FC-AC02-B6BA95E6A209}"/>
          </ac:spMkLst>
        </pc:spChg>
        <pc:spChg chg="mod">
          <ac:chgData name="Kajsa Liljegren" userId="S::kajsa.liljegren@ssci.se::797c8925-a2e9-4240-91aa-eb6060547955" providerId="AD" clId="Web-{2943164C-B727-5EF8-97D3-319EC6A15D1D}" dt="2025-05-16T07:50:42.378" v="44" actId="20577"/>
          <ac:spMkLst>
            <pc:docMk/>
            <pc:sldMk cId="4010009669" sldId="2147198066"/>
            <ac:spMk id="13" creationId="{B3B514FC-FB25-283F-2DC6-94217041D029}"/>
          </ac:spMkLst>
        </pc:spChg>
      </pc:sldChg>
      <pc:sldChg chg="delSp modSp">
        <pc:chgData name="Kajsa Liljegren" userId="S::kajsa.liljegren@ssci.se::797c8925-a2e9-4240-91aa-eb6060547955" providerId="AD" clId="Web-{2943164C-B727-5EF8-97D3-319EC6A15D1D}" dt="2025-05-16T07:53:35.057" v="117"/>
        <pc:sldMkLst>
          <pc:docMk/>
          <pc:sldMk cId="895258124" sldId="2147198067"/>
        </pc:sldMkLst>
        <pc:spChg chg="mod">
          <ac:chgData name="Kajsa Liljegren" userId="S::kajsa.liljegren@ssci.se::797c8925-a2e9-4240-91aa-eb6060547955" providerId="AD" clId="Web-{2943164C-B727-5EF8-97D3-319EC6A15D1D}" dt="2025-05-16T07:53:03.509" v="101" actId="14100"/>
          <ac:spMkLst>
            <pc:docMk/>
            <pc:sldMk cId="895258124" sldId="2147198067"/>
            <ac:spMk id="13" creationId="{BE3EBB39-923D-62E5-1547-6A103EA5617D}"/>
          </ac:spMkLst>
        </pc:spChg>
        <pc:spChg chg="del">
          <ac:chgData name="Kajsa Liljegren" userId="S::kajsa.liljegren@ssci.se::797c8925-a2e9-4240-91aa-eb6060547955" providerId="AD" clId="Web-{2943164C-B727-5EF8-97D3-319EC6A15D1D}" dt="2025-05-16T07:53:35.057" v="117"/>
          <ac:spMkLst>
            <pc:docMk/>
            <pc:sldMk cId="895258124" sldId="2147198067"/>
            <ac:spMk id="15" creationId="{34935812-57D5-DA38-200B-58D5F9518D4A}"/>
          </ac:spMkLst>
        </pc:spChg>
      </pc:sldChg>
    </pc:docChg>
  </pc:docChgLst>
  <pc:docChgLst>
    <pc:chgData name="Kajsa Liljegren" userId="S::kajsa.liljegren@ssci.se::797c8925-a2e9-4240-91aa-eb6060547955" providerId="AD" clId="Web-{76379E09-437D-0830-B6BB-82DA5F750987}"/>
    <pc:docChg chg="modSld">
      <pc:chgData name="Kajsa Liljegren" userId="S::kajsa.liljegren@ssci.se::797c8925-a2e9-4240-91aa-eb6060547955" providerId="AD" clId="Web-{76379E09-437D-0830-B6BB-82DA5F750987}" dt="2025-05-15T11:29:52.224" v="44" actId="20577"/>
      <pc:docMkLst>
        <pc:docMk/>
      </pc:docMkLst>
      <pc:sldChg chg="modSp">
        <pc:chgData name="Kajsa Liljegren" userId="S::kajsa.liljegren@ssci.se::797c8925-a2e9-4240-91aa-eb6060547955" providerId="AD" clId="Web-{76379E09-437D-0830-B6BB-82DA5F750987}" dt="2025-05-15T11:21:18.052" v="3"/>
        <pc:sldMkLst>
          <pc:docMk/>
          <pc:sldMk cId="28442444" sldId="2147198001"/>
        </pc:sldMkLst>
        <pc:graphicFrameChg chg="mod modGraphic">
          <ac:chgData name="Kajsa Liljegren" userId="S::kajsa.liljegren@ssci.se::797c8925-a2e9-4240-91aa-eb6060547955" providerId="AD" clId="Web-{76379E09-437D-0830-B6BB-82DA5F750987}" dt="2025-05-15T11:21:18.052" v="3"/>
          <ac:graphicFrameMkLst>
            <pc:docMk/>
            <pc:sldMk cId="28442444" sldId="2147198001"/>
            <ac:graphicFrameMk id="5" creationId="{4EE44316-587A-FB9F-99B3-B04809764CBB}"/>
          </ac:graphicFrameMkLst>
        </pc:graphicFrameChg>
      </pc:sldChg>
      <pc:sldChg chg="modSp">
        <pc:chgData name="Kajsa Liljegren" userId="S::kajsa.liljegren@ssci.se::797c8925-a2e9-4240-91aa-eb6060547955" providerId="AD" clId="Web-{76379E09-437D-0830-B6BB-82DA5F750987}" dt="2025-05-15T11:28:56.769" v="25" actId="20577"/>
        <pc:sldMkLst>
          <pc:docMk/>
          <pc:sldMk cId="4096371538" sldId="2147198054"/>
        </pc:sldMkLst>
        <pc:spChg chg="mod">
          <ac:chgData name="Kajsa Liljegren" userId="S::kajsa.liljegren@ssci.se::797c8925-a2e9-4240-91aa-eb6060547955" providerId="AD" clId="Web-{76379E09-437D-0830-B6BB-82DA5F750987}" dt="2025-05-15T11:28:56.769" v="25" actId="20577"/>
          <ac:spMkLst>
            <pc:docMk/>
            <pc:sldMk cId="4096371538" sldId="2147198054"/>
            <ac:spMk id="13" creationId="{D24830F1-157E-A5D3-58EA-7F0A0E5ABC0D}"/>
          </ac:spMkLst>
        </pc:spChg>
        <pc:spChg chg="mod">
          <ac:chgData name="Kajsa Liljegren" userId="S::kajsa.liljegren@ssci.se::797c8925-a2e9-4240-91aa-eb6060547955" providerId="AD" clId="Web-{76379E09-437D-0830-B6BB-82DA5F750987}" dt="2025-05-15T11:27:25.954" v="7" actId="20577"/>
          <ac:spMkLst>
            <pc:docMk/>
            <pc:sldMk cId="4096371538" sldId="2147198054"/>
            <ac:spMk id="33" creationId="{7FC0CC2A-FD0C-9363-9607-A6C3C99671B5}"/>
          </ac:spMkLst>
        </pc:spChg>
        <pc:spChg chg="mod">
          <ac:chgData name="Kajsa Liljegren" userId="S::kajsa.liljegren@ssci.se::797c8925-a2e9-4240-91aa-eb6060547955" providerId="AD" clId="Web-{76379E09-437D-0830-B6BB-82DA5F750987}" dt="2025-05-15T11:28:09.518" v="17" actId="20577"/>
          <ac:spMkLst>
            <pc:docMk/>
            <pc:sldMk cId="4096371538" sldId="2147198054"/>
            <ac:spMk id="35" creationId="{BB758CF1-1193-422D-593C-E13402812449}"/>
          </ac:spMkLst>
        </pc:spChg>
      </pc:sldChg>
      <pc:sldChg chg="modSp">
        <pc:chgData name="Kajsa Liljegren" userId="S::kajsa.liljegren@ssci.se::797c8925-a2e9-4240-91aa-eb6060547955" providerId="AD" clId="Web-{76379E09-437D-0830-B6BB-82DA5F750987}" dt="2025-05-15T11:29:52.224" v="44" actId="20577"/>
        <pc:sldMkLst>
          <pc:docMk/>
          <pc:sldMk cId="4010009669" sldId="2147198066"/>
        </pc:sldMkLst>
        <pc:spChg chg="mod">
          <ac:chgData name="Kajsa Liljegren" userId="S::kajsa.liljegren@ssci.se::797c8925-a2e9-4240-91aa-eb6060547955" providerId="AD" clId="Web-{76379E09-437D-0830-B6BB-82DA5F750987}" dt="2025-05-15T11:29:47.459" v="42" actId="20577"/>
          <ac:spMkLst>
            <pc:docMk/>
            <pc:sldMk cId="4010009669" sldId="2147198066"/>
            <ac:spMk id="6" creationId="{271F3B8E-D128-3FE4-897D-8FFA05C5E06A}"/>
          </ac:spMkLst>
        </pc:spChg>
        <pc:spChg chg="mod">
          <ac:chgData name="Kajsa Liljegren" userId="S::kajsa.liljegren@ssci.se::797c8925-a2e9-4240-91aa-eb6060547955" providerId="AD" clId="Web-{76379E09-437D-0830-B6BB-82DA5F750987}" dt="2025-05-15T11:29:52.224" v="44" actId="20577"/>
          <ac:spMkLst>
            <pc:docMk/>
            <pc:sldMk cId="4010009669" sldId="2147198066"/>
            <ac:spMk id="12" creationId="{D45777A3-E326-331C-6BA1-7D572A053D11}"/>
          </ac:spMkLst>
        </pc:spChg>
        <pc:spChg chg="mod">
          <ac:chgData name="Kajsa Liljegren" userId="S::kajsa.liljegren@ssci.se::797c8925-a2e9-4240-91aa-eb6060547955" providerId="AD" clId="Web-{76379E09-437D-0830-B6BB-82DA5F750987}" dt="2025-05-15T11:29:28.786" v="32" actId="20577"/>
          <ac:spMkLst>
            <pc:docMk/>
            <pc:sldMk cId="4010009669" sldId="2147198066"/>
            <ac:spMk id="13" creationId="{B3B514FC-FB25-283F-2DC6-94217041D029}"/>
          </ac:spMkLst>
        </pc:spChg>
      </pc:sldChg>
    </pc:docChg>
  </pc:docChgLst>
  <pc:docChgLst>
    <pc:chgData name="Kajsa Liljegren" userId="S::kajsa.liljegren@ssci.se::797c8925-a2e9-4240-91aa-eb6060547955" providerId="AD" clId="Web-{15452A79-9D89-8154-1A1D-2F50809A350B}"/>
    <pc:docChg chg="modSld">
      <pc:chgData name="Kajsa Liljegren" userId="S::kajsa.liljegren@ssci.se::797c8925-a2e9-4240-91aa-eb6060547955" providerId="AD" clId="Web-{15452A79-9D89-8154-1A1D-2F50809A350B}" dt="2025-05-15T12:02:01.175" v="29" actId="20577"/>
      <pc:docMkLst>
        <pc:docMk/>
      </pc:docMkLst>
      <pc:sldChg chg="addSp modSp">
        <pc:chgData name="Kajsa Liljegren" userId="S::kajsa.liljegren@ssci.se::797c8925-a2e9-4240-91aa-eb6060547955" providerId="AD" clId="Web-{15452A79-9D89-8154-1A1D-2F50809A350B}" dt="2025-05-15T12:02:01.175" v="29" actId="20577"/>
        <pc:sldMkLst>
          <pc:docMk/>
          <pc:sldMk cId="2800210680" sldId="1420"/>
        </pc:sldMkLst>
        <pc:spChg chg="add mod">
          <ac:chgData name="Kajsa Liljegren" userId="S::kajsa.liljegren@ssci.se::797c8925-a2e9-4240-91aa-eb6060547955" providerId="AD" clId="Web-{15452A79-9D89-8154-1A1D-2F50809A350B}" dt="2025-05-15T12:00:28.594" v="24" actId="1076"/>
          <ac:spMkLst>
            <pc:docMk/>
            <pc:sldMk cId="2800210680" sldId="1420"/>
            <ac:spMk id="2" creationId="{24AC7A27-0596-94E9-5F67-36E4CF7F920D}"/>
          </ac:spMkLst>
        </pc:spChg>
        <pc:spChg chg="mod">
          <ac:chgData name="Kajsa Liljegren" userId="S::kajsa.liljegren@ssci.se::797c8925-a2e9-4240-91aa-eb6060547955" providerId="AD" clId="Web-{15452A79-9D89-8154-1A1D-2F50809A350B}" dt="2025-05-15T12:02:01.175" v="29" actId="20577"/>
          <ac:spMkLst>
            <pc:docMk/>
            <pc:sldMk cId="2800210680" sldId="1420"/>
            <ac:spMk id="5" creationId="{13B09F37-6EF3-1747-9A9F-E86FED16F2E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14A-DF43-9849-CD2221C67BB9}"/>
                </c:ext>
              </c:extLst>
            </c:dLbl>
            <c:dLbl>
              <c:idx val="1"/>
              <c:layout>
                <c:manualLayout>
                  <c:x val="-1.0904716637290941E-2"/>
                  <c:y val="-8.9850320722300662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4A-DF43-9849-CD2221C67BB9}"/>
                </c:ext>
              </c:extLst>
            </c:dLbl>
            <c:dLbl>
              <c:idx val="2"/>
              <c:layout>
                <c:manualLayout>
                  <c:x val="-1.3881876987135435E-2"/>
                  <c:y val="3.9911579268023844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1715961173535459"/>
                      <c:h val="0.13803480981793453"/>
                    </c:manualLayout>
                  </c15:layout>
                </c:ext>
                <c:ext xmlns:c16="http://schemas.microsoft.com/office/drawing/2014/chart" uri="{C3380CC4-5D6E-409C-BE32-E72D297353CC}">
                  <c16:uniqueId val="{00000002-414A-DF43-9849-CD2221C67BB9}"/>
                </c:ext>
              </c:extLst>
            </c:dLbl>
            <c:dLbl>
              <c:idx val="3"/>
              <c:layout>
                <c:manualLayout>
                  <c:x val="-3.1283520944084924E-2"/>
                  <c:y val="5.2771197661352753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554211575334519"/>
                      <c:h val="0.15924482976537377"/>
                    </c:manualLayout>
                  </c15:layout>
                </c:ext>
                <c:ext xmlns:c16="http://schemas.microsoft.com/office/drawing/2014/chart" uri="{C3380CC4-5D6E-409C-BE32-E72D297353CC}">
                  <c16:uniqueId val="{00000003-414A-DF43-9849-CD2221C67BB9}"/>
                </c:ext>
              </c:extLst>
            </c:dLbl>
            <c:dLbl>
              <c:idx val="4"/>
              <c:layout>
                <c:manualLayout>
                  <c:x val="-3.3822760725556911E-3"/>
                  <c:y val="-2.99871177158445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4A-DF43-9849-CD2221C67BB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Företag utan anställda*
(1950)</c:v>
                </c:pt>
                <c:pt idx="1">
                  <c:v>Mikroföretag 
(1257)</c:v>
                </c:pt>
                <c:pt idx="2">
                  <c:v>Små företag
(444)</c:v>
                </c:pt>
                <c:pt idx="3">
                  <c:v>Mellanstora företag 
(156)</c:v>
                </c:pt>
                <c:pt idx="4">
                  <c:v>Stora företag
(31)</c:v>
                </c:pt>
              </c:strCache>
            </c:strRef>
          </c:cat>
          <c:val>
            <c:numRef>
              <c:f>Sheet1!$B$2:$B$6</c:f>
              <c:numCache>
                <c:formatCode>0%</c:formatCode>
                <c:ptCount val="5"/>
                <c:pt idx="0">
                  <c:v>0.51</c:v>
                </c:pt>
                <c:pt idx="1">
                  <c:v>0.33</c:v>
                </c:pt>
                <c:pt idx="2">
                  <c:v>0.11073475768629494</c:v>
                </c:pt>
                <c:pt idx="3">
                  <c:v>0.04</c:v>
                </c:pt>
                <c:pt idx="4">
                  <c:v>8.0000000000000002E-3</c:v>
                </c:pt>
              </c:numCache>
            </c:numRef>
          </c:val>
          <c:extLst>
            <c:ext xmlns:c16="http://schemas.microsoft.com/office/drawing/2014/chart" uri="{C3380CC4-5D6E-409C-BE32-E72D297353CC}">
              <c16:uniqueId val="{00000006-414A-DF43-9849-CD2221C67BB9}"/>
            </c:ext>
          </c:extLst>
        </c:ser>
        <c:dLbls>
          <c:showLegendKey val="0"/>
          <c:showVal val="0"/>
          <c:showCatName val="0"/>
          <c:showSerName val="0"/>
          <c:showPercent val="0"/>
          <c:showBubbleSize val="0"/>
        </c:dLbls>
        <c:gapWidth val="100"/>
        <c:axId val="1046059999"/>
        <c:axId val="1508936975"/>
      </c:barChart>
      <c:catAx>
        <c:axId val="1046059999"/>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7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b"/>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6CB2">
                  <a:alpha val="50196"/>
                </a:srgbClr>
              </a:solidFill>
              <a:ln w="19050">
                <a:noFill/>
              </a:ln>
              <a:effectLst/>
            </c:spPr>
            <c:extLst>
              <c:ext xmlns:c16="http://schemas.microsoft.com/office/drawing/2014/chart" uri="{C3380CC4-5D6E-409C-BE32-E72D297353CC}">
                <c16:uniqueId val="{00000001-2BFD-6D44-BB12-82765AE39917}"/>
              </c:ext>
            </c:extLst>
          </c:dPt>
          <c:dPt>
            <c:idx val="1"/>
            <c:bubble3D val="0"/>
            <c:spPr>
              <a:solidFill>
                <a:srgbClr val="ED8B00">
                  <a:alpha val="50196"/>
                </a:srgbClr>
              </a:solidFill>
              <a:ln w="19050">
                <a:noFill/>
              </a:ln>
              <a:effectLst/>
            </c:spPr>
            <c:extLst>
              <c:ext xmlns:c16="http://schemas.microsoft.com/office/drawing/2014/chart" uri="{C3380CC4-5D6E-409C-BE32-E72D297353CC}">
                <c16:uniqueId val="{00000003-2BFD-6D44-BB12-82765AE39917}"/>
              </c:ext>
            </c:extLst>
          </c:dPt>
          <c:dPt>
            <c:idx val="2"/>
            <c:bubble3D val="0"/>
            <c:spPr>
              <a:solidFill>
                <a:schemeClr val="accent1"/>
              </a:solidFill>
              <a:ln w="19050">
                <a:noFill/>
              </a:ln>
              <a:effectLst/>
            </c:spPr>
            <c:extLst>
              <c:ext xmlns:c16="http://schemas.microsoft.com/office/drawing/2014/chart" uri="{C3380CC4-5D6E-409C-BE32-E72D297353CC}">
                <c16:uniqueId val="{00000005-2BFD-6D44-BB12-82765AE39917}"/>
              </c:ext>
            </c:extLst>
          </c:dPt>
          <c:dPt>
            <c:idx val="3"/>
            <c:bubble3D val="0"/>
            <c:spPr>
              <a:solidFill>
                <a:schemeClr val="accent2"/>
              </a:solidFill>
              <a:ln w="19050">
                <a:noFill/>
              </a:ln>
              <a:effectLst/>
            </c:spPr>
            <c:extLst>
              <c:ext xmlns:c16="http://schemas.microsoft.com/office/drawing/2014/chart" uri="{C3380CC4-5D6E-409C-BE32-E72D297353CC}">
                <c16:uniqueId val="{00000007-2BFD-6D44-BB12-82765AE39917}"/>
              </c:ext>
            </c:extLst>
          </c:dPt>
          <c:dPt>
            <c:idx val="4"/>
            <c:bubble3D val="0"/>
            <c:spPr>
              <a:solidFill>
                <a:srgbClr val="B1B3B3"/>
              </a:solidFill>
              <a:ln w="19050">
                <a:noFill/>
              </a:ln>
              <a:effectLst/>
            </c:spPr>
            <c:extLst>
              <c:ext xmlns:c16="http://schemas.microsoft.com/office/drawing/2014/chart" uri="{C3380CC4-5D6E-409C-BE32-E72D297353CC}">
                <c16:uniqueId val="{00000009-2BFD-6D44-BB12-82765AE39917}"/>
              </c:ext>
            </c:extLst>
          </c:dPt>
          <c:dPt>
            <c:idx val="5"/>
            <c:bubble3D val="0"/>
            <c:spPr>
              <a:solidFill>
                <a:srgbClr val="006CB2"/>
              </a:solidFill>
              <a:ln w="19050">
                <a:noFill/>
              </a:ln>
              <a:effectLst/>
            </c:spPr>
            <c:extLst>
              <c:ext xmlns:c16="http://schemas.microsoft.com/office/drawing/2014/chart" uri="{C3380CC4-5D6E-409C-BE32-E72D297353CC}">
                <c16:uniqueId val="{0000000A-9212-F047-8000-E7E4D1D03DE4}"/>
              </c:ext>
            </c:extLst>
          </c:dPt>
          <c:dLbls>
            <c:dLbl>
              <c:idx val="0"/>
              <c:layout>
                <c:manualLayout>
                  <c:x val="4.6313599186436549E-3"/>
                  <c:y val="-0.1752179854242582"/>
                </c:manualLayout>
              </c:layout>
              <c:tx>
                <c:rich>
                  <a:bodyPr/>
                  <a:lstStyle/>
                  <a:p>
                    <a:r>
                      <a:rPr lang="en-US" sz="1000" b="1"/>
                      <a:t>Diagnostics</a:t>
                    </a:r>
                    <a:br>
                      <a:rPr lang="en-US" sz="1000"/>
                    </a:br>
                    <a:r>
                      <a:rPr lang="en-US" sz="1000"/>
                      <a:t>(53)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BFD-6D44-BB12-82765AE39917}"/>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F1ED4FDD-34A4-BB41-B797-4EAD94FC5E24}"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(265)</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FD-6D44-BB12-82765AE39917}"/>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C4A855D2-81DF-0146-9E80-110CAC766834}"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(384)</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FD-6D44-BB12-82765AE39917}"/>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1EDF69E-85BC-9346-98C1-7597505F822D}"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(706)</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FD-6D44-BB12-82765AE39917}"/>
                </c:ext>
              </c:extLst>
            </c:dLbl>
            <c:dLbl>
              <c:idx val="4"/>
              <c:layout>
                <c:manualLayout>
                  <c:x val="-0.20039194771505842"/>
                  <c:y val="2.2760818109315815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DC4B90D2-DB90-CD43-BC8A-837F99E1B47F}" type="CATEGORYNAME">
                      <a:rPr lang="en-US" sz="1000" b="1"/>
                      <a:pPr>
                        <a:defRPr sz="1000"/>
                      </a:pPr>
                      <a:t>[CATEGORY NAME]</a:t>
                    </a:fld>
                    <a:r>
                      <a:rPr lang="en-US" sz="1000" baseline="0"/>
                      <a:t>
(8)</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BFD-6D44-BB12-82765AE39917}"/>
                </c:ext>
              </c:extLst>
            </c:dLbl>
            <c:dLbl>
              <c:idx val="5"/>
              <c:layout>
                <c:manualLayout>
                  <c:x val="1.9282382597998913E-3"/>
                  <c:y val="2.494180246092450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r>
                      <a:rPr lang="en-US" sz="1000" b="1">
                        <a:solidFill>
                          <a:schemeClr val="bg1"/>
                        </a:solidFill>
                      </a:rPr>
                      <a:t>Others</a:t>
                    </a:r>
                    <a:br>
                      <a:rPr lang="en-US" sz="1000">
                        <a:solidFill>
                          <a:schemeClr val="bg1"/>
                        </a:solidFill>
                      </a:rPr>
                    </a:br>
                    <a:r>
                      <a:rPr lang="en-US" sz="1000">
                        <a:solidFill>
                          <a:schemeClr val="bg1"/>
                        </a:solidFill>
                      </a:rPr>
                      <a:t>(594)</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9212-F047-8000-E7E4D1D03D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Diagnostik</c:v>
                </c:pt>
                <c:pt idx="1">
                  <c:v>Biotech</c:v>
                </c:pt>
                <c:pt idx="2">
                  <c:v>Pharma</c:v>
                </c:pt>
                <c:pt idx="3">
                  <c:v>Medtech</c:v>
                </c:pt>
                <c:pt idx="4">
                  <c:v>Labtech</c:v>
                </c:pt>
                <c:pt idx="5">
                  <c:v>Others</c:v>
                </c:pt>
              </c:strCache>
            </c:strRef>
          </c:cat>
          <c:val>
            <c:numRef>
              <c:f>Sheet1!$B$2:$B$7</c:f>
              <c:numCache>
                <c:formatCode>General</c:formatCode>
                <c:ptCount val="6"/>
                <c:pt idx="0">
                  <c:v>53</c:v>
                </c:pt>
                <c:pt idx="1">
                  <c:v>265</c:v>
                </c:pt>
                <c:pt idx="2">
                  <c:v>384</c:v>
                </c:pt>
                <c:pt idx="3">
                  <c:v>706</c:v>
                </c:pt>
                <c:pt idx="4">
                  <c:v>8</c:v>
                </c:pt>
                <c:pt idx="5">
                  <c:v>594</c:v>
                </c:pt>
              </c:numCache>
            </c:numRef>
          </c:val>
          <c:extLst>
            <c:ext xmlns:c16="http://schemas.microsoft.com/office/drawing/2014/chart" uri="{C3380CC4-5D6E-409C-BE32-E72D297353CC}">
              <c16:uniqueId val="{0000000C-2BFD-6D44-BB12-82765AE39917}"/>
            </c:ext>
          </c:extLst>
        </c:ser>
        <c:dLbls>
          <c:showLegendKey val="0"/>
          <c:showVal val="0"/>
          <c:showCatName val="1"/>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91302615293955"/>
          <c:y val="5.2420701306431193E-2"/>
          <c:w val="0.6700869738470604"/>
          <c:h val="0.88467445712585135"/>
        </c:manualLayout>
      </c:layout>
      <c:barChart>
        <c:barDir val="bar"/>
        <c:grouping val="cluster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layout>
                <c:manualLayout>
                  <c:x val="-1.5316968378783252E-3"/>
                  <c:y val="1.8347245457250826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fld id="{00941E9D-B039-1F4D-B18B-F1016D116DEF}" type="VALUE">
                      <a:rPr lang="en-US" sz="800">
                        <a:solidFill>
                          <a:schemeClr val="bg1"/>
                        </a:solidFill>
                      </a:rPr>
                      <a:pPr>
                        <a:defRPr b="1">
                          <a:solidFill>
                            <a:schemeClr val="bg1"/>
                          </a:solidFill>
                        </a:defRPr>
                      </a:pPr>
                      <a:t>[VALUE]</a:t>
                    </a:fld>
                    <a:endParaRPr lang="en-SE"/>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SE"/>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7475085805174435E-2"/>
                      <c:h val="0.10334761900634291"/>
                    </c:manualLayout>
                  </c15:layout>
                  <c15:dlblFieldTable/>
                  <c15:showDataLabelsRange val="0"/>
                </c:ext>
                <c:ext xmlns:c16="http://schemas.microsoft.com/office/drawing/2014/chart" uri="{C3380CC4-5D6E-409C-BE32-E72D297353CC}">
                  <c16:uniqueId val="{00000006-6663-0F4E-BC23-40C8BA2A1D2C}"/>
                </c:ext>
              </c:extLst>
            </c:dLbl>
            <c:dLbl>
              <c:idx val="1"/>
              <c:layout>
                <c:manualLayout>
                  <c:x val="-1.0904716637290941E-2"/>
                  <c:y val="-8.9850320722300662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63-0F4E-BC23-40C8BA2A1D2C}"/>
                </c:ext>
              </c:extLst>
            </c:dLbl>
            <c:dLbl>
              <c:idx val="2"/>
              <c:layout>
                <c:manualLayout>
                  <c:x val="-1.3881876987135435E-2"/>
                  <c:y val="3.9911579268023844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1715961173535459"/>
                      <c:h val="0.13803480981793453"/>
                    </c:manualLayout>
                  </c15:layout>
                </c:ext>
                <c:ext xmlns:c16="http://schemas.microsoft.com/office/drawing/2014/chart" uri="{C3380CC4-5D6E-409C-BE32-E72D297353CC}">
                  <c16:uniqueId val="{00000004-6663-0F4E-BC23-40C8BA2A1D2C}"/>
                </c:ext>
              </c:extLst>
            </c:dLbl>
            <c:dLbl>
              <c:idx val="3"/>
              <c:layout>
                <c:manualLayout>
                  <c:x val="-3.1283520944084924E-2"/>
                  <c:y val="5.2771197661352753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554211575334519"/>
                      <c:h val="0.15924482976537377"/>
                    </c:manualLayout>
                  </c15:layout>
                </c:ext>
                <c:ext xmlns:c16="http://schemas.microsoft.com/office/drawing/2014/chart" uri="{C3380CC4-5D6E-409C-BE32-E72D297353CC}">
                  <c16:uniqueId val="{00000003-6663-0F4E-BC23-40C8BA2A1D2C}"/>
                </c:ext>
              </c:extLst>
            </c:dLbl>
            <c:dLbl>
              <c:idx val="4"/>
              <c:layout>
                <c:manualLayout>
                  <c:x val="-3.9886832930951912E-3"/>
                  <c:y val="-2.99871177158443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1-489E-BA44-609FC39E31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Företag utan anställda*
(903)</c:v>
                </c:pt>
                <c:pt idx="1">
                  <c:v>Mikroföretag </c:v>
                </c:pt>
                <c:pt idx="2">
                  <c:v>Små företag
(234)</c:v>
                </c:pt>
                <c:pt idx="3">
                  <c:v>Mellanstora företag 
(101)</c:v>
                </c:pt>
                <c:pt idx="4">
                  <c:v>Stora företag
(16)</c:v>
                </c:pt>
              </c:strCache>
            </c:strRef>
          </c:cat>
          <c:val>
            <c:numRef>
              <c:f>Sheet1!$B$2:$B$6</c:f>
              <c:numCache>
                <c:formatCode>0%</c:formatCode>
                <c:ptCount val="5"/>
                <c:pt idx="0">
                  <c:v>0.44929999999999998</c:v>
                </c:pt>
                <c:pt idx="1">
                  <c:v>0.38</c:v>
                </c:pt>
                <c:pt idx="2">
                  <c:v>0.1164</c:v>
                </c:pt>
                <c:pt idx="3">
                  <c:v>5.1933064050778993E-2</c:v>
                </c:pt>
                <c:pt idx="4" formatCode="0.00%">
                  <c:v>8.0000000000000002E-3</c:v>
                </c:pt>
              </c:numCache>
            </c:numRef>
          </c:val>
          <c:extLst>
            <c:ext xmlns:c16="http://schemas.microsoft.com/office/drawing/2014/chart" uri="{C3380CC4-5D6E-409C-BE32-E72D297353CC}">
              <c16:uniqueId val="{00000000-6663-0F4E-BC23-40C8BA2A1D2C}"/>
            </c:ext>
          </c:extLst>
        </c:ser>
        <c:dLbls>
          <c:showLegendKey val="0"/>
          <c:showVal val="0"/>
          <c:showCatName val="0"/>
          <c:showSerName val="0"/>
          <c:showPercent val="0"/>
          <c:showBubbleSize val="0"/>
        </c:dLbls>
        <c:gapWidth val="100"/>
        <c:axId val="1046059999"/>
        <c:axId val="1508936975"/>
      </c:barChart>
      <c:catAx>
        <c:axId val="1046059999"/>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7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b"/>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6CB2">
                  <a:alpha val="50196"/>
                </a:srgbClr>
              </a:solidFill>
              <a:ln w="19050">
                <a:noFill/>
              </a:ln>
              <a:effectLst/>
            </c:spPr>
            <c:extLst>
              <c:ext xmlns:c16="http://schemas.microsoft.com/office/drawing/2014/chart" uri="{C3380CC4-5D6E-409C-BE32-E72D297353CC}">
                <c16:uniqueId val="{00000001-2BFD-6D44-BB12-82765AE39917}"/>
              </c:ext>
            </c:extLst>
          </c:dPt>
          <c:dPt>
            <c:idx val="1"/>
            <c:bubble3D val="0"/>
            <c:spPr>
              <a:solidFill>
                <a:srgbClr val="ED8B00">
                  <a:alpha val="50196"/>
                </a:srgbClr>
              </a:solidFill>
              <a:ln w="19050">
                <a:noFill/>
              </a:ln>
              <a:effectLst/>
            </c:spPr>
            <c:extLst>
              <c:ext xmlns:c16="http://schemas.microsoft.com/office/drawing/2014/chart" uri="{C3380CC4-5D6E-409C-BE32-E72D297353CC}">
                <c16:uniqueId val="{00000003-2BFD-6D44-BB12-82765AE39917}"/>
              </c:ext>
            </c:extLst>
          </c:dPt>
          <c:dPt>
            <c:idx val="2"/>
            <c:bubble3D val="0"/>
            <c:spPr>
              <a:solidFill>
                <a:schemeClr val="accent1"/>
              </a:solidFill>
              <a:ln w="19050">
                <a:noFill/>
              </a:ln>
              <a:effectLst/>
            </c:spPr>
            <c:extLst>
              <c:ext xmlns:c16="http://schemas.microsoft.com/office/drawing/2014/chart" uri="{C3380CC4-5D6E-409C-BE32-E72D297353CC}">
                <c16:uniqueId val="{00000005-2BFD-6D44-BB12-82765AE39917}"/>
              </c:ext>
            </c:extLst>
          </c:dPt>
          <c:dPt>
            <c:idx val="3"/>
            <c:bubble3D val="0"/>
            <c:spPr>
              <a:solidFill>
                <a:schemeClr val="accent2"/>
              </a:solidFill>
              <a:ln w="19050">
                <a:noFill/>
              </a:ln>
              <a:effectLst/>
            </c:spPr>
            <c:extLst>
              <c:ext xmlns:c16="http://schemas.microsoft.com/office/drawing/2014/chart" uri="{C3380CC4-5D6E-409C-BE32-E72D297353CC}">
                <c16:uniqueId val="{00000007-2BFD-6D44-BB12-82765AE39917}"/>
              </c:ext>
            </c:extLst>
          </c:dPt>
          <c:dPt>
            <c:idx val="4"/>
            <c:bubble3D val="0"/>
            <c:spPr>
              <a:solidFill>
                <a:srgbClr val="B1B3B3"/>
              </a:solidFill>
              <a:ln w="19050">
                <a:noFill/>
              </a:ln>
              <a:effectLst/>
            </c:spPr>
            <c:extLst>
              <c:ext xmlns:c16="http://schemas.microsoft.com/office/drawing/2014/chart" uri="{C3380CC4-5D6E-409C-BE32-E72D297353CC}">
                <c16:uniqueId val="{00000009-2BFD-6D44-BB12-82765AE39917}"/>
              </c:ext>
            </c:extLst>
          </c:dPt>
          <c:dPt>
            <c:idx val="5"/>
            <c:bubble3D val="0"/>
            <c:spPr>
              <a:solidFill>
                <a:srgbClr val="006CB2"/>
              </a:solidFill>
              <a:ln w="19050">
                <a:noFill/>
              </a:ln>
              <a:effectLst/>
            </c:spPr>
            <c:extLst>
              <c:ext xmlns:c16="http://schemas.microsoft.com/office/drawing/2014/chart" uri="{C3380CC4-5D6E-409C-BE32-E72D297353CC}">
                <c16:uniqueId val="{0000000A-9212-F047-8000-E7E4D1D03DE4}"/>
              </c:ext>
            </c:extLst>
          </c:dPt>
          <c:dLbls>
            <c:dLbl>
              <c:idx val="0"/>
              <c:layout>
                <c:manualLayout>
                  <c:x val="4.6313599186436549E-3"/>
                  <c:y val="-0.1752179854242582"/>
                </c:manualLayout>
              </c:layout>
              <c:tx>
                <c:rich>
                  <a:bodyPr/>
                  <a:lstStyle/>
                  <a:p>
                    <a:r>
                      <a:rPr lang="en-US" sz="1000" b="1"/>
                      <a:t>Diagnostics</a:t>
                    </a:r>
                    <a:br>
                      <a:rPr lang="en-US" sz="1000"/>
                    </a:br>
                    <a:r>
                      <a:rPr lang="en-US" sz="1000"/>
                      <a:t>(4)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BFD-6D44-BB12-82765AE39917}"/>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F1ED4FDD-34A4-BB41-B797-4EAD94FC5E24}"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(38)</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FD-6D44-BB12-82765AE39917}"/>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C4A855D2-81DF-0146-9E80-110CAC766834}"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(50)</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FD-6D44-BB12-82765AE39917}"/>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1EDF69E-85BC-9346-98C1-7597505F822D}"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(38)</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FD-6D44-BB12-82765AE39917}"/>
                </c:ext>
              </c:extLst>
            </c:dLbl>
            <c:dLbl>
              <c:idx val="4"/>
              <c:layout>
                <c:manualLayout>
                  <c:x val="-0.2003919413790666"/>
                  <c:y val="-5.594313684175734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DC4B90D2-DB90-CD43-BC8A-837F99E1B47F}" type="CATEGORYNAME">
                      <a:rPr lang="en-US" sz="1000" b="1"/>
                      <a:pPr>
                        <a:defRPr sz="1000"/>
                      </a:pPr>
                      <a:t>[CATEGORY NAME]</a:t>
                    </a:fld>
                    <a:r>
                      <a:rPr lang="en-US" sz="1000" baseline="0"/>
                      <a:t>
(2)</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BFD-6D44-BB12-82765AE39917}"/>
                </c:ext>
              </c:extLst>
            </c:dLbl>
            <c:dLbl>
              <c:idx val="5"/>
              <c:layout>
                <c:manualLayout>
                  <c:x val="1.9282382597998913E-3"/>
                  <c:y val="2.494180246092450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r>
                      <a:rPr lang="en-US" sz="1000" b="1">
                        <a:solidFill>
                          <a:schemeClr val="bg1"/>
                        </a:solidFill>
                      </a:rPr>
                      <a:t>Others</a:t>
                    </a:r>
                    <a:br>
                      <a:rPr lang="en-US" sz="1000">
                        <a:solidFill>
                          <a:schemeClr val="bg1"/>
                        </a:solidFill>
                      </a:rPr>
                    </a:br>
                    <a:r>
                      <a:rPr lang="en-US" sz="1000">
                        <a:solidFill>
                          <a:schemeClr val="bg1"/>
                        </a:solidFill>
                      </a:rPr>
                      <a:t>(33)</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9212-F047-8000-E7E4D1D03D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Diagnostik</c:v>
                </c:pt>
                <c:pt idx="1">
                  <c:v>Biotech</c:v>
                </c:pt>
                <c:pt idx="2">
                  <c:v>Pharma</c:v>
                </c:pt>
                <c:pt idx="3">
                  <c:v>Medtech</c:v>
                </c:pt>
                <c:pt idx="4">
                  <c:v>Labtech</c:v>
                </c:pt>
                <c:pt idx="5">
                  <c:v>Others</c:v>
                </c:pt>
              </c:strCache>
            </c:strRef>
          </c:cat>
          <c:val>
            <c:numRef>
              <c:f>Sheet1!$B$2:$B$7</c:f>
              <c:numCache>
                <c:formatCode>General</c:formatCode>
                <c:ptCount val="6"/>
                <c:pt idx="0">
                  <c:v>4</c:v>
                </c:pt>
                <c:pt idx="1">
                  <c:v>38</c:v>
                </c:pt>
                <c:pt idx="2">
                  <c:v>50</c:v>
                </c:pt>
                <c:pt idx="3">
                  <c:v>38</c:v>
                </c:pt>
                <c:pt idx="4">
                  <c:v>2</c:v>
                </c:pt>
                <c:pt idx="5">
                  <c:v>33</c:v>
                </c:pt>
              </c:numCache>
            </c:numRef>
          </c:val>
          <c:extLst>
            <c:ext xmlns:c16="http://schemas.microsoft.com/office/drawing/2014/chart" uri="{C3380CC4-5D6E-409C-BE32-E72D297353CC}">
              <c16:uniqueId val="{0000000C-2BFD-6D44-BB12-82765AE39917}"/>
            </c:ext>
          </c:extLst>
        </c:ser>
        <c:dLbls>
          <c:showLegendKey val="0"/>
          <c:showVal val="0"/>
          <c:showCatName val="1"/>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6663-0F4E-BC23-40C8BA2A1D2C}"/>
                </c:ext>
              </c:extLst>
            </c:dLbl>
            <c:dLbl>
              <c:idx val="1"/>
              <c:layout>
                <c:manualLayout>
                  <c:x val="-5.4523583186455267E-3"/>
                  <c:y val="1.5636434781424152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fld id="{CB8BF985-E1C2-DA4B-B9F3-FC3E0A648C7F}" type="VALUE">
                      <a:rPr lang="en-US" sz="800">
                        <a:solidFill>
                          <a:schemeClr val="bg1"/>
                        </a:solidFill>
                      </a:rPr>
                      <a:pPr>
                        <a:defRPr b="1">
                          <a:solidFill>
                            <a:schemeClr val="accent1"/>
                          </a:solidFill>
                        </a:defRPr>
                      </a:pPr>
                      <a:t>[VALUE]</a:t>
                    </a:fld>
                    <a:endParaRPr lang="en-SE"/>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6.4682472009144829E-2"/>
                      <c:h val="0.1400421099208447"/>
                    </c:manualLayout>
                  </c15:layout>
                  <c15:dlblFieldTable/>
                  <c15:showDataLabelsRange val="0"/>
                </c:ext>
                <c:ext xmlns:c16="http://schemas.microsoft.com/office/drawing/2014/chart" uri="{C3380CC4-5D6E-409C-BE32-E72D297353CC}">
                  <c16:uniqueId val="{00000005-6663-0F4E-BC23-40C8BA2A1D2C}"/>
                </c:ext>
              </c:extLst>
            </c:dLbl>
            <c:dLbl>
              <c:idx val="2"/>
              <c:layout>
                <c:manualLayout>
                  <c:x val="-1.3881876987135435E-2"/>
                  <c:y val="3.9911579268023844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1715961173535459"/>
                      <c:h val="0.13803480981793453"/>
                    </c:manualLayout>
                  </c15:layout>
                </c:ext>
                <c:ext xmlns:c16="http://schemas.microsoft.com/office/drawing/2014/chart" uri="{C3380CC4-5D6E-409C-BE32-E72D297353CC}">
                  <c16:uniqueId val="{00000004-6663-0F4E-BC23-40C8BA2A1D2C}"/>
                </c:ext>
              </c:extLst>
            </c:dLbl>
            <c:dLbl>
              <c:idx val="3"/>
              <c:layout>
                <c:manualLayout>
                  <c:x val="-3.1283520944084924E-2"/>
                  <c:y val="5.2771197661352753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554211575334519"/>
                      <c:h val="0.15924482976537377"/>
                    </c:manualLayout>
                  </c15:layout>
                </c:ext>
                <c:ext xmlns:c16="http://schemas.microsoft.com/office/drawing/2014/chart" uri="{C3380CC4-5D6E-409C-BE32-E72D297353CC}">
                  <c16:uniqueId val="{00000003-6663-0F4E-BC23-40C8BA2A1D2C}"/>
                </c:ext>
              </c:extLst>
            </c:dLbl>
            <c:dLbl>
              <c:idx val="4"/>
              <c:layout>
                <c:manualLayout>
                  <c:x val="-4.0193172298526991E-3"/>
                  <c:y val="-2.99871177158445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1-489E-BA44-609FC39E31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Företag utan anställda*
(55)</c:v>
                </c:pt>
                <c:pt idx="1">
                  <c:v>Mikroföretag 
(63)</c:v>
                </c:pt>
                <c:pt idx="2">
                  <c:v>Små företag
(29)</c:v>
                </c:pt>
                <c:pt idx="3">
                  <c:v>Mellanstora företag 
(14)</c:v>
                </c:pt>
                <c:pt idx="4">
                  <c:v>Stora företag
(4)</c:v>
                </c:pt>
              </c:strCache>
            </c:strRef>
          </c:cat>
          <c:val>
            <c:numRef>
              <c:f>Sheet1!$B$2:$B$6</c:f>
              <c:numCache>
                <c:formatCode>0%</c:formatCode>
                <c:ptCount val="5"/>
                <c:pt idx="0">
                  <c:v>0.33329999999999999</c:v>
                </c:pt>
                <c:pt idx="1">
                  <c:v>0.38</c:v>
                </c:pt>
                <c:pt idx="2">
                  <c:v>0.17580000000000001</c:v>
                </c:pt>
                <c:pt idx="3">
                  <c:v>8.4848480000000004E-2</c:v>
                </c:pt>
                <c:pt idx="4">
                  <c:v>2.4E-2</c:v>
                </c:pt>
              </c:numCache>
            </c:numRef>
          </c:val>
          <c:extLst>
            <c:ext xmlns:c16="http://schemas.microsoft.com/office/drawing/2014/chart" uri="{C3380CC4-5D6E-409C-BE32-E72D297353CC}">
              <c16:uniqueId val="{00000000-6663-0F4E-BC23-40C8BA2A1D2C}"/>
            </c:ext>
          </c:extLst>
        </c:ser>
        <c:dLbls>
          <c:showLegendKey val="0"/>
          <c:showVal val="0"/>
          <c:showCatName val="0"/>
          <c:showSerName val="0"/>
          <c:showPercent val="0"/>
          <c:showBubbleSize val="0"/>
        </c:dLbls>
        <c:gapWidth val="100"/>
        <c:axId val="1046059999"/>
        <c:axId val="1508936975"/>
      </c:barChart>
      <c:catAx>
        <c:axId val="1046059999"/>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7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b"/>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6CB2">
                  <a:alpha val="50196"/>
                </a:srgbClr>
              </a:solidFill>
              <a:ln w="19050">
                <a:noFill/>
              </a:ln>
              <a:effectLst/>
            </c:spPr>
            <c:extLst>
              <c:ext xmlns:c16="http://schemas.microsoft.com/office/drawing/2014/chart" uri="{C3380CC4-5D6E-409C-BE32-E72D297353CC}">
                <c16:uniqueId val="{00000001-2BFD-6D44-BB12-82765AE39917}"/>
              </c:ext>
            </c:extLst>
          </c:dPt>
          <c:dPt>
            <c:idx val="1"/>
            <c:bubble3D val="0"/>
            <c:spPr>
              <a:solidFill>
                <a:srgbClr val="ED8B00">
                  <a:alpha val="50196"/>
                </a:srgbClr>
              </a:solidFill>
              <a:ln w="19050">
                <a:noFill/>
              </a:ln>
              <a:effectLst/>
            </c:spPr>
            <c:extLst>
              <c:ext xmlns:c16="http://schemas.microsoft.com/office/drawing/2014/chart" uri="{C3380CC4-5D6E-409C-BE32-E72D297353CC}">
                <c16:uniqueId val="{00000003-2BFD-6D44-BB12-82765AE39917}"/>
              </c:ext>
            </c:extLst>
          </c:dPt>
          <c:dPt>
            <c:idx val="2"/>
            <c:bubble3D val="0"/>
            <c:spPr>
              <a:solidFill>
                <a:schemeClr val="accent1"/>
              </a:solidFill>
              <a:ln w="19050">
                <a:noFill/>
              </a:ln>
              <a:effectLst/>
            </c:spPr>
            <c:extLst>
              <c:ext xmlns:c16="http://schemas.microsoft.com/office/drawing/2014/chart" uri="{C3380CC4-5D6E-409C-BE32-E72D297353CC}">
                <c16:uniqueId val="{00000005-2BFD-6D44-BB12-82765AE39917}"/>
              </c:ext>
            </c:extLst>
          </c:dPt>
          <c:dPt>
            <c:idx val="3"/>
            <c:bubble3D val="0"/>
            <c:spPr>
              <a:solidFill>
                <a:schemeClr val="accent2"/>
              </a:solidFill>
              <a:ln w="19050">
                <a:noFill/>
              </a:ln>
              <a:effectLst/>
            </c:spPr>
            <c:extLst>
              <c:ext xmlns:c16="http://schemas.microsoft.com/office/drawing/2014/chart" uri="{C3380CC4-5D6E-409C-BE32-E72D297353CC}">
                <c16:uniqueId val="{00000007-2BFD-6D44-BB12-82765AE39917}"/>
              </c:ext>
            </c:extLst>
          </c:dPt>
          <c:dPt>
            <c:idx val="4"/>
            <c:bubble3D val="0"/>
            <c:spPr>
              <a:solidFill>
                <a:srgbClr val="B1B3B3"/>
              </a:solidFill>
              <a:ln w="19050">
                <a:noFill/>
              </a:ln>
              <a:effectLst/>
            </c:spPr>
            <c:extLst>
              <c:ext xmlns:c16="http://schemas.microsoft.com/office/drawing/2014/chart" uri="{C3380CC4-5D6E-409C-BE32-E72D297353CC}">
                <c16:uniqueId val="{00000009-2BFD-6D44-BB12-82765AE39917}"/>
              </c:ext>
            </c:extLst>
          </c:dPt>
          <c:dPt>
            <c:idx val="5"/>
            <c:bubble3D val="0"/>
            <c:spPr>
              <a:solidFill>
                <a:srgbClr val="006CB2"/>
              </a:solidFill>
              <a:ln w="19050">
                <a:noFill/>
              </a:ln>
              <a:effectLst/>
            </c:spPr>
            <c:extLst>
              <c:ext xmlns:c16="http://schemas.microsoft.com/office/drawing/2014/chart" uri="{C3380CC4-5D6E-409C-BE32-E72D297353CC}">
                <c16:uniqueId val="{0000000A-9212-F047-8000-E7E4D1D03DE4}"/>
              </c:ext>
            </c:extLst>
          </c:dPt>
          <c:dLbls>
            <c:dLbl>
              <c:idx val="0"/>
              <c:layout>
                <c:manualLayout>
                  <c:x val="4.6313599186436549E-3"/>
                  <c:y val="-0.1752179854242582"/>
                </c:manualLayout>
              </c:layout>
              <c:tx>
                <c:rich>
                  <a:bodyPr/>
                  <a:lstStyle/>
                  <a:p>
                    <a:r>
                      <a:rPr lang="en-US" sz="1000" b="1"/>
                      <a:t>Diagnostics</a:t>
                    </a:r>
                    <a:br>
                      <a:rPr lang="en-US" sz="1000"/>
                    </a:br>
                    <a:r>
                      <a:rPr lang="en-US" sz="1000"/>
                      <a:t>(52)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BFD-6D44-BB12-82765AE39917}"/>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F1ED4FDD-34A4-BB41-B797-4EAD94FC5E24}"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(697)</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FD-6D44-BB12-82765AE39917}"/>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C4A855D2-81DF-0146-9E80-110CAC766834}"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(849)</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FD-6D44-BB12-82765AE39917}"/>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1EDF69E-85BC-9346-98C1-7597505F822D}"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(958)</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FD-6D44-BB12-82765AE39917}"/>
                </c:ext>
              </c:extLst>
            </c:dLbl>
            <c:dLbl>
              <c:idx val="4"/>
              <c:layout>
                <c:manualLayout>
                  <c:x val="-0.18551254067914896"/>
                  <c:y val="-0.1510438614974013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DC4B90D2-DB90-CD43-BC8A-837F99E1B47F}" type="CATEGORYNAME">
                      <a:rPr lang="en-US" sz="1000" b="1"/>
                      <a:pPr>
                        <a:defRPr sz="1000"/>
                      </a:pPr>
                      <a:t>[CATEGORY NAME]</a:t>
                    </a:fld>
                    <a:r>
                      <a:rPr lang="en-US" sz="1000" baseline="0"/>
                      <a:t>
(14)</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BFD-6D44-BB12-82765AE39917}"/>
                </c:ext>
              </c:extLst>
            </c:dLbl>
            <c:dLbl>
              <c:idx val="5"/>
              <c:layout>
                <c:manualLayout>
                  <c:x val="1.9282382597998913E-3"/>
                  <c:y val="2.494180246092450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r>
                      <a:rPr lang="en-US" sz="1000" b="1">
                        <a:solidFill>
                          <a:schemeClr val="bg1"/>
                        </a:solidFill>
                      </a:rPr>
                      <a:t>Others</a:t>
                    </a:r>
                    <a:br>
                      <a:rPr lang="en-US" sz="1000">
                        <a:solidFill>
                          <a:schemeClr val="bg1"/>
                        </a:solidFill>
                      </a:rPr>
                    </a:br>
                    <a:r>
                      <a:rPr lang="en-US" sz="1000">
                        <a:solidFill>
                          <a:schemeClr val="bg1"/>
                        </a:solidFill>
                      </a:rPr>
                      <a:t>(329)</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9212-F047-8000-E7E4D1D03D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Diagnostik</c:v>
                </c:pt>
                <c:pt idx="1">
                  <c:v>Biotech</c:v>
                </c:pt>
                <c:pt idx="2">
                  <c:v>Pharma</c:v>
                </c:pt>
                <c:pt idx="3">
                  <c:v>Medtech</c:v>
                </c:pt>
                <c:pt idx="4">
                  <c:v>Labtech</c:v>
                </c:pt>
                <c:pt idx="5">
                  <c:v>Others</c:v>
                </c:pt>
              </c:strCache>
            </c:strRef>
          </c:cat>
          <c:val>
            <c:numRef>
              <c:f>Sheet1!$B$2:$B$7</c:f>
              <c:numCache>
                <c:formatCode>General</c:formatCode>
                <c:ptCount val="6"/>
                <c:pt idx="0">
                  <c:v>52</c:v>
                </c:pt>
                <c:pt idx="1">
                  <c:v>697</c:v>
                </c:pt>
                <c:pt idx="2">
                  <c:v>849</c:v>
                </c:pt>
                <c:pt idx="3">
                  <c:v>958</c:v>
                </c:pt>
                <c:pt idx="4">
                  <c:v>14</c:v>
                </c:pt>
                <c:pt idx="5">
                  <c:v>329</c:v>
                </c:pt>
              </c:numCache>
            </c:numRef>
          </c:val>
          <c:extLst>
            <c:ext xmlns:c16="http://schemas.microsoft.com/office/drawing/2014/chart" uri="{C3380CC4-5D6E-409C-BE32-E72D297353CC}">
              <c16:uniqueId val="{0000000C-2BFD-6D44-BB12-82765AE39917}"/>
            </c:ext>
          </c:extLst>
        </c:ser>
        <c:dLbls>
          <c:showLegendKey val="0"/>
          <c:showVal val="0"/>
          <c:showCatName val="1"/>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layout>
                <c:manualLayout>
                  <c:x val="-1.0904716637290941E-2"/>
                  <c:y val="-8.9850320722300662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63-0F4E-BC23-40C8BA2A1D2C}"/>
                </c:ext>
              </c:extLst>
            </c:dLbl>
            <c:dLbl>
              <c:idx val="1"/>
              <c:layout>
                <c:manualLayout>
                  <c:x val="4.498485067403103E-3"/>
                  <c:y val="3.9911966242718441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1715961173535459"/>
                      <c:h val="0.13803480981793453"/>
                    </c:manualLayout>
                  </c15:layout>
                </c:ext>
                <c:ext xmlns:c16="http://schemas.microsoft.com/office/drawing/2014/chart" uri="{C3380CC4-5D6E-409C-BE32-E72D297353CC}">
                  <c16:uniqueId val="{00000005-6663-0F4E-BC23-40C8BA2A1D2C}"/>
                </c:ext>
              </c:extLst>
            </c:dLbl>
            <c:dLbl>
              <c:idx val="2"/>
              <c:layout>
                <c:manualLayout>
                  <c:x val="-9.8397652137899028E-3"/>
                  <c:y val="1.051901860191921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554211575334519"/>
                      <c:h val="0.15924482976537377"/>
                    </c:manualLayout>
                  </c15:layout>
                </c:ext>
                <c:ext xmlns:c16="http://schemas.microsoft.com/office/drawing/2014/chart" uri="{C3380CC4-5D6E-409C-BE32-E72D297353CC}">
                  <c16:uniqueId val="{00000004-6663-0F4E-BC23-40C8BA2A1D2C}"/>
                </c:ext>
              </c:extLst>
            </c:dLbl>
            <c:dLbl>
              <c:idx val="3"/>
              <c:layout>
                <c:manualLayout>
                  <c:x val="4.0207645024553625E-3"/>
                  <c:y val="-2.99871177158445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63-0F4E-BC23-40C8BA2A1D2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Mikroföretag 
(205)</c:v>
                </c:pt>
                <c:pt idx="1">
                  <c:v>Små företag
(732)</c:v>
                </c:pt>
                <c:pt idx="2">
                  <c:v>Mellanstora företag 
(1169)</c:v>
                </c:pt>
                <c:pt idx="3">
                  <c:v>Stora företag
(793)</c:v>
                </c:pt>
              </c:strCache>
            </c:strRef>
          </c:cat>
          <c:val>
            <c:numRef>
              <c:f>Sheet1!$B$2:$B$5</c:f>
              <c:numCache>
                <c:formatCode>0%</c:formatCode>
                <c:ptCount val="4"/>
                <c:pt idx="0">
                  <c:v>7.0000000000000007E-2</c:v>
                </c:pt>
                <c:pt idx="1">
                  <c:v>0.25</c:v>
                </c:pt>
                <c:pt idx="2">
                  <c:v>0.4</c:v>
                </c:pt>
                <c:pt idx="3">
                  <c:v>0.27</c:v>
                </c:pt>
              </c:numCache>
            </c:numRef>
          </c:val>
          <c:extLst>
            <c:ext xmlns:c16="http://schemas.microsoft.com/office/drawing/2014/chart" uri="{C3380CC4-5D6E-409C-BE32-E72D297353CC}">
              <c16:uniqueId val="{00000000-6663-0F4E-BC23-40C8BA2A1D2C}"/>
            </c:ext>
          </c:extLst>
        </c:ser>
        <c:dLbls>
          <c:showLegendKey val="0"/>
          <c:showVal val="0"/>
          <c:showCatName val="0"/>
          <c:showSerName val="0"/>
          <c:showPercent val="0"/>
          <c:showBubbleSize val="0"/>
        </c:dLbls>
        <c:gapWidth val="100"/>
        <c:axId val="1046059999"/>
        <c:axId val="1508936975"/>
      </c:barChart>
      <c:catAx>
        <c:axId val="1046059999"/>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7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b"/>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6CB2">
                  <a:alpha val="50196"/>
                </a:srgbClr>
              </a:solidFill>
              <a:ln w="19050">
                <a:noFill/>
              </a:ln>
              <a:effectLst/>
            </c:spPr>
            <c:extLst>
              <c:ext xmlns:c16="http://schemas.microsoft.com/office/drawing/2014/chart" uri="{C3380CC4-5D6E-409C-BE32-E72D297353CC}">
                <c16:uniqueId val="{00000001-2BFD-6D44-BB12-82765AE39917}"/>
              </c:ext>
            </c:extLst>
          </c:dPt>
          <c:dPt>
            <c:idx val="1"/>
            <c:bubble3D val="0"/>
            <c:spPr>
              <a:solidFill>
                <a:srgbClr val="ED8B00">
                  <a:alpha val="50196"/>
                </a:srgbClr>
              </a:solidFill>
              <a:ln w="19050">
                <a:noFill/>
              </a:ln>
              <a:effectLst/>
            </c:spPr>
            <c:extLst>
              <c:ext xmlns:c16="http://schemas.microsoft.com/office/drawing/2014/chart" uri="{C3380CC4-5D6E-409C-BE32-E72D297353CC}">
                <c16:uniqueId val="{00000003-2BFD-6D44-BB12-82765AE39917}"/>
              </c:ext>
            </c:extLst>
          </c:dPt>
          <c:dPt>
            <c:idx val="2"/>
            <c:bubble3D val="0"/>
            <c:spPr>
              <a:solidFill>
                <a:schemeClr val="accent1"/>
              </a:solidFill>
              <a:ln w="19050">
                <a:noFill/>
              </a:ln>
              <a:effectLst/>
            </c:spPr>
            <c:extLst>
              <c:ext xmlns:c16="http://schemas.microsoft.com/office/drawing/2014/chart" uri="{C3380CC4-5D6E-409C-BE32-E72D297353CC}">
                <c16:uniqueId val="{00000005-2BFD-6D44-BB12-82765AE39917}"/>
              </c:ext>
            </c:extLst>
          </c:dPt>
          <c:dPt>
            <c:idx val="3"/>
            <c:bubble3D val="0"/>
            <c:spPr>
              <a:solidFill>
                <a:schemeClr val="accent2"/>
              </a:solidFill>
              <a:ln w="19050">
                <a:noFill/>
              </a:ln>
              <a:effectLst/>
            </c:spPr>
            <c:extLst>
              <c:ext xmlns:c16="http://schemas.microsoft.com/office/drawing/2014/chart" uri="{C3380CC4-5D6E-409C-BE32-E72D297353CC}">
                <c16:uniqueId val="{00000007-2BFD-6D44-BB12-82765AE39917}"/>
              </c:ext>
            </c:extLst>
          </c:dPt>
          <c:dPt>
            <c:idx val="4"/>
            <c:bubble3D val="0"/>
            <c:spPr>
              <a:solidFill>
                <a:srgbClr val="B1B3B3"/>
              </a:solidFill>
              <a:ln w="19050">
                <a:noFill/>
              </a:ln>
              <a:effectLst/>
            </c:spPr>
            <c:extLst>
              <c:ext xmlns:c16="http://schemas.microsoft.com/office/drawing/2014/chart" uri="{C3380CC4-5D6E-409C-BE32-E72D297353CC}">
                <c16:uniqueId val="{00000009-2BFD-6D44-BB12-82765AE39917}"/>
              </c:ext>
            </c:extLst>
          </c:dPt>
          <c:dPt>
            <c:idx val="5"/>
            <c:bubble3D val="0"/>
            <c:spPr>
              <a:solidFill>
                <a:srgbClr val="006CB2"/>
              </a:solidFill>
              <a:ln w="19050">
                <a:noFill/>
              </a:ln>
              <a:effectLst/>
            </c:spPr>
            <c:extLst>
              <c:ext xmlns:c16="http://schemas.microsoft.com/office/drawing/2014/chart" uri="{C3380CC4-5D6E-409C-BE32-E72D297353CC}">
                <c16:uniqueId val="{0000000A-9212-F047-8000-E7E4D1D03DE4}"/>
              </c:ext>
            </c:extLst>
          </c:dPt>
          <c:dLbls>
            <c:dLbl>
              <c:idx val="0"/>
              <c:layout>
                <c:manualLayout>
                  <c:x val="4.6313599186436549E-3"/>
                  <c:y val="-0.1752179854242582"/>
                </c:manualLayout>
              </c:layout>
              <c:tx>
                <c:rich>
                  <a:bodyPr/>
                  <a:lstStyle/>
                  <a:p>
                    <a:r>
                      <a:rPr lang="en-US" sz="1000" b="1"/>
                      <a:t>Diagnostics</a:t>
                    </a:r>
                    <a:br>
                      <a:rPr lang="en-US" sz="1000"/>
                    </a:br>
                    <a:r>
                      <a:rPr lang="en-US" sz="1000"/>
                      <a:t>0,1%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BFD-6D44-BB12-82765AE39917}"/>
                </c:ext>
              </c:extLst>
            </c:dLbl>
            <c:dLbl>
              <c:idx val="1"/>
              <c:layout>
                <c:manualLayout>
                  <c:x val="1.7359300816570576E-2"/>
                  <c:y val="-5.5748700660205097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F1ED4FDD-34A4-BB41-B797-4EAD94FC5E24}"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6%</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FD-6D44-BB12-82765AE39917}"/>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C4A855D2-81DF-0146-9E80-110CAC766834}"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31%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FD-6D44-BB12-82765AE39917}"/>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1EDF69E-85BC-9346-98C1-7597505F822D}" type="CATEGORYNAME">
                      <a:rPr lang="en-US" sz="1000" b="1" smtClean="0">
                        <a:solidFill>
                          <a:schemeClr val="bg1"/>
                        </a:solidFill>
                      </a:rPr>
                      <a:pPr>
                        <a:defRPr sz="1000">
                          <a:solidFill>
                            <a:schemeClr val="bg1"/>
                          </a:solidFill>
                        </a:defRPr>
                      </a:pPr>
                      <a:t>[CATEGORY NAME]</a:t>
                    </a:fld>
                    <a:br>
                      <a:rPr lang="en-US" sz="1000">
                        <a:solidFill>
                          <a:schemeClr val="bg1"/>
                        </a:solidFill>
                      </a:rPr>
                    </a:br>
                    <a:r>
                      <a:rPr lang="en-US" sz="1000">
                        <a:solidFill>
                          <a:schemeClr val="bg1"/>
                        </a:solidFill>
                      </a:rPr>
                      <a:t>57%</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FD-6D44-BB12-82765AE39917}"/>
                </c:ext>
              </c:extLst>
            </c:dLbl>
            <c:dLbl>
              <c:idx val="4"/>
              <c:layout>
                <c:manualLayout>
                  <c:x val="-0.18055274044584307"/>
                  <c:y val="-0.18711655015988696"/>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DC4B90D2-DB90-CD43-BC8A-837F99E1B47F}" type="CATEGORYNAME">
                      <a:rPr lang="en-US" sz="1000" b="1"/>
                      <a:pPr>
                        <a:defRPr sz="1000"/>
                      </a:pPr>
                      <a:t>[CATEGORY NAME]</a:t>
                    </a:fld>
                    <a:r>
                      <a:rPr lang="en-US" sz="1000" baseline="0"/>
                      <a:t>
0,2%</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BFD-6D44-BB12-82765AE39917}"/>
                </c:ext>
              </c:extLst>
            </c:dLbl>
            <c:dLbl>
              <c:idx val="5"/>
              <c:layout>
                <c:manualLayout>
                  <c:x val="-7.9913316751198064E-3"/>
                  <c:y val="-5.3762249737653173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r>
                      <a:rPr lang="en-US" sz="1000" b="1">
                        <a:solidFill>
                          <a:schemeClr val="bg1"/>
                        </a:solidFill>
                      </a:rPr>
                      <a:t>Others</a:t>
                    </a:r>
                    <a:br>
                      <a:rPr lang="en-US" sz="1000">
                        <a:solidFill>
                          <a:schemeClr val="bg1"/>
                        </a:solidFill>
                      </a:rPr>
                    </a:br>
                    <a:r>
                      <a:rPr lang="en-US" sz="1000">
                        <a:solidFill>
                          <a:schemeClr val="bg1"/>
                        </a:solidFill>
                      </a:rPr>
                      <a:t>6%</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9212-F047-8000-E7E4D1D03D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Diagnostik</c:v>
                </c:pt>
                <c:pt idx="1">
                  <c:v>Biotech</c:v>
                </c:pt>
                <c:pt idx="2">
                  <c:v>Pharma</c:v>
                </c:pt>
                <c:pt idx="3">
                  <c:v>Medtech</c:v>
                </c:pt>
                <c:pt idx="4">
                  <c:v>Labtech</c:v>
                </c:pt>
                <c:pt idx="5">
                  <c:v>Others</c:v>
                </c:pt>
              </c:strCache>
            </c:strRef>
          </c:cat>
          <c:val>
            <c:numRef>
              <c:f>Sheet1!$B$2:$B$7</c:f>
              <c:numCache>
                <c:formatCode>0%</c:formatCode>
                <c:ptCount val="6"/>
                <c:pt idx="0" formatCode="0.0%">
                  <c:v>1E-3</c:v>
                </c:pt>
                <c:pt idx="1">
                  <c:v>0.06</c:v>
                </c:pt>
                <c:pt idx="2">
                  <c:v>0.31</c:v>
                </c:pt>
                <c:pt idx="3">
                  <c:v>0.56999999999999995</c:v>
                </c:pt>
                <c:pt idx="4" formatCode="0.0%">
                  <c:v>2E-3</c:v>
                </c:pt>
                <c:pt idx="5">
                  <c:v>0.06</c:v>
                </c:pt>
              </c:numCache>
            </c:numRef>
          </c:val>
          <c:extLst>
            <c:ext xmlns:c16="http://schemas.microsoft.com/office/drawing/2014/chart" uri="{C3380CC4-5D6E-409C-BE32-E72D297353CC}">
              <c16:uniqueId val="{0000000C-2BFD-6D44-BB12-82765AE39917}"/>
            </c:ext>
          </c:extLst>
        </c:ser>
        <c:dLbls>
          <c:showLegendKey val="0"/>
          <c:showVal val="0"/>
          <c:showCatName val="1"/>
          <c:showSerName val="0"/>
          <c:showPercent val="0"/>
          <c:showBubbleSize val="0"/>
          <c:showLeaderLines val="1"/>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0"/>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6663-0F4E-BC23-40C8BA2A1D2C}"/>
                </c:ext>
              </c:extLst>
            </c:dLbl>
            <c:dLbl>
              <c:idx val="1"/>
              <c:layout>
                <c:manualLayout>
                  <c:x val="-1.0904716637290941E-2"/>
                  <c:y val="-8.9850320722300662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63-0F4E-BC23-40C8BA2A1D2C}"/>
                </c:ext>
              </c:extLst>
            </c:dLbl>
            <c:dLbl>
              <c:idx val="2"/>
              <c:layout>
                <c:manualLayout>
                  <c:x val="-1.3881876987135435E-2"/>
                  <c:y val="3.9911579268023844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1715961173535459"/>
                      <c:h val="0.13803480981793453"/>
                    </c:manualLayout>
                  </c15:layout>
                </c:ext>
                <c:ext xmlns:c16="http://schemas.microsoft.com/office/drawing/2014/chart" uri="{C3380CC4-5D6E-409C-BE32-E72D297353CC}">
                  <c16:uniqueId val="{00000004-6663-0F4E-BC23-40C8BA2A1D2C}"/>
                </c:ext>
              </c:extLst>
            </c:dLbl>
            <c:dLbl>
              <c:idx val="3"/>
              <c:layout>
                <c:manualLayout>
                  <c:x val="-2.515673359257202E-2"/>
                  <c:y val="1.0519018601919257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554211575334519"/>
                      <c:h val="0.15924482976537377"/>
                    </c:manualLayout>
                  </c15:layout>
                </c:ext>
                <c:ext xmlns:c16="http://schemas.microsoft.com/office/drawing/2014/chart" uri="{C3380CC4-5D6E-409C-BE32-E72D297353CC}">
                  <c16:uniqueId val="{00000003-6663-0F4E-BC23-40C8BA2A1D2C}"/>
                </c:ext>
              </c:extLst>
            </c:dLbl>
            <c:dLbl>
              <c:idx val="4"/>
              <c:layout>
                <c:manualLayout>
                  <c:x val="3.1236967008697387E-4"/>
                  <c:y val="-1.34828520328706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1-489E-BA44-609FC39E31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Företag utan anställda</c:v>
                </c:pt>
                <c:pt idx="1">
                  <c:v>Mikroföretag </c:v>
                </c:pt>
                <c:pt idx="2">
                  <c:v>Små företag</c:v>
                </c:pt>
                <c:pt idx="3">
                  <c:v>Mellanstora företag </c:v>
                </c:pt>
                <c:pt idx="4">
                  <c:v>Stora företag</c:v>
                </c:pt>
              </c:strCache>
            </c:strRef>
          </c:cat>
          <c:val>
            <c:numRef>
              <c:f>Sheet1!$B$2:$B$6</c:f>
              <c:numCache>
                <c:formatCode>0%</c:formatCode>
                <c:ptCount val="5"/>
                <c:pt idx="0">
                  <c:v>0.37</c:v>
                </c:pt>
                <c:pt idx="1">
                  <c:v>0.04</c:v>
                </c:pt>
                <c:pt idx="2">
                  <c:v>0.1</c:v>
                </c:pt>
                <c:pt idx="3">
                  <c:v>0.41</c:v>
                </c:pt>
                <c:pt idx="4">
                  <c:v>0.08</c:v>
                </c:pt>
              </c:numCache>
            </c:numRef>
          </c:val>
          <c:extLst>
            <c:ext xmlns:c16="http://schemas.microsoft.com/office/drawing/2014/chart" uri="{C3380CC4-5D6E-409C-BE32-E72D297353CC}">
              <c16:uniqueId val="{00000000-6663-0F4E-BC23-40C8BA2A1D2C}"/>
            </c:ext>
          </c:extLst>
        </c:ser>
        <c:dLbls>
          <c:showLegendKey val="0"/>
          <c:showVal val="0"/>
          <c:showCatName val="0"/>
          <c:showSerName val="0"/>
          <c:showPercent val="0"/>
          <c:showBubbleSize val="0"/>
        </c:dLbls>
        <c:gapWidth val="100"/>
        <c:axId val="1046059999"/>
        <c:axId val="1508936975"/>
      </c:barChart>
      <c:catAx>
        <c:axId val="1046059999"/>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700" b="0" i="0" u="none" strike="noStrike" kern="1200" baseline="0">
                <a:solidFill>
                  <a:schemeClr val="tx2"/>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b"/>
        <c:numFmt formatCode="0%" sourceLinked="1"/>
        <c:majorTickMark val="none"/>
        <c:minorTickMark val="none"/>
        <c:tickLblPos val="nextTo"/>
        <c:crossAx val="1046059999"/>
        <c:crosses val="autoZero"/>
        <c:crossBetween val="between"/>
      </c:valAx>
      <c:spPr>
        <a:noFill/>
        <a:ln cap="rnd">
          <a:noFill/>
          <a:beve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DD3A61-8341-4BF9-A9AC-1B6CE7C62331}" type="datetimeFigureOut">
              <a:rPr lang="sv-SE" smtClean="0"/>
              <a:t>2025-05-16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61A0F7-3551-421C-9893-E4EC35F51C27}" type="slidenum">
              <a:rPr lang="sv-SE" smtClean="0"/>
              <a:t>‹#›</a:t>
            </a:fld>
            <a:endParaRPr lang="sv-SE"/>
          </a:p>
        </p:txBody>
      </p:sp>
    </p:spTree>
    <p:extLst>
      <p:ext uri="{BB962C8B-B14F-4D97-AF65-F5344CB8AC3E}">
        <p14:creationId xmlns:p14="http://schemas.microsoft.com/office/powerpoint/2010/main" val="96929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C83DD-E612-4959-985D-C75FEC057D08}" type="datetimeFigureOut">
              <a:rPr lang="sv-SE" smtClean="0"/>
              <a:t>2025-05-16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27065-E11A-46B1-865A-21BF741D0F0D}" type="slidenum">
              <a:rPr lang="sv-SE" smtClean="0"/>
              <a:t>‹#›</a:t>
            </a:fld>
            <a:endParaRPr lang="sv-SE"/>
          </a:p>
        </p:txBody>
      </p:sp>
    </p:spTree>
    <p:extLst>
      <p:ext uri="{BB962C8B-B14F-4D97-AF65-F5344CB8AC3E}">
        <p14:creationId xmlns:p14="http://schemas.microsoft.com/office/powerpoint/2010/main" val="253949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E93E-F9BA-3B47-3AD1-8A644F06C7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8ECE697-6DBE-1F87-A7F1-745D3EAEEAE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C434F29-9612-9B74-5D97-A9AB0F420645}"/>
              </a:ext>
            </a:extLst>
          </p:cNvPr>
          <p:cNvSpPr>
            <a:spLocks noGrp="1"/>
          </p:cNvSpPr>
          <p:nvPr>
            <p:ph type="body" idx="1"/>
          </p:nvPr>
        </p:nvSpPr>
        <p:spPr/>
        <p:txBody>
          <a:bodyPr/>
          <a:lstStyle/>
          <a:p>
            <a:endParaRPr lang="sv-SE" sz="1600" dirty="0"/>
          </a:p>
        </p:txBody>
      </p:sp>
      <p:sp>
        <p:nvSpPr>
          <p:cNvPr id="4" name="Platshållare för bildnummer 3">
            <a:extLst>
              <a:ext uri="{FF2B5EF4-FFF2-40B4-BE49-F238E27FC236}">
                <a16:creationId xmlns:a16="http://schemas.microsoft.com/office/drawing/2014/main" id="{CE8676A7-3DEA-B60F-BB13-B22CC1EA975C}"/>
              </a:ext>
            </a:extLst>
          </p:cNvPr>
          <p:cNvSpPr>
            <a:spLocks noGrp="1"/>
          </p:cNvSpPr>
          <p:nvPr>
            <p:ph type="sldNum" sz="quarter" idx="5"/>
          </p:nvPr>
        </p:nvSpPr>
        <p:spPr/>
        <p:txBody>
          <a:bodyPr/>
          <a:lstStyle/>
          <a:p>
            <a:fld id="{52B27065-E11A-46B1-865A-21BF741D0F0D}" type="slidenum">
              <a:rPr lang="sv-SE" smtClean="0"/>
              <a:t>1</a:t>
            </a:fld>
            <a:endParaRPr lang="sv-SE"/>
          </a:p>
        </p:txBody>
      </p:sp>
    </p:spTree>
    <p:extLst>
      <p:ext uri="{BB962C8B-B14F-4D97-AF65-F5344CB8AC3E}">
        <p14:creationId xmlns:p14="http://schemas.microsoft.com/office/powerpoint/2010/main" val="152291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CEB0DC7-1FDC-9E45-B0AB-CA339FD7FEC7}" type="slidenum">
              <a:rPr lang="sv-SE" smtClean="0"/>
              <a:t>10</a:t>
            </a:fld>
            <a:endParaRPr lang="sv-SE"/>
          </a:p>
        </p:txBody>
      </p:sp>
    </p:spTree>
    <p:extLst>
      <p:ext uri="{BB962C8B-B14F-4D97-AF65-F5344CB8AC3E}">
        <p14:creationId xmlns:p14="http://schemas.microsoft.com/office/powerpoint/2010/main" val="322953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2B27065-E11A-46B1-865A-21BF741D0F0D}" type="slidenum">
              <a:rPr lang="sv-SE" smtClean="0"/>
              <a:t>11</a:t>
            </a:fld>
            <a:endParaRPr lang="sv-SE"/>
          </a:p>
        </p:txBody>
      </p:sp>
    </p:spTree>
    <p:extLst>
      <p:ext uri="{BB962C8B-B14F-4D97-AF65-F5344CB8AC3E}">
        <p14:creationId xmlns:p14="http://schemas.microsoft.com/office/powerpoint/2010/main" val="185724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CEB0DC7-1FDC-9E45-B0AB-CA339FD7FEC7}" type="slidenum">
              <a:rPr lang="sv-SE" smtClean="0"/>
              <a:t>2</a:t>
            </a:fld>
            <a:endParaRPr lang="sv-SE"/>
          </a:p>
        </p:txBody>
      </p:sp>
    </p:spTree>
    <p:extLst>
      <p:ext uri="{BB962C8B-B14F-4D97-AF65-F5344CB8AC3E}">
        <p14:creationId xmlns:p14="http://schemas.microsoft.com/office/powerpoint/2010/main" val="367465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CEB0DC7-1FDC-9E45-B0AB-CA339FD7FEC7}" type="slidenum">
              <a:rPr lang="sv-SE" smtClean="0"/>
              <a:t>3</a:t>
            </a:fld>
            <a:endParaRPr lang="sv-SE"/>
          </a:p>
        </p:txBody>
      </p:sp>
    </p:spTree>
    <p:extLst>
      <p:ext uri="{BB962C8B-B14F-4D97-AF65-F5344CB8AC3E}">
        <p14:creationId xmlns:p14="http://schemas.microsoft.com/office/powerpoint/2010/main" val="372960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1C244-76D8-86CE-BDDE-E55F115469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BD2825-935D-436A-8103-B248EF3913C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FBB1F2-FF09-A7C6-CE1F-7BC6135B40F8}"/>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34EA37F-7AF2-82B6-6461-F96F117CC077}"/>
              </a:ext>
            </a:extLst>
          </p:cNvPr>
          <p:cNvSpPr>
            <a:spLocks noGrp="1"/>
          </p:cNvSpPr>
          <p:nvPr>
            <p:ph type="sldNum" sz="quarter" idx="10"/>
          </p:nvPr>
        </p:nvSpPr>
        <p:spPr/>
        <p:txBody>
          <a:bodyPr/>
          <a:lstStyle/>
          <a:p>
            <a:fld id="{DCEB0DC7-1FDC-9E45-B0AB-CA339FD7FEC7}" type="slidenum">
              <a:rPr lang="sv-SE" smtClean="0"/>
              <a:t>4</a:t>
            </a:fld>
            <a:endParaRPr lang="sv-SE"/>
          </a:p>
        </p:txBody>
      </p:sp>
    </p:spTree>
    <p:extLst>
      <p:ext uri="{BB962C8B-B14F-4D97-AF65-F5344CB8AC3E}">
        <p14:creationId xmlns:p14="http://schemas.microsoft.com/office/powerpoint/2010/main" val="254280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26CD1-E86A-1B42-558F-FD75CDCE1AA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BBB2A81-FE58-173C-0E8C-428901962B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0BEC124-1FB8-D3A9-2248-60471DE9CD7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4EDCBD2-5AC3-104E-74D8-B7A73E9D58EA}"/>
              </a:ext>
            </a:extLst>
          </p:cNvPr>
          <p:cNvSpPr>
            <a:spLocks noGrp="1"/>
          </p:cNvSpPr>
          <p:nvPr>
            <p:ph type="sldNum" sz="quarter" idx="10"/>
          </p:nvPr>
        </p:nvSpPr>
        <p:spPr/>
        <p:txBody>
          <a:bodyPr/>
          <a:lstStyle/>
          <a:p>
            <a:fld id="{DCEB0DC7-1FDC-9E45-B0AB-CA339FD7FEC7}" type="slidenum">
              <a:rPr lang="sv-SE" smtClean="0"/>
              <a:t>5</a:t>
            </a:fld>
            <a:endParaRPr lang="sv-SE"/>
          </a:p>
        </p:txBody>
      </p:sp>
    </p:spTree>
    <p:extLst>
      <p:ext uri="{BB962C8B-B14F-4D97-AF65-F5344CB8AC3E}">
        <p14:creationId xmlns:p14="http://schemas.microsoft.com/office/powerpoint/2010/main" val="124479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2C166-D0DD-7BBF-F3EA-F6C69573372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D5531D1-B28C-6DF5-EB9B-DE3DFE64E8E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CF47818-3715-0B19-6C9C-2F307EFFE4E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EDF0D76-4029-4C1B-4A3E-86ECAD884ADC}"/>
              </a:ext>
            </a:extLst>
          </p:cNvPr>
          <p:cNvSpPr>
            <a:spLocks noGrp="1"/>
          </p:cNvSpPr>
          <p:nvPr>
            <p:ph type="sldNum" sz="quarter" idx="10"/>
          </p:nvPr>
        </p:nvSpPr>
        <p:spPr/>
        <p:txBody>
          <a:bodyPr/>
          <a:lstStyle/>
          <a:p>
            <a:fld id="{DCEB0DC7-1FDC-9E45-B0AB-CA339FD7FEC7}" type="slidenum">
              <a:rPr lang="sv-SE" smtClean="0"/>
              <a:t>6</a:t>
            </a:fld>
            <a:endParaRPr lang="sv-SE"/>
          </a:p>
        </p:txBody>
      </p:sp>
    </p:spTree>
    <p:extLst>
      <p:ext uri="{BB962C8B-B14F-4D97-AF65-F5344CB8AC3E}">
        <p14:creationId xmlns:p14="http://schemas.microsoft.com/office/powerpoint/2010/main" val="331092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C91A-D971-BA21-630E-34D5D8B36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36B6A-DB74-0EB4-9CC3-8EA51C2EC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C430C-34DB-A80A-C6E0-80815A71BC00}"/>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5631E23E-D0D2-81B2-641A-760E8178D264}"/>
              </a:ext>
            </a:extLst>
          </p:cNvPr>
          <p:cNvSpPr>
            <a:spLocks noGrp="1"/>
          </p:cNvSpPr>
          <p:nvPr>
            <p:ph type="sldNum" sz="quarter" idx="5"/>
          </p:nvPr>
        </p:nvSpPr>
        <p:spPr/>
        <p:txBody>
          <a:bodyPr/>
          <a:lstStyle/>
          <a:p>
            <a:fld id="{52B27065-E11A-46B1-865A-21BF741D0F0D}" type="slidenum">
              <a:rPr lang="sv-SE" smtClean="0"/>
              <a:t>7</a:t>
            </a:fld>
            <a:endParaRPr lang="sv-SE"/>
          </a:p>
        </p:txBody>
      </p:sp>
    </p:spTree>
    <p:extLst>
      <p:ext uri="{BB962C8B-B14F-4D97-AF65-F5344CB8AC3E}">
        <p14:creationId xmlns:p14="http://schemas.microsoft.com/office/powerpoint/2010/main" val="222584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CF5FE-8FC9-FE48-67D3-D71DF8B0C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4F5DB-EDFD-FFA4-2688-319C4A70F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F5E2C-ABCA-36AF-CC2F-82A1C64C06D4}"/>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6F57326E-62AF-6148-2C9C-7F9801187834}"/>
              </a:ext>
            </a:extLst>
          </p:cNvPr>
          <p:cNvSpPr>
            <a:spLocks noGrp="1"/>
          </p:cNvSpPr>
          <p:nvPr>
            <p:ph type="sldNum" sz="quarter" idx="5"/>
          </p:nvPr>
        </p:nvSpPr>
        <p:spPr/>
        <p:txBody>
          <a:bodyPr/>
          <a:lstStyle/>
          <a:p>
            <a:fld id="{52B27065-E11A-46B1-865A-21BF741D0F0D}" type="slidenum">
              <a:rPr lang="sv-SE" smtClean="0"/>
              <a:t>8</a:t>
            </a:fld>
            <a:endParaRPr lang="sv-SE"/>
          </a:p>
        </p:txBody>
      </p:sp>
    </p:spTree>
    <p:extLst>
      <p:ext uri="{BB962C8B-B14F-4D97-AF65-F5344CB8AC3E}">
        <p14:creationId xmlns:p14="http://schemas.microsoft.com/office/powerpoint/2010/main" val="158859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a:br>
            <a:br>
              <a:rPr lang="sv-SE"/>
            </a:br>
            <a:br>
              <a:rPr lang="sv-SE"/>
            </a:br>
            <a:endParaRPr lang="sv-SE"/>
          </a:p>
        </p:txBody>
      </p:sp>
      <p:sp>
        <p:nvSpPr>
          <p:cNvPr id="4" name="Platshållare för bildnummer 3"/>
          <p:cNvSpPr>
            <a:spLocks noGrp="1"/>
          </p:cNvSpPr>
          <p:nvPr>
            <p:ph type="sldNum" sz="quarter" idx="5"/>
          </p:nvPr>
        </p:nvSpPr>
        <p:spPr/>
        <p:txBody>
          <a:bodyPr/>
          <a:lstStyle/>
          <a:p>
            <a:fld id="{52B27065-E11A-46B1-865A-21BF741D0F0D}" type="slidenum">
              <a:rPr lang="sv-SE" smtClean="0"/>
              <a:t>9</a:t>
            </a:fld>
            <a:endParaRPr lang="sv-SE"/>
          </a:p>
        </p:txBody>
      </p:sp>
    </p:spTree>
    <p:extLst>
      <p:ext uri="{BB962C8B-B14F-4D97-AF65-F5344CB8AC3E}">
        <p14:creationId xmlns:p14="http://schemas.microsoft.com/office/powerpoint/2010/main" val="298388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 grå ">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A9C690B-AA2E-4B50-87D9-A0CC1BA858EB}"/>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D5517B9-575F-45F4-A7AA-F78B848CF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58730" y="5999248"/>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92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7" name="Bildobjekt 6">
            <a:extLst>
              <a:ext uri="{FF2B5EF4-FFF2-40B4-BE49-F238E27FC236}">
                <a16:creationId xmlns:a16="http://schemas.microsoft.com/office/drawing/2014/main" id="{6EC882A2-568A-47DC-9F17-2689DF9BAE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817388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unktlista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893842" y="944472"/>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9" name="Bildobjekt 8">
            <a:extLst>
              <a:ext uri="{FF2B5EF4-FFF2-40B4-BE49-F238E27FC236}">
                <a16:creationId xmlns:a16="http://schemas.microsoft.com/office/drawing/2014/main" id="{89061B77-3F33-440D-B3AC-54DF6F29A9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945406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å med text i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pic>
        <p:nvPicPr>
          <p:cNvPr id="9" name="Bildobjekt 8">
            <a:extLst>
              <a:ext uri="{FF2B5EF4-FFF2-40B4-BE49-F238E27FC236}">
                <a16:creationId xmlns:a16="http://schemas.microsoft.com/office/drawing/2014/main" id="{802A1345-17BD-4EDB-8B70-4C6C6E9FC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682458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4179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mindre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721263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bild mindre gr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7" name="Rubrik 1">
            <a:extLst>
              <a:ext uri="{FF2B5EF4-FFF2-40B4-BE49-F238E27FC236}">
                <a16:creationId xmlns:a16="http://schemas.microsoft.com/office/drawing/2014/main" id="{1C7109D8-0999-4747-A7CD-E3225E918AC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968E98DF-32CA-499A-8551-B6747E8EE447}"/>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4272990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ubrikbild mindre grå 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6CD2EADF-991A-4EC0-8729-8FF960873A87}"/>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11" name="Underrubrik 2">
            <a:extLst>
              <a:ext uri="{FF2B5EF4-FFF2-40B4-BE49-F238E27FC236}">
                <a16:creationId xmlns:a16="http://schemas.microsoft.com/office/drawing/2014/main" id="{9AFF5254-10F2-4E09-9A82-5495AF883A1F}"/>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803764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å rubrik punktlista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12" name="Rubrik 1">
            <a:extLst>
              <a:ext uri="{FF2B5EF4-FFF2-40B4-BE49-F238E27FC236}">
                <a16:creationId xmlns:a16="http://schemas.microsoft.com/office/drawing/2014/main" id="{68B0A689-CAC2-493E-8DC2-27CF9FACDCAC}"/>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5" name="Underrubrik 2">
            <a:extLst>
              <a:ext uri="{FF2B5EF4-FFF2-40B4-BE49-F238E27FC236}">
                <a16:creationId xmlns:a16="http://schemas.microsoft.com/office/drawing/2014/main" id="{DE954B73-65E8-4216-B463-4FA19F0687D1}"/>
              </a:ext>
            </a:extLst>
          </p:cNvPr>
          <p:cNvSpPr>
            <a:spLocks noGrp="1"/>
          </p:cNvSpPr>
          <p:nvPr>
            <p:ph type="subTitle" idx="1" hasCustomPrompt="1"/>
          </p:nvPr>
        </p:nvSpPr>
        <p:spPr>
          <a:xfrm>
            <a:off x="1097280" y="2957686"/>
            <a:ext cx="9325014" cy="2885329"/>
          </a:xfrm>
        </p:spPr>
        <p:txBody>
          <a:bodyPr numCol="2">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Tree>
    <p:extLst>
      <p:ext uri="{BB962C8B-B14F-4D97-AF65-F5344CB8AC3E}">
        <p14:creationId xmlns:p14="http://schemas.microsoft.com/office/powerpoint/2010/main" val="1515445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3" name="Platshållare för bild 2">
            <a:extLst>
              <a:ext uri="{FF2B5EF4-FFF2-40B4-BE49-F238E27FC236}">
                <a16:creationId xmlns:a16="http://schemas.microsoft.com/office/drawing/2014/main" id="{37E6E000-31B2-417A-9ECD-370B124456EA}"/>
              </a:ext>
            </a:extLst>
          </p:cNvPr>
          <p:cNvSpPr>
            <a:spLocks noGrp="1"/>
          </p:cNvSpPr>
          <p:nvPr>
            <p:ph type="pic" sz="quarter" idx="10"/>
          </p:nvPr>
        </p:nvSpPr>
        <p:spPr>
          <a:xfrm>
            <a:off x="0" y="0"/>
            <a:ext cx="5374257" cy="6858000"/>
          </a:xfrm>
        </p:spPr>
        <p:txBody>
          <a:bodyPr/>
          <a:lstStyle>
            <a:lvl1pPr marL="0" indent="0">
              <a:buFontTx/>
              <a:buNone/>
              <a:defRPr/>
            </a:lvl1pPr>
          </a:lstStyle>
          <a:p>
            <a:r>
              <a:rPr lang="sv-SE"/>
              <a:t>Klicka på ikonen för att lägga till en bild</a:t>
            </a:r>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3776333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nktlista grå med diagra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5" name="Platshållare för diagram 4">
            <a:extLst>
              <a:ext uri="{FF2B5EF4-FFF2-40B4-BE49-F238E27FC236}">
                <a16:creationId xmlns:a16="http://schemas.microsoft.com/office/drawing/2014/main" id="{A4379AE5-4E57-469C-A93F-073037A8C3C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Tree>
    <p:extLst>
      <p:ext uri="{BB962C8B-B14F-4D97-AF65-F5344CB8AC3E}">
        <p14:creationId xmlns:p14="http://schemas.microsoft.com/office/powerpoint/2010/main" val="2186043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grå EU">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A9C690B-AA2E-4B50-87D9-A0CC1BA858EB}"/>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D5517B9-575F-45F4-A7AA-F78B848CF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58730" y="5999248"/>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upp 14">
            <a:extLst>
              <a:ext uri="{FF2B5EF4-FFF2-40B4-BE49-F238E27FC236}">
                <a16:creationId xmlns:a16="http://schemas.microsoft.com/office/drawing/2014/main" id="{27630606-E5B9-4A7F-81F5-C687B5978AE3}"/>
              </a:ext>
            </a:extLst>
          </p:cNvPr>
          <p:cNvGrpSpPr/>
          <p:nvPr userDrawn="1"/>
        </p:nvGrpSpPr>
        <p:grpSpPr>
          <a:xfrm>
            <a:off x="87548" y="6000919"/>
            <a:ext cx="1799617" cy="721999"/>
            <a:chOff x="87548" y="6000919"/>
            <a:chExt cx="1799617" cy="721999"/>
          </a:xfrm>
        </p:grpSpPr>
        <p:sp>
          <p:nvSpPr>
            <p:cNvPr id="16" name="Rektangel 15">
              <a:extLst>
                <a:ext uri="{FF2B5EF4-FFF2-40B4-BE49-F238E27FC236}">
                  <a16:creationId xmlns:a16="http://schemas.microsoft.com/office/drawing/2014/main" id="{0217B8BD-B1B4-450C-855A-57E82F00E9D7}"/>
                </a:ext>
              </a:extLst>
            </p:cNvPr>
            <p:cNvSpPr/>
            <p:nvPr userDrawn="1"/>
          </p:nvSpPr>
          <p:spPr>
            <a:xfrm>
              <a:off x="87548" y="6000919"/>
              <a:ext cx="1799617" cy="721999"/>
            </a:xfrm>
            <a:prstGeom prst="rect">
              <a:avLst/>
            </a:prstGeom>
            <a:solidFill>
              <a:schemeClr val="bg1"/>
            </a:solidFill>
            <a:ln w="635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B7ACE3B8-E596-4F4A-9947-CD3EE30426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4870" y="6082203"/>
              <a:ext cx="1581150" cy="550217"/>
            </a:xfrm>
            <a:prstGeom prst="rect">
              <a:avLst/>
            </a:prstGeom>
            <a:ln>
              <a:noFill/>
            </a:ln>
          </p:spPr>
        </p:pic>
      </p:grpSp>
    </p:spTree>
    <p:extLst>
      <p:ext uri="{BB962C8B-B14F-4D97-AF65-F5344CB8AC3E}">
        <p14:creationId xmlns:p14="http://schemas.microsoft.com/office/powerpoint/2010/main" val="1088070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2732887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Punktlista grå med tabell">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4035988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nktlista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893842" y="944472"/>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87505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å med text i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1296577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 blå">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E5DB7C90-C930-4E6B-A743-9F34329EA902}"/>
              </a:ext>
            </a:extLst>
          </p:cNvPr>
          <p:cNvGrpSpPr/>
          <p:nvPr userDrawn="1"/>
        </p:nvGrpSpPr>
        <p:grpSpPr>
          <a:xfrm>
            <a:off x="0" y="0"/>
            <a:ext cx="12191999" cy="7246813"/>
            <a:chOff x="0" y="0"/>
            <a:chExt cx="12191999" cy="7246813"/>
          </a:xfrm>
        </p:grpSpPr>
        <p:sp>
          <p:nvSpPr>
            <p:cNvPr id="2" name="Rektangel 1">
              <a:extLst>
                <a:ext uri="{FF2B5EF4-FFF2-40B4-BE49-F238E27FC236}">
                  <a16:creationId xmlns:a16="http://schemas.microsoft.com/office/drawing/2014/main" id="{104D8D74-CB9F-4A95-B57C-9E330ADF76C6}"/>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44716E3C-9BB6-4094-A3AF-4892C2845E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4" name="Bildobjekt 13">
              <a:extLst>
                <a:ext uri="{FF2B5EF4-FFF2-40B4-BE49-F238E27FC236}">
                  <a16:creationId xmlns:a16="http://schemas.microsoft.com/office/drawing/2014/main" id="{07A21B72-CF07-415A-A84F-B81DBB89DD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6" name="Rak koppling 15">
            <a:extLst>
              <a:ext uri="{FF2B5EF4-FFF2-40B4-BE49-F238E27FC236}">
                <a16:creationId xmlns:a16="http://schemas.microsoft.com/office/drawing/2014/main" id="{BE6FCDB0-05C3-42DD-9FCC-EE4D1F7C895C}"/>
              </a:ext>
            </a:extLst>
          </p:cNvPr>
          <p:cNvCxnSpPr>
            <a:cxnSpLocks/>
          </p:cNvCxnSpPr>
          <p:nvPr userDrawn="1"/>
        </p:nvCxnSpPr>
        <p:spPr>
          <a:xfrm flipV="1">
            <a:off x="5267325" y="3523727"/>
            <a:ext cx="1657350" cy="263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92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blå">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342672D0-49C9-4ABC-9A1D-7B7DD15AB12E}"/>
              </a:ext>
            </a:extLst>
          </p:cNvPr>
          <p:cNvGrpSpPr/>
          <p:nvPr userDrawn="1"/>
        </p:nvGrpSpPr>
        <p:grpSpPr>
          <a:xfrm>
            <a:off x="0" y="0"/>
            <a:ext cx="12191999" cy="7246813"/>
            <a:chOff x="0" y="0"/>
            <a:chExt cx="12191999" cy="7246813"/>
          </a:xfrm>
        </p:grpSpPr>
        <p:sp>
          <p:nvSpPr>
            <p:cNvPr id="14" name="Rektangel 13">
              <a:extLst>
                <a:ext uri="{FF2B5EF4-FFF2-40B4-BE49-F238E27FC236}">
                  <a16:creationId xmlns:a16="http://schemas.microsoft.com/office/drawing/2014/main" id="{9007DEE1-3A9C-4FE8-8478-7B3707090D66}"/>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963C69C6-D2D2-4049-957C-D2638BEFCA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6" name="Bildobjekt 15">
              <a:extLst>
                <a:ext uri="{FF2B5EF4-FFF2-40B4-BE49-F238E27FC236}">
                  <a16:creationId xmlns:a16="http://schemas.microsoft.com/office/drawing/2014/main" id="{764AC2E8-20C8-40B3-9F07-E66F9EDD6A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091390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ubrikbild mindre blå">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07ABCBF0-8243-4A7C-B61E-630A69905C2C}"/>
              </a:ext>
            </a:extLst>
          </p:cNvPr>
          <p:cNvGrpSpPr/>
          <p:nvPr userDrawn="1"/>
        </p:nvGrpSpPr>
        <p:grpSpPr>
          <a:xfrm>
            <a:off x="0" y="0"/>
            <a:ext cx="12191999" cy="7246813"/>
            <a:chOff x="0" y="0"/>
            <a:chExt cx="12191999" cy="7246813"/>
          </a:xfrm>
        </p:grpSpPr>
        <p:sp>
          <p:nvSpPr>
            <p:cNvPr id="11" name="Rektangel 10">
              <a:extLst>
                <a:ext uri="{FF2B5EF4-FFF2-40B4-BE49-F238E27FC236}">
                  <a16:creationId xmlns:a16="http://schemas.microsoft.com/office/drawing/2014/main" id="{2FA5CCA7-6496-4C88-A446-2CE81444DE8F}"/>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BC97A26C-F5B6-4B02-BD55-BF36C37D3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5" name="Bildobjekt 14">
              <a:extLst>
                <a:ext uri="{FF2B5EF4-FFF2-40B4-BE49-F238E27FC236}">
                  <a16:creationId xmlns:a16="http://schemas.microsoft.com/office/drawing/2014/main" id="{9119CF79-9155-4732-8A2E-20F64303A9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2" name="Rubrik 1">
            <a:extLst>
              <a:ext uri="{FF2B5EF4-FFF2-40B4-BE49-F238E27FC236}">
                <a16:creationId xmlns:a16="http://schemas.microsoft.com/office/drawing/2014/main" id="{11BD7950-8CD7-4332-9917-1250CE6D243D}"/>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3" name="Underrubrik 2">
            <a:extLst>
              <a:ext uri="{FF2B5EF4-FFF2-40B4-BE49-F238E27FC236}">
                <a16:creationId xmlns:a16="http://schemas.microsoft.com/office/drawing/2014/main" id="{6A3E446B-049B-4F3D-BC96-2EE477877005}"/>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1140980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ubrikbild mindre blå mindre text">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86B1BF03-4113-4255-AC4A-4AC8711CB5F4}"/>
              </a:ext>
            </a:extLst>
          </p:cNvPr>
          <p:cNvGrpSpPr/>
          <p:nvPr userDrawn="1"/>
        </p:nvGrpSpPr>
        <p:grpSpPr>
          <a:xfrm>
            <a:off x="0" y="0"/>
            <a:ext cx="12191999" cy="7246813"/>
            <a:chOff x="0" y="0"/>
            <a:chExt cx="12191999" cy="7246813"/>
          </a:xfrm>
        </p:grpSpPr>
        <p:sp>
          <p:nvSpPr>
            <p:cNvPr id="13" name="Rektangel 12">
              <a:extLst>
                <a:ext uri="{FF2B5EF4-FFF2-40B4-BE49-F238E27FC236}">
                  <a16:creationId xmlns:a16="http://schemas.microsoft.com/office/drawing/2014/main" id="{97FE67E7-2A21-4196-B9C6-2B79C3B67C04}"/>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66E41C0B-2338-4DDF-9201-E687BB04B5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5" name="Bildobjekt 14">
              <a:extLst>
                <a:ext uri="{FF2B5EF4-FFF2-40B4-BE49-F238E27FC236}">
                  <a16:creationId xmlns:a16="http://schemas.microsoft.com/office/drawing/2014/main" id="{F10C2CC1-86BE-4831-9523-4BCBEABC6C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0" name="Rubrik 1">
            <a:extLst>
              <a:ext uri="{FF2B5EF4-FFF2-40B4-BE49-F238E27FC236}">
                <a16:creationId xmlns:a16="http://schemas.microsoft.com/office/drawing/2014/main" id="{3C215029-A533-4775-AF85-A8B24458CBC3}"/>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1" name="Underrubrik 2">
            <a:extLst>
              <a:ext uri="{FF2B5EF4-FFF2-40B4-BE49-F238E27FC236}">
                <a16:creationId xmlns:a16="http://schemas.microsoft.com/office/drawing/2014/main" id="{4046E28A-6287-4EF8-8EF9-7C94DDFF6C1B}"/>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3522788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Punktlista blå mindre">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56995A35-BA2E-4FED-A211-9E397F3A5B6A}"/>
              </a:ext>
            </a:extLst>
          </p:cNvPr>
          <p:cNvGrpSpPr/>
          <p:nvPr userDrawn="1"/>
        </p:nvGrpSpPr>
        <p:grpSpPr>
          <a:xfrm>
            <a:off x="0" y="0"/>
            <a:ext cx="12191999" cy="7246813"/>
            <a:chOff x="0" y="0"/>
            <a:chExt cx="12191999" cy="7246813"/>
          </a:xfrm>
        </p:grpSpPr>
        <p:sp>
          <p:nvSpPr>
            <p:cNvPr id="17" name="Rektangel 16">
              <a:extLst>
                <a:ext uri="{FF2B5EF4-FFF2-40B4-BE49-F238E27FC236}">
                  <a16:creationId xmlns:a16="http://schemas.microsoft.com/office/drawing/2014/main" id="{478DD261-0E5F-4270-8EC6-809C19DA18C0}"/>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7EAB7F9C-EB4F-49EA-92E6-92DCBF9CA1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9" name="Bildobjekt 18">
              <a:extLst>
                <a:ext uri="{FF2B5EF4-FFF2-40B4-BE49-F238E27FC236}">
                  <a16:creationId xmlns:a16="http://schemas.microsoft.com/office/drawing/2014/main" id="{9D701568-C6EF-4357-AEB0-F484CC97DC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5" name="Platshållare för text 2">
            <a:extLst>
              <a:ext uri="{FF2B5EF4-FFF2-40B4-BE49-F238E27FC236}">
                <a16:creationId xmlns:a16="http://schemas.microsoft.com/office/drawing/2014/main" id="{C4749FEE-846D-481B-B550-1695BAC7EE64}"/>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6" name="Underrubrik 2">
            <a:extLst>
              <a:ext uri="{FF2B5EF4-FFF2-40B4-BE49-F238E27FC236}">
                <a16:creationId xmlns:a16="http://schemas.microsoft.com/office/drawing/2014/main" id="{701AEE24-FDD9-4CAF-A041-68680309F8F1}"/>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001109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unktlista blå två spalter">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9DDD9DF4-987D-4410-BD47-B20560937C9C}"/>
              </a:ext>
            </a:extLst>
          </p:cNvPr>
          <p:cNvGrpSpPr/>
          <p:nvPr userDrawn="1"/>
        </p:nvGrpSpPr>
        <p:grpSpPr>
          <a:xfrm>
            <a:off x="0" y="0"/>
            <a:ext cx="12191999" cy="7246813"/>
            <a:chOff x="0" y="0"/>
            <a:chExt cx="12191999" cy="7246813"/>
          </a:xfrm>
        </p:grpSpPr>
        <p:sp>
          <p:nvSpPr>
            <p:cNvPr id="17" name="Rektangel 16">
              <a:extLst>
                <a:ext uri="{FF2B5EF4-FFF2-40B4-BE49-F238E27FC236}">
                  <a16:creationId xmlns:a16="http://schemas.microsoft.com/office/drawing/2014/main" id="{12D7732C-C068-4A72-9664-DDB7BCA9F035}"/>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BF3A0DD8-D083-44E4-B912-921ED97C44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9" name="Bildobjekt 18">
              <a:extLst>
                <a:ext uri="{FF2B5EF4-FFF2-40B4-BE49-F238E27FC236}">
                  <a16:creationId xmlns:a16="http://schemas.microsoft.com/office/drawing/2014/main" id="{32CE3D31-20AA-461E-8413-235F25C159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5" name="Rubrik 1">
            <a:extLst>
              <a:ext uri="{FF2B5EF4-FFF2-40B4-BE49-F238E27FC236}">
                <a16:creationId xmlns:a16="http://schemas.microsoft.com/office/drawing/2014/main" id="{4F51ED80-34BA-4CD0-A600-68C4E9573E21}"/>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bg1"/>
                </a:solidFill>
              </a:rPr>
              <a:t>Klicka här för </a:t>
            </a:r>
            <a:br>
              <a:rPr lang="sv-SE">
                <a:solidFill>
                  <a:schemeClr val="bg1"/>
                </a:solidFill>
              </a:rPr>
            </a:br>
            <a:r>
              <a:rPr lang="sv-SE">
                <a:solidFill>
                  <a:schemeClr val="bg1"/>
                </a:solidFill>
              </a:rPr>
              <a:t>att ändra format.</a:t>
            </a:r>
          </a:p>
        </p:txBody>
      </p:sp>
    </p:spTree>
    <p:extLst>
      <p:ext uri="{BB962C8B-B14F-4D97-AF65-F5344CB8AC3E}">
        <p14:creationId xmlns:p14="http://schemas.microsoft.com/office/powerpoint/2010/main" val="10682432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bild grå logo">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9" name="Bildobjekt 8">
            <a:extLst>
              <a:ext uri="{FF2B5EF4-FFF2-40B4-BE49-F238E27FC236}">
                <a16:creationId xmlns:a16="http://schemas.microsoft.com/office/drawing/2014/main" id="{AAB7C8B0-11A9-448E-A4F8-106CDF1AD4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2237557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unktlista blå med bild">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6F6900E2-4F32-4595-A154-232063016C32}"/>
              </a:ext>
            </a:extLst>
          </p:cNvPr>
          <p:cNvGrpSpPr/>
          <p:nvPr userDrawn="1"/>
        </p:nvGrpSpPr>
        <p:grpSpPr>
          <a:xfrm>
            <a:off x="325067" y="330215"/>
            <a:ext cx="11728047" cy="6916598"/>
            <a:chOff x="325067" y="330215"/>
            <a:chExt cx="11728047" cy="6916598"/>
          </a:xfrm>
        </p:grpSpPr>
        <p:pic>
          <p:nvPicPr>
            <p:cNvPr id="17" name="Bildobjekt 16">
              <a:extLst>
                <a:ext uri="{FF2B5EF4-FFF2-40B4-BE49-F238E27FC236}">
                  <a16:creationId xmlns:a16="http://schemas.microsoft.com/office/drawing/2014/main" id="{208B7EDC-8A9A-487A-B820-904FD91B2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8" name="Bildobjekt 17">
              <a:extLst>
                <a:ext uri="{FF2B5EF4-FFF2-40B4-BE49-F238E27FC236}">
                  <a16:creationId xmlns:a16="http://schemas.microsoft.com/office/drawing/2014/main" id="{3D0A054D-EE2E-4F8E-B9A2-59E12BAC0D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
        <p:nvSpPr>
          <p:cNvPr id="14" name="Platshållare för bild 2">
            <a:extLst>
              <a:ext uri="{FF2B5EF4-FFF2-40B4-BE49-F238E27FC236}">
                <a16:creationId xmlns:a16="http://schemas.microsoft.com/office/drawing/2014/main" id="{629E88CE-B5B3-4452-AC90-1E4F048C639D}"/>
              </a:ext>
            </a:extLst>
          </p:cNvPr>
          <p:cNvSpPr>
            <a:spLocks noGrp="1"/>
          </p:cNvSpPr>
          <p:nvPr>
            <p:ph type="pic" sz="quarter" idx="10"/>
          </p:nvPr>
        </p:nvSpPr>
        <p:spPr>
          <a:xfrm>
            <a:off x="325067" y="345098"/>
            <a:ext cx="4794285" cy="6106501"/>
          </a:xfrm>
        </p:spPr>
        <p:txBody>
          <a:bodyPr/>
          <a:lstStyle>
            <a:lvl1pPr marL="0" indent="0">
              <a:buFontTx/>
              <a:buNone/>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58593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unktlista blå">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0C0979BB-D78E-4B25-A68E-800F7DBEC957}"/>
              </a:ext>
            </a:extLst>
          </p:cNvPr>
          <p:cNvGrpSpPr/>
          <p:nvPr userDrawn="1"/>
        </p:nvGrpSpPr>
        <p:grpSpPr>
          <a:xfrm>
            <a:off x="0" y="0"/>
            <a:ext cx="12191999" cy="7246813"/>
            <a:chOff x="0" y="0"/>
            <a:chExt cx="12191999" cy="7246813"/>
          </a:xfrm>
        </p:grpSpPr>
        <p:sp>
          <p:nvSpPr>
            <p:cNvPr id="15" name="Rektangel 14">
              <a:extLst>
                <a:ext uri="{FF2B5EF4-FFF2-40B4-BE49-F238E27FC236}">
                  <a16:creationId xmlns:a16="http://schemas.microsoft.com/office/drawing/2014/main" id="{51538625-04FD-4B7B-A962-BC7749D052E2}"/>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4E599B50-A583-47A7-AAC2-CB64B8FB8B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7" name="Bildobjekt 16">
              <a:extLst>
                <a:ext uri="{FF2B5EF4-FFF2-40B4-BE49-F238E27FC236}">
                  <a16:creationId xmlns:a16="http://schemas.microsoft.com/office/drawing/2014/main" id="{AB836DE6-DB1E-4CF0-8826-65E14A0BDA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945601" y="950333"/>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Tree>
    <p:extLst>
      <p:ext uri="{BB962C8B-B14F-4D97-AF65-F5344CB8AC3E}">
        <p14:creationId xmlns:p14="http://schemas.microsoft.com/office/powerpoint/2010/main" val="2733026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ubrikbild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grpSp>
        <p:nvGrpSpPr>
          <p:cNvPr id="10" name="Grupp 9">
            <a:extLst>
              <a:ext uri="{FF2B5EF4-FFF2-40B4-BE49-F238E27FC236}">
                <a16:creationId xmlns:a16="http://schemas.microsoft.com/office/drawing/2014/main" id="{27AC5044-98DD-4CEF-B2BB-A0F21C54A84E}"/>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D66CE02E-79B9-45F9-9533-0D06BEE2F986}"/>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391424C-CD9F-4DE7-81F4-7215A77D8DBA}"/>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A1808AAF-EFB9-4A7F-81D7-0EEC07766E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Tree>
    <p:extLst>
      <p:ext uri="{BB962C8B-B14F-4D97-AF65-F5344CB8AC3E}">
        <p14:creationId xmlns:p14="http://schemas.microsoft.com/office/powerpoint/2010/main" val="2324738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bild mindre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8680A59E-5393-48AA-9EB5-2A9F623A8113}"/>
              </a:ext>
            </a:extLst>
          </p:cNvPr>
          <p:cNvGrpSpPr/>
          <p:nvPr userDrawn="1"/>
        </p:nvGrpSpPr>
        <p:grpSpPr>
          <a:xfrm>
            <a:off x="325068" y="345099"/>
            <a:ext cx="11866933" cy="6512901"/>
            <a:chOff x="325068" y="345099"/>
            <a:chExt cx="11866933" cy="6512901"/>
          </a:xfrm>
        </p:grpSpPr>
        <p:sp>
          <p:nvSpPr>
            <p:cNvPr id="9" name="Rektangel 8">
              <a:extLst>
                <a:ext uri="{FF2B5EF4-FFF2-40B4-BE49-F238E27FC236}">
                  <a16:creationId xmlns:a16="http://schemas.microsoft.com/office/drawing/2014/main" id="{BF243496-B8FA-4F74-8D4D-41363557E338}"/>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CE03F542-2C63-4487-87A9-536541456E88}"/>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2" name="Rubrik 1">
            <a:extLst>
              <a:ext uri="{FF2B5EF4-FFF2-40B4-BE49-F238E27FC236}">
                <a16:creationId xmlns:a16="http://schemas.microsoft.com/office/drawing/2014/main" id="{11BD7950-8CD7-4332-9917-1250CE6D243D}"/>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3" name="Underrubrik 2">
            <a:extLst>
              <a:ext uri="{FF2B5EF4-FFF2-40B4-BE49-F238E27FC236}">
                <a16:creationId xmlns:a16="http://schemas.microsoft.com/office/drawing/2014/main" id="{6A3E446B-049B-4F3D-BC96-2EE477877005}"/>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910455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bild mindre bl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8680A59E-5393-48AA-9EB5-2A9F623A8113}"/>
              </a:ext>
            </a:extLst>
          </p:cNvPr>
          <p:cNvGrpSpPr/>
          <p:nvPr userDrawn="1"/>
        </p:nvGrpSpPr>
        <p:grpSpPr>
          <a:xfrm>
            <a:off x="325068" y="345099"/>
            <a:ext cx="11866933" cy="6512901"/>
            <a:chOff x="325068" y="345099"/>
            <a:chExt cx="11866933" cy="6512901"/>
          </a:xfrm>
        </p:grpSpPr>
        <p:sp>
          <p:nvSpPr>
            <p:cNvPr id="9" name="Rektangel 8">
              <a:extLst>
                <a:ext uri="{FF2B5EF4-FFF2-40B4-BE49-F238E27FC236}">
                  <a16:creationId xmlns:a16="http://schemas.microsoft.com/office/drawing/2014/main" id="{BF243496-B8FA-4F74-8D4D-41363557E338}"/>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CE03F542-2C63-4487-87A9-536541456E88}"/>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0" name="Rubrik 1">
            <a:extLst>
              <a:ext uri="{FF2B5EF4-FFF2-40B4-BE49-F238E27FC236}">
                <a16:creationId xmlns:a16="http://schemas.microsoft.com/office/drawing/2014/main" id="{3C215029-A533-4775-AF85-A8B24458CBC3}"/>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1" name="Underrubrik 2">
            <a:extLst>
              <a:ext uri="{FF2B5EF4-FFF2-40B4-BE49-F238E27FC236}">
                <a16:creationId xmlns:a16="http://schemas.microsoft.com/office/drawing/2014/main" id="{4046E28A-6287-4EF8-8EF9-7C94DDFF6C1B}"/>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2589543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blå två spal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5" name="Rubrik 1">
            <a:extLst>
              <a:ext uri="{FF2B5EF4-FFF2-40B4-BE49-F238E27FC236}">
                <a16:creationId xmlns:a16="http://schemas.microsoft.com/office/drawing/2014/main" id="{4F51ED80-34BA-4CD0-A600-68C4E9573E21}"/>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bg1"/>
                </a:solidFill>
              </a:rPr>
              <a:t>Klicka här för </a:t>
            </a:r>
            <a:br>
              <a:rPr lang="sv-SE">
                <a:solidFill>
                  <a:schemeClr val="bg1"/>
                </a:solidFill>
              </a:rPr>
            </a:br>
            <a:r>
              <a:rPr lang="sv-SE">
                <a:solidFill>
                  <a:schemeClr val="bg1"/>
                </a:solidFill>
              </a:rPr>
              <a:t>att ändra format.</a:t>
            </a:r>
          </a:p>
        </p:txBody>
      </p:sp>
    </p:spTree>
    <p:extLst>
      <p:ext uri="{BB962C8B-B14F-4D97-AF65-F5344CB8AC3E}">
        <p14:creationId xmlns:p14="http://schemas.microsoft.com/office/powerpoint/2010/main" val="1442232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unktlista blå mind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5" name="Platshållare för text 2">
            <a:extLst>
              <a:ext uri="{FF2B5EF4-FFF2-40B4-BE49-F238E27FC236}">
                <a16:creationId xmlns:a16="http://schemas.microsoft.com/office/drawing/2014/main" id="{C4749FEE-846D-481B-B550-1695BAC7EE64}"/>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6" name="Underrubrik 2">
            <a:extLst>
              <a:ext uri="{FF2B5EF4-FFF2-40B4-BE49-F238E27FC236}">
                <a16:creationId xmlns:a16="http://schemas.microsoft.com/office/drawing/2014/main" id="{701AEE24-FDD9-4CAF-A041-68680309F8F1}"/>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104052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unktlista blå med 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
        <p:nvSpPr>
          <p:cNvPr id="14" name="Platshållare för bild 2">
            <a:extLst>
              <a:ext uri="{FF2B5EF4-FFF2-40B4-BE49-F238E27FC236}">
                <a16:creationId xmlns:a16="http://schemas.microsoft.com/office/drawing/2014/main" id="{629E88CE-B5B3-4452-AC90-1E4F048C639D}"/>
              </a:ext>
            </a:extLst>
          </p:cNvPr>
          <p:cNvSpPr>
            <a:spLocks noGrp="1"/>
          </p:cNvSpPr>
          <p:nvPr>
            <p:ph type="pic" sz="quarter" idx="10"/>
          </p:nvPr>
        </p:nvSpPr>
        <p:spPr>
          <a:xfrm>
            <a:off x="325067" y="345098"/>
            <a:ext cx="4794285" cy="6106501"/>
          </a:xfrm>
        </p:spPr>
        <p:txBody>
          <a:bodyPr/>
          <a:lstStyle>
            <a:lvl1pPr marL="0" indent="0">
              <a:buFontTx/>
              <a:buNone/>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20368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unktlista blå">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945601" y="950333"/>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Tree>
    <p:extLst>
      <p:ext uri="{BB962C8B-B14F-4D97-AF65-F5344CB8AC3E}">
        <p14:creationId xmlns:p14="http://schemas.microsoft.com/office/powerpoint/2010/main" val="4012828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rt vi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6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mindre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9" name="Bildobjekt 8">
            <a:extLst>
              <a:ext uri="{FF2B5EF4-FFF2-40B4-BE49-F238E27FC236}">
                <a16:creationId xmlns:a16="http://schemas.microsoft.com/office/drawing/2014/main" id="{C2078250-69D9-42AF-A4E6-8742CB72A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964041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341629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Rubrikbild vit ">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1892028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630384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Rubrikbild vit mindre ">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541819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359799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unktlista vit en spalt">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407313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spTree>
    <p:extLst>
      <p:ext uri="{BB962C8B-B14F-4D97-AF65-F5344CB8AC3E}">
        <p14:creationId xmlns:p14="http://schemas.microsoft.com/office/powerpoint/2010/main" val="2937315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Punktlista vit två spalter">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spTree>
    <p:extLst>
      <p:ext uri="{BB962C8B-B14F-4D97-AF65-F5344CB8AC3E}">
        <p14:creationId xmlns:p14="http://schemas.microsoft.com/office/powerpoint/2010/main" val="2868650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3996235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Vit text diagram">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427128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bild mindre gr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1C7109D8-0999-4747-A7CD-E3225E918AC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968E98DF-32CA-499A-8551-B6747E8EE447}"/>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pic>
        <p:nvPicPr>
          <p:cNvPr id="9" name="Bildobjekt 8">
            <a:extLst>
              <a:ext uri="{FF2B5EF4-FFF2-40B4-BE49-F238E27FC236}">
                <a16:creationId xmlns:a16="http://schemas.microsoft.com/office/drawing/2014/main" id="{CEA53BE0-121D-47EC-B80F-30D976A0BF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644325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t text tabell">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9" name="Platshållare för tabell 2">
            <a:extLst>
              <a:ext uri="{FF2B5EF4-FFF2-40B4-BE49-F238E27FC236}">
                <a16:creationId xmlns:a16="http://schemas.microsoft.com/office/drawing/2014/main" id="{C93BCCD5-F7C7-4036-A544-225A3453186A}"/>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Tree>
    <p:extLst>
      <p:ext uri="{BB962C8B-B14F-4D97-AF65-F5344CB8AC3E}">
        <p14:creationId xmlns:p14="http://schemas.microsoft.com/office/powerpoint/2010/main" val="2532666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t tex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5018D179-6FBF-4AD3-B4CF-9183EC4913FA}"/>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F59BC2F5-2F9D-4A86-9716-0264D396665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spTree>
    <p:extLst>
      <p:ext uri="{BB962C8B-B14F-4D97-AF65-F5344CB8AC3E}">
        <p14:creationId xmlns:p14="http://schemas.microsoft.com/office/powerpoint/2010/main" val="2592792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6" name="Bildobjekt 5">
            <a:extLst>
              <a:ext uri="{FF2B5EF4-FFF2-40B4-BE49-F238E27FC236}">
                <a16:creationId xmlns:a16="http://schemas.microsoft.com/office/drawing/2014/main" id="{3F6F5F54-EDCF-44BF-A9FA-0CE35E083C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02175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8" name="Bildobjekt 7">
            <a:extLst>
              <a:ext uri="{FF2B5EF4-FFF2-40B4-BE49-F238E27FC236}">
                <a16:creationId xmlns:a16="http://schemas.microsoft.com/office/drawing/2014/main" id="{AF201D8D-5492-4F10-A848-85BAA3582F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1442830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6" name="Bildobjekt 5">
            <a:extLst>
              <a:ext uri="{FF2B5EF4-FFF2-40B4-BE49-F238E27FC236}">
                <a16:creationId xmlns:a16="http://schemas.microsoft.com/office/drawing/2014/main" id="{F8AB1A7D-2462-4E1F-B0D9-27A2E85530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4250750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pic>
        <p:nvPicPr>
          <p:cNvPr id="6" name="Bildobjekt 5">
            <a:extLst>
              <a:ext uri="{FF2B5EF4-FFF2-40B4-BE49-F238E27FC236}">
                <a16:creationId xmlns:a16="http://schemas.microsoft.com/office/drawing/2014/main" id="{65B024A0-A358-45E4-B8B9-F0A97D5BB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721035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9" name="Bildobjekt 8">
            <a:extLst>
              <a:ext uri="{FF2B5EF4-FFF2-40B4-BE49-F238E27FC236}">
                <a16:creationId xmlns:a16="http://schemas.microsoft.com/office/drawing/2014/main" id="{28488DF0-2C9E-40FD-8D54-73F1B23B5D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8398711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Vit text tabell">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9" name="Platshållare för tabell 2">
            <a:extLst>
              <a:ext uri="{FF2B5EF4-FFF2-40B4-BE49-F238E27FC236}">
                <a16:creationId xmlns:a16="http://schemas.microsoft.com/office/drawing/2014/main" id="{C93BCCD5-F7C7-4036-A544-225A3453186A}"/>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pic>
        <p:nvPicPr>
          <p:cNvPr id="7" name="Bildobjekt 6">
            <a:extLst>
              <a:ext uri="{FF2B5EF4-FFF2-40B4-BE49-F238E27FC236}">
                <a16:creationId xmlns:a16="http://schemas.microsoft.com/office/drawing/2014/main" id="{A84B00F7-723B-4258-9550-88DCF07F01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2149892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t med text två spalter utan logo">
    <p:spTree>
      <p:nvGrpSpPr>
        <p:cNvPr id="1" name=""/>
        <p:cNvGrpSpPr/>
        <p:nvPr/>
      </p:nvGrpSpPr>
      <p:grpSpPr>
        <a:xfrm>
          <a:off x="0" y="0"/>
          <a:ext cx="0" cy="0"/>
          <a:chOff x="0" y="0"/>
          <a:chExt cx="0" cy="0"/>
        </a:xfrm>
      </p:grpSpPr>
      <p:sp>
        <p:nvSpPr>
          <p:cNvPr id="5" name="Underrubrik 2">
            <a:extLst>
              <a:ext uri="{FF2B5EF4-FFF2-40B4-BE49-F238E27FC236}">
                <a16:creationId xmlns:a16="http://schemas.microsoft.com/office/drawing/2014/main" id="{52AF499F-CEF7-4F8E-9FD6-E85EE92E780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sp>
        <p:nvSpPr>
          <p:cNvPr id="6" name="Rubrik 1">
            <a:extLst>
              <a:ext uri="{FF2B5EF4-FFF2-40B4-BE49-F238E27FC236}">
                <a16:creationId xmlns:a16="http://schemas.microsoft.com/office/drawing/2014/main" id="{EAECDA29-4009-49A4-8C68-C6F9E0189E1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Tree>
    <p:extLst>
      <p:ext uri="{BB962C8B-B14F-4D97-AF65-F5344CB8AC3E}">
        <p14:creationId xmlns:p14="http://schemas.microsoft.com/office/powerpoint/2010/main" val="349026110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bild vit 1">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3" name="Underrubrik 2"/>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64270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bild mindre grå 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6CD2EADF-991A-4EC0-8729-8FF960873A87}"/>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1" name="Underrubrik 2">
            <a:extLst>
              <a:ext uri="{FF2B5EF4-FFF2-40B4-BE49-F238E27FC236}">
                <a16:creationId xmlns:a16="http://schemas.microsoft.com/office/drawing/2014/main" id="{9AFF5254-10F2-4E09-9A82-5495AF883A1F}"/>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7" name="Bildobjekt 6">
            <a:extLst>
              <a:ext uri="{FF2B5EF4-FFF2-40B4-BE49-F238E27FC236}">
                <a16:creationId xmlns:a16="http://schemas.microsoft.com/office/drawing/2014/main" id="{E2856760-7957-47EE-81C8-A146317EBA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841539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bild vit grå">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504001"/>
            <a:ext cx="1620000" cy="706616"/>
          </a:xfrm>
          <a:prstGeom prst="rect">
            <a:avLst/>
          </a:prstGeom>
        </p:spPr>
      </p:pic>
      <p:sp>
        <p:nvSpPr>
          <p:cNvPr id="5" name="Rubrik 1">
            <a:extLst>
              <a:ext uri="{FF2B5EF4-FFF2-40B4-BE49-F238E27FC236}">
                <a16:creationId xmlns:a16="http://schemas.microsoft.com/office/drawing/2014/main" id="{1445718D-A037-4D5C-9322-00B10899603E}"/>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6" name="Underrubrik 2">
            <a:extLst>
              <a:ext uri="{FF2B5EF4-FFF2-40B4-BE49-F238E27FC236}">
                <a16:creationId xmlns:a16="http://schemas.microsoft.com/office/drawing/2014/main" id="{99A26AB0-6557-473D-9AD9-412E6883DA8F}"/>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024390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å">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F418A96A-16AE-45C7-81A6-C81E7097641D}"/>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2" name="Underrubrik 2">
            <a:extLst>
              <a:ext uri="{FF2B5EF4-FFF2-40B4-BE49-F238E27FC236}">
                <a16:creationId xmlns:a16="http://schemas.microsoft.com/office/drawing/2014/main" id="{BB3A78CF-CBA8-422E-B64E-A7FC8FE48899}"/>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3866978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å">
    <p:spTree>
      <p:nvGrpSpPr>
        <p:cNvPr id="1" name=""/>
        <p:cNvGrpSpPr/>
        <p:nvPr/>
      </p:nvGrpSpPr>
      <p:grpSpPr>
        <a:xfrm>
          <a:off x="0" y="0"/>
          <a:ext cx="0" cy="0"/>
          <a:chOff x="0" y="0"/>
          <a:chExt cx="0" cy="0"/>
        </a:xfrm>
      </p:grpSpPr>
      <p:sp>
        <p:nvSpPr>
          <p:cNvPr id="6" name="Rektangel 5"/>
          <p:cNvSpPr/>
          <p:nvPr userDrawn="1"/>
        </p:nvSpPr>
        <p:spPr>
          <a:xfrm>
            <a:off x="0" y="-190501"/>
            <a:ext cx="12258675" cy="711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53385971-85B2-4381-B4A4-A4756E75052A}"/>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3B3A8C9-CBFC-4D68-87D2-FF586740C634}"/>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1382994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ul">
    <p:bg>
      <p:bgPr>
        <a:blipFill dpi="0" rotWithShape="1">
          <a:blip r:embed="rId2" cstate="screen">
            <a:alphaModFix amt="84547"/>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877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vart">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90968E40-4798-47FF-BF3D-215BE8C28E8A}"/>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AD352A87-F0A2-4D87-BC18-261A954221CD}"/>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1396272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p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419778"/>
            <a:ext cx="10972800" cy="1164697"/>
          </a:xfrm>
          <a:prstGeom prst="rect">
            <a:avLst/>
          </a:prstGeom>
        </p:spPr>
        <p:txBody>
          <a:bodyPr vert="horz" lIns="91440" tIns="45720" rIns="91440" bIns="45720" rtlCol="0" anchor="t">
            <a:normAutofit/>
          </a:bodyPr>
          <a:lstStyle/>
          <a:p>
            <a:r>
              <a:rPr lang="sv-SE" b="1">
                <a:latin typeface="Franklin Gothic Medium"/>
                <a:cs typeface="Franklin Gothic Medium"/>
              </a:rPr>
              <a:t>Klicka här för att ändra format</a:t>
            </a:r>
            <a:endParaRPr lang="en-US"/>
          </a:p>
        </p:txBody>
      </p:sp>
      <p:sp>
        <p:nvSpPr>
          <p:cNvPr id="5" name="Picture Placeholder 6"/>
          <p:cNvSpPr>
            <a:spLocks noGrp="1" noChangeAspect="1"/>
          </p:cNvSpPr>
          <p:nvPr>
            <p:ph type="pic" sz="quarter" idx="18"/>
          </p:nvPr>
        </p:nvSpPr>
        <p:spPr>
          <a:xfrm>
            <a:off x="11111491" y="6070975"/>
            <a:ext cx="935364" cy="701523"/>
          </a:xfrm>
          <a:prstGeom prst="rect">
            <a:avLst/>
          </a:prstGeom>
          <a:noFill/>
          <a:ln>
            <a:noFill/>
          </a:ln>
        </p:spPr>
        <p:txBody>
          <a:bodyPr/>
          <a:lstStyle>
            <a:lvl1pPr algn="l">
              <a:defRPr>
                <a:ln>
                  <a:noFill/>
                </a:ln>
                <a:noFill/>
              </a:defRPr>
            </a:lvl1pPr>
          </a:lstStyle>
          <a:p>
            <a:r>
              <a:rPr lang="sv-SE"/>
              <a:t>Dra bilden till platshållaren eller klicka på ikonen för att lägga till den</a:t>
            </a:r>
            <a:endParaRPr lang="en-US"/>
          </a:p>
        </p:txBody>
      </p:sp>
    </p:spTree>
    <p:extLst>
      <p:ext uri="{BB962C8B-B14F-4D97-AF65-F5344CB8AC3E}">
        <p14:creationId xmlns:p14="http://schemas.microsoft.com/office/powerpoint/2010/main" val="1828112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34020"/>
            <a:ext cx="10972800" cy="43114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2" name="Title 11"/>
          <p:cNvSpPr>
            <a:spLocks noGrp="1"/>
          </p:cNvSpPr>
          <p:nvPr>
            <p:ph type="title" hasCustomPrompt="1"/>
          </p:nvPr>
        </p:nvSpPr>
        <p:spPr/>
        <p:txBody>
          <a:bodyPr/>
          <a:lstStyle/>
          <a:p>
            <a:r>
              <a:rPr lang="sv-SE"/>
              <a:t>CLICK TO EDIT TITLE</a:t>
            </a:r>
            <a:endParaRPr lang="en-US"/>
          </a:p>
        </p:txBody>
      </p:sp>
    </p:spTree>
    <p:extLst>
      <p:ext uri="{BB962C8B-B14F-4D97-AF65-F5344CB8AC3E}">
        <p14:creationId xmlns:p14="http://schemas.microsoft.com/office/powerpoint/2010/main" val="30302421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Rubrikbild sva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3" name="Underrubrik 2"/>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0197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Punktlista blå två spal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7" name="Rubrik 1">
            <a:extLst>
              <a:ext uri="{FF2B5EF4-FFF2-40B4-BE49-F238E27FC236}">
                <a16:creationId xmlns:a16="http://schemas.microsoft.com/office/drawing/2014/main" id="{FAF777B9-A7A6-45CD-AB30-AAA58D772C1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Tree>
    <p:extLst>
      <p:ext uri="{BB962C8B-B14F-4D97-AF65-F5344CB8AC3E}">
        <p14:creationId xmlns:p14="http://schemas.microsoft.com/office/powerpoint/2010/main" val="3778191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Punktlista vit en spalt">
    <p:bg>
      <p:bgPr>
        <a:solidFill>
          <a:schemeClr val="bg1"/>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6" name="Bildobjekt 5">
            <a:extLst>
              <a:ext uri="{FF2B5EF4-FFF2-40B4-BE49-F238E27FC236}">
                <a16:creationId xmlns:a16="http://schemas.microsoft.com/office/drawing/2014/main" id="{F8AB1A7D-2462-4E1F-B0D9-27A2E85530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211063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å rubrik punktlista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68B0A689-CAC2-493E-8DC2-27CF9FACDCAC}"/>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5" name="Underrubrik 2">
            <a:extLst>
              <a:ext uri="{FF2B5EF4-FFF2-40B4-BE49-F238E27FC236}">
                <a16:creationId xmlns:a16="http://schemas.microsoft.com/office/drawing/2014/main" id="{DE954B73-65E8-4216-B463-4FA19F0687D1}"/>
              </a:ext>
            </a:extLst>
          </p:cNvPr>
          <p:cNvSpPr>
            <a:spLocks noGrp="1"/>
          </p:cNvSpPr>
          <p:nvPr>
            <p:ph type="subTitle" idx="1" hasCustomPrompt="1"/>
          </p:nvPr>
        </p:nvSpPr>
        <p:spPr>
          <a:xfrm>
            <a:off x="1097280" y="2957686"/>
            <a:ext cx="9325014" cy="2885329"/>
          </a:xfrm>
        </p:spPr>
        <p:txBody>
          <a:bodyPr numCol="2">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7" name="Bildobjekt 6">
            <a:extLst>
              <a:ext uri="{FF2B5EF4-FFF2-40B4-BE49-F238E27FC236}">
                <a16:creationId xmlns:a16="http://schemas.microsoft.com/office/drawing/2014/main" id="{0B2A86F9-D746-4C6C-B450-A8DF3FA062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962979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4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3" name="Platshållare för bild 2">
            <a:extLst>
              <a:ext uri="{FF2B5EF4-FFF2-40B4-BE49-F238E27FC236}">
                <a16:creationId xmlns:a16="http://schemas.microsoft.com/office/drawing/2014/main" id="{37E6E000-31B2-417A-9ECD-370B124456EA}"/>
              </a:ext>
            </a:extLst>
          </p:cNvPr>
          <p:cNvSpPr>
            <a:spLocks noGrp="1"/>
          </p:cNvSpPr>
          <p:nvPr>
            <p:ph type="pic" sz="quarter" idx="10"/>
          </p:nvPr>
        </p:nvSpPr>
        <p:spPr>
          <a:xfrm>
            <a:off x="0" y="0"/>
            <a:ext cx="5374257" cy="6858000"/>
          </a:xfrm>
        </p:spPr>
        <p:txBody>
          <a:bodyPr/>
          <a:lstStyle>
            <a:lvl1pPr marL="0" indent="0">
              <a:buFontTx/>
              <a:buNone/>
              <a:defRPr/>
            </a:lvl1pPr>
          </a:lstStyle>
          <a:p>
            <a:r>
              <a:rPr lang="sv-SE"/>
              <a:t>Klicka på ikonen för att lägga till en bild</a:t>
            </a:r>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7" name="Bildobjekt 6">
            <a:extLst>
              <a:ext uri="{FF2B5EF4-FFF2-40B4-BE49-F238E27FC236}">
                <a16:creationId xmlns:a16="http://schemas.microsoft.com/office/drawing/2014/main" id="{B3471A68-CFA1-4A84-B600-A2A345B961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560670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unktlista grå med diagra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5" name="Platshållare för diagram 4">
            <a:extLst>
              <a:ext uri="{FF2B5EF4-FFF2-40B4-BE49-F238E27FC236}">
                <a16:creationId xmlns:a16="http://schemas.microsoft.com/office/drawing/2014/main" id="{A4379AE5-4E57-469C-A93F-073037A8C3C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pic>
        <p:nvPicPr>
          <p:cNvPr id="7" name="Bildobjekt 6">
            <a:extLst>
              <a:ext uri="{FF2B5EF4-FFF2-40B4-BE49-F238E27FC236}">
                <a16:creationId xmlns:a16="http://schemas.microsoft.com/office/drawing/2014/main" id="{9447E630-F8FD-46E8-AE10-44E0FC2134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4218911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03BAA-20A4-4610-AE47-9C9EA93FC986}" type="slidenum">
              <a:rPr lang="sv-SE" smtClean="0"/>
              <a:t>‹#›</a:t>
            </a:fld>
            <a:endParaRPr lang="sv-SE"/>
          </a:p>
        </p:txBody>
      </p:sp>
    </p:spTree>
    <p:extLst>
      <p:ext uri="{BB962C8B-B14F-4D97-AF65-F5344CB8AC3E}">
        <p14:creationId xmlns:p14="http://schemas.microsoft.com/office/powerpoint/2010/main" val="2290437194"/>
      </p:ext>
    </p:extLst>
  </p:cSld>
  <p:clrMap bg1="lt1" tx1="dk1" bg2="lt2" tx2="dk2" accent1="accent1" accent2="accent2" accent3="accent3" accent4="accent4" accent5="accent5" accent6="accent6" hlink="hlink" folHlink="folHlink"/>
  <p:sldLayoutIdLst>
    <p:sldLayoutId id="2147483704" r:id="rId1"/>
    <p:sldLayoutId id="2147483675"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679" r:id="rId13"/>
    <p:sldLayoutId id="2147483676" r:id="rId14"/>
    <p:sldLayoutId id="2147483688" r:id="rId15"/>
    <p:sldLayoutId id="2147483699" r:id="rId16"/>
    <p:sldLayoutId id="2147483681" r:id="rId17"/>
    <p:sldLayoutId id="2147483689" r:id="rId18"/>
    <p:sldLayoutId id="2147483696" r:id="rId19"/>
    <p:sldLayoutId id="2147483697" r:id="rId20"/>
    <p:sldLayoutId id="2147483698" r:id="rId21"/>
    <p:sldLayoutId id="2147483690" r:id="rId22"/>
    <p:sldLayoutId id="2147483685" r:id="rId23"/>
    <p:sldLayoutId id="2147483680" r:id="rId24"/>
    <p:sldLayoutId id="2147483677" r:id="rId25"/>
    <p:sldLayoutId id="2147483720" r:id="rId26"/>
    <p:sldLayoutId id="2147483721" r:id="rId27"/>
    <p:sldLayoutId id="2147483732" r:id="rId28"/>
    <p:sldLayoutId id="2147483722" r:id="rId29"/>
    <p:sldLayoutId id="2147483723" r:id="rId30"/>
    <p:sldLayoutId id="2147483724" r:id="rId31"/>
    <p:sldLayoutId id="2147483719" r:id="rId32"/>
    <p:sldLayoutId id="2147483678" r:id="rId33"/>
    <p:sldLayoutId id="2147483687" r:id="rId34"/>
    <p:sldLayoutId id="2147483682" r:id="rId35"/>
    <p:sldLayoutId id="2147483695" r:id="rId36"/>
    <p:sldLayoutId id="2147483694" r:id="rId37"/>
    <p:sldLayoutId id="2147483693" r:id="rId38"/>
    <p:sldLayoutId id="2147483683" r:id="rId39"/>
    <p:sldLayoutId id="2147483706" r:id="rId40"/>
    <p:sldLayoutId id="2147483743" r:id="rId41"/>
    <p:sldLayoutId id="2147483707" r:id="rId42"/>
    <p:sldLayoutId id="2147483744" r:id="rId43"/>
    <p:sldLayoutId id="2147483708" r:id="rId44"/>
    <p:sldLayoutId id="2147483745" r:id="rId45"/>
    <p:sldLayoutId id="2147483705" r:id="rId46"/>
    <p:sldLayoutId id="2147483746" r:id="rId47"/>
    <p:sldLayoutId id="2147483702" r:id="rId48"/>
    <p:sldLayoutId id="2147483747" r:id="rId49"/>
    <p:sldLayoutId id="2147483703" r:id="rId50"/>
    <p:sldLayoutId id="2147483686" r:id="rId51"/>
    <p:sldLayoutId id="2147483725" r:id="rId52"/>
    <p:sldLayoutId id="2147483726" r:id="rId53"/>
    <p:sldLayoutId id="2147483728" r:id="rId54"/>
    <p:sldLayoutId id="2147483729" r:id="rId55"/>
    <p:sldLayoutId id="2147483730" r:id="rId56"/>
    <p:sldLayoutId id="2147483731" r:id="rId57"/>
    <p:sldLayoutId id="2147483684" r:id="rId58"/>
    <p:sldLayoutId id="2147483649" r:id="rId59"/>
    <p:sldLayoutId id="2147483651" r:id="rId60"/>
    <p:sldLayoutId id="2147483653" r:id="rId61"/>
    <p:sldLayoutId id="2147483654" r:id="rId62"/>
    <p:sldLayoutId id="2147483655" r:id="rId63"/>
    <p:sldLayoutId id="2147483656" r:id="rId64"/>
    <p:sldLayoutId id="2147483734" r:id="rId65"/>
    <p:sldLayoutId id="2147483738" r:id="rId66"/>
    <p:sldLayoutId id="2147483739" r:id="rId67"/>
    <p:sldLayoutId id="2147483742" r:id="rId68"/>
    <p:sldLayoutId id="2147483748" r:id="rId69"/>
  </p:sldLayoutIdLst>
  <p:hf hdr="0" ftr="0" dt="0"/>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179850"/>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p:titleStyle>
    <p:bodyStyle>
      <a:lvl1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1pPr>
      <a:lvl2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2pPr>
      <a:lvl3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3pPr>
      <a:lvl4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cap="none" spc="0" baseline="0">
          <a:solidFill>
            <a:schemeClr val="tx1"/>
          </a:solidFill>
          <a:latin typeface="+mn-lt"/>
          <a:ea typeface="+mn-ea"/>
          <a:cs typeface="+mn-cs"/>
        </a:defRPr>
      </a:lvl4pPr>
      <a:lvl5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5pPr>
      <a:lvl6pPr marL="540000" indent="-342000" algn="l" defTabSz="12600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6pPr>
      <a:lvl7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cap="none" spc="0" baseline="0">
          <a:solidFill>
            <a:schemeClr val="tx1"/>
          </a:solidFill>
          <a:latin typeface="+mn-lt"/>
          <a:ea typeface="+mn-ea"/>
          <a:cs typeface="+mn-cs"/>
        </a:defRPr>
      </a:lvl7pPr>
      <a:lvl8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8pPr>
      <a:lvl9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orient="horz" pos="414">
          <p15:clr>
            <a:srgbClr val="F26B43"/>
          </p15:clr>
        </p15:guide>
        <p15:guide id="4" orient="horz" pos="935">
          <p15:clr>
            <a:srgbClr val="F26B43"/>
          </p15:clr>
        </p15:guide>
        <p15:guide id="5" orient="horz" pos="3249">
          <p15:clr>
            <a:srgbClr val="F26B43"/>
          </p15:clr>
        </p15:guide>
        <p15:guide id="6" orient="horz" pos="3906">
          <p15:clr>
            <a:srgbClr val="F26B43"/>
          </p15:clr>
        </p15:guide>
        <p15:guide id="7" pos="597">
          <p15:clr>
            <a:srgbClr val="F26B43"/>
          </p15:clr>
        </p15:guide>
        <p15:guide id="8" pos="7083">
          <p15:clr>
            <a:srgbClr val="F26B43"/>
          </p15:clr>
        </p15:guide>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info@ssci.se"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hyperlink" Target="https://swedenbio.se/vi-bygger-kunskap/rapporter-och-faktablad/" TargetMode="External"/><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ssci.se" TargetMode="External"/><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hyperlink" Target="https://insightmachine.stuns.se/" TargetMode="External"/><Relationship Id="rId4" Type="http://schemas.openxmlformats.org/officeDocument/2006/relationships/hyperlink" Target="https://www.vinnova.se/globalassets/publikationer/2024/life-science/vinnova_rapport_life_science_2024_slutversion-241008.pdf?cb=202410141248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image" Target="../media/image12.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13.pn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4.xml"/><Relationship Id="rId5" Type="http://schemas.openxmlformats.org/officeDocument/2006/relationships/image" Target="../media/image13.png"/><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13.png"/><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13.png"/><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117" Type="http://schemas.openxmlformats.org/officeDocument/2006/relationships/image" Target="../media/image128.png"/><Relationship Id="rId21" Type="http://schemas.openxmlformats.org/officeDocument/2006/relationships/image" Target="../media/image32.png"/><Relationship Id="rId42" Type="http://schemas.openxmlformats.org/officeDocument/2006/relationships/image" Target="../media/image53.png"/><Relationship Id="rId63" Type="http://schemas.openxmlformats.org/officeDocument/2006/relationships/image" Target="../media/image74.png"/><Relationship Id="rId84" Type="http://schemas.openxmlformats.org/officeDocument/2006/relationships/image" Target="../media/image95.png"/><Relationship Id="rId138" Type="http://schemas.openxmlformats.org/officeDocument/2006/relationships/image" Target="../media/image149.png"/><Relationship Id="rId107" Type="http://schemas.openxmlformats.org/officeDocument/2006/relationships/image" Target="../media/image118.jpeg"/><Relationship Id="rId11" Type="http://schemas.openxmlformats.org/officeDocument/2006/relationships/image" Target="../media/image22.png"/><Relationship Id="rId32" Type="http://schemas.openxmlformats.org/officeDocument/2006/relationships/image" Target="../media/image43.jpeg"/><Relationship Id="rId53" Type="http://schemas.openxmlformats.org/officeDocument/2006/relationships/image" Target="../media/image64.png"/><Relationship Id="rId74" Type="http://schemas.openxmlformats.org/officeDocument/2006/relationships/image" Target="../media/image85.png"/><Relationship Id="rId128" Type="http://schemas.openxmlformats.org/officeDocument/2006/relationships/image" Target="../media/image139.svg"/><Relationship Id="rId149" Type="http://schemas.openxmlformats.org/officeDocument/2006/relationships/image" Target="../media/image160.png"/><Relationship Id="rId5" Type="http://schemas.openxmlformats.org/officeDocument/2006/relationships/image" Target="../media/image16.png"/><Relationship Id="rId95" Type="http://schemas.openxmlformats.org/officeDocument/2006/relationships/image" Target="../media/image106.png"/><Relationship Id="rId22" Type="http://schemas.openxmlformats.org/officeDocument/2006/relationships/image" Target="../media/image33.svg"/><Relationship Id="rId27" Type="http://schemas.openxmlformats.org/officeDocument/2006/relationships/image" Target="../media/image38.png"/><Relationship Id="rId43" Type="http://schemas.openxmlformats.org/officeDocument/2006/relationships/image" Target="../media/image54.png"/><Relationship Id="rId48" Type="http://schemas.openxmlformats.org/officeDocument/2006/relationships/image" Target="../media/image59.png"/><Relationship Id="rId64" Type="http://schemas.openxmlformats.org/officeDocument/2006/relationships/image" Target="../media/image75.png"/><Relationship Id="rId69" Type="http://schemas.openxmlformats.org/officeDocument/2006/relationships/image" Target="../media/image80.jpeg"/><Relationship Id="rId113" Type="http://schemas.openxmlformats.org/officeDocument/2006/relationships/image" Target="../media/image124.png"/><Relationship Id="rId118" Type="http://schemas.openxmlformats.org/officeDocument/2006/relationships/image" Target="../media/image129.png"/><Relationship Id="rId134" Type="http://schemas.openxmlformats.org/officeDocument/2006/relationships/image" Target="../media/image145.png"/><Relationship Id="rId139" Type="http://schemas.openxmlformats.org/officeDocument/2006/relationships/image" Target="../media/image150.png"/><Relationship Id="rId80" Type="http://schemas.openxmlformats.org/officeDocument/2006/relationships/image" Target="../media/image91.png"/><Relationship Id="rId85" Type="http://schemas.openxmlformats.org/officeDocument/2006/relationships/image" Target="../media/image96.png"/><Relationship Id="rId150" Type="http://schemas.openxmlformats.org/officeDocument/2006/relationships/image" Target="../media/image161.svg"/><Relationship Id="rId12" Type="http://schemas.openxmlformats.org/officeDocument/2006/relationships/image" Target="../media/image23.png"/><Relationship Id="rId17" Type="http://schemas.openxmlformats.org/officeDocument/2006/relationships/image" Target="../media/image28.png"/><Relationship Id="rId33" Type="http://schemas.openxmlformats.org/officeDocument/2006/relationships/image" Target="../media/image44.png"/><Relationship Id="rId38" Type="http://schemas.openxmlformats.org/officeDocument/2006/relationships/image" Target="../media/image49.png"/><Relationship Id="rId59" Type="http://schemas.openxmlformats.org/officeDocument/2006/relationships/image" Target="../media/image70.png"/><Relationship Id="rId103" Type="http://schemas.openxmlformats.org/officeDocument/2006/relationships/image" Target="../media/image114.jpeg"/><Relationship Id="rId108" Type="http://schemas.openxmlformats.org/officeDocument/2006/relationships/image" Target="../media/image119.png"/><Relationship Id="rId124" Type="http://schemas.openxmlformats.org/officeDocument/2006/relationships/image" Target="../media/image135.png"/><Relationship Id="rId129" Type="http://schemas.openxmlformats.org/officeDocument/2006/relationships/image" Target="../media/image140.png"/><Relationship Id="rId54" Type="http://schemas.openxmlformats.org/officeDocument/2006/relationships/image" Target="../media/image65.svg"/><Relationship Id="rId70" Type="http://schemas.openxmlformats.org/officeDocument/2006/relationships/image" Target="../media/image81.png"/><Relationship Id="rId75" Type="http://schemas.openxmlformats.org/officeDocument/2006/relationships/image" Target="../media/image86.png"/><Relationship Id="rId91" Type="http://schemas.openxmlformats.org/officeDocument/2006/relationships/image" Target="../media/image102.svg"/><Relationship Id="rId96" Type="http://schemas.openxmlformats.org/officeDocument/2006/relationships/image" Target="../media/image107.png"/><Relationship Id="rId140" Type="http://schemas.openxmlformats.org/officeDocument/2006/relationships/image" Target="../media/image151.png"/><Relationship Id="rId145" Type="http://schemas.openxmlformats.org/officeDocument/2006/relationships/image" Target="../media/image156.png"/><Relationship Id="rId1" Type="http://schemas.openxmlformats.org/officeDocument/2006/relationships/slideLayout" Target="../slideLayouts/slideLayout65.xml"/><Relationship Id="rId6" Type="http://schemas.openxmlformats.org/officeDocument/2006/relationships/image" Target="../media/image17.png"/><Relationship Id="rId23" Type="http://schemas.openxmlformats.org/officeDocument/2006/relationships/image" Target="../media/image34.png"/><Relationship Id="rId28" Type="http://schemas.openxmlformats.org/officeDocument/2006/relationships/image" Target="../media/image39.jpeg"/><Relationship Id="rId49" Type="http://schemas.openxmlformats.org/officeDocument/2006/relationships/image" Target="../media/image60.png"/><Relationship Id="rId114" Type="http://schemas.openxmlformats.org/officeDocument/2006/relationships/image" Target="../media/image125.jpeg"/><Relationship Id="rId119" Type="http://schemas.openxmlformats.org/officeDocument/2006/relationships/image" Target="../media/image130.jpeg"/><Relationship Id="rId44" Type="http://schemas.openxmlformats.org/officeDocument/2006/relationships/image" Target="../media/image55.png"/><Relationship Id="rId60" Type="http://schemas.openxmlformats.org/officeDocument/2006/relationships/image" Target="../media/image71.png"/><Relationship Id="rId65" Type="http://schemas.openxmlformats.org/officeDocument/2006/relationships/image" Target="../media/image76.png"/><Relationship Id="rId81" Type="http://schemas.openxmlformats.org/officeDocument/2006/relationships/image" Target="../media/image92.png"/><Relationship Id="rId86" Type="http://schemas.openxmlformats.org/officeDocument/2006/relationships/image" Target="../media/image97.jpeg"/><Relationship Id="rId130" Type="http://schemas.openxmlformats.org/officeDocument/2006/relationships/image" Target="../media/image141.jpeg"/><Relationship Id="rId135" Type="http://schemas.openxmlformats.org/officeDocument/2006/relationships/image" Target="../media/image146.jpeg"/><Relationship Id="rId151" Type="http://schemas.openxmlformats.org/officeDocument/2006/relationships/image" Target="../media/image162.png"/><Relationship Id="rId13" Type="http://schemas.openxmlformats.org/officeDocument/2006/relationships/image" Target="../media/image24.png"/><Relationship Id="rId18" Type="http://schemas.openxmlformats.org/officeDocument/2006/relationships/image" Target="../media/image29.jpeg"/><Relationship Id="rId39" Type="http://schemas.openxmlformats.org/officeDocument/2006/relationships/image" Target="../media/image50.png"/><Relationship Id="rId109" Type="http://schemas.openxmlformats.org/officeDocument/2006/relationships/image" Target="../media/image120.png"/><Relationship Id="rId34" Type="http://schemas.openxmlformats.org/officeDocument/2006/relationships/image" Target="../media/image45.png"/><Relationship Id="rId50" Type="http://schemas.openxmlformats.org/officeDocument/2006/relationships/image" Target="../media/image61.png"/><Relationship Id="rId55" Type="http://schemas.openxmlformats.org/officeDocument/2006/relationships/image" Target="../media/image66.png"/><Relationship Id="rId76" Type="http://schemas.openxmlformats.org/officeDocument/2006/relationships/image" Target="../media/image87.png"/><Relationship Id="rId97" Type="http://schemas.openxmlformats.org/officeDocument/2006/relationships/image" Target="../media/image108.png"/><Relationship Id="rId104" Type="http://schemas.openxmlformats.org/officeDocument/2006/relationships/image" Target="../media/image115.tiff"/><Relationship Id="rId120" Type="http://schemas.openxmlformats.org/officeDocument/2006/relationships/image" Target="../media/image131.png"/><Relationship Id="rId125" Type="http://schemas.openxmlformats.org/officeDocument/2006/relationships/image" Target="../media/image136.png"/><Relationship Id="rId141" Type="http://schemas.openxmlformats.org/officeDocument/2006/relationships/image" Target="../media/image152.png"/><Relationship Id="rId146" Type="http://schemas.openxmlformats.org/officeDocument/2006/relationships/image" Target="../media/image157.jpeg"/><Relationship Id="rId7" Type="http://schemas.openxmlformats.org/officeDocument/2006/relationships/image" Target="../media/image18.jpeg"/><Relationship Id="rId71" Type="http://schemas.openxmlformats.org/officeDocument/2006/relationships/image" Target="../media/image82.png"/><Relationship Id="rId92" Type="http://schemas.openxmlformats.org/officeDocument/2006/relationships/image" Target="../media/image103.png"/><Relationship Id="rId2" Type="http://schemas.openxmlformats.org/officeDocument/2006/relationships/notesSlide" Target="../notesSlides/notesSlide7.xml"/><Relationship Id="rId29" Type="http://schemas.openxmlformats.org/officeDocument/2006/relationships/image" Target="../media/image40.png"/><Relationship Id="rId24" Type="http://schemas.openxmlformats.org/officeDocument/2006/relationships/image" Target="../media/image35.png"/><Relationship Id="rId40" Type="http://schemas.openxmlformats.org/officeDocument/2006/relationships/image" Target="../media/image51.png"/><Relationship Id="rId45" Type="http://schemas.openxmlformats.org/officeDocument/2006/relationships/image" Target="../media/image56.jpeg"/><Relationship Id="rId66" Type="http://schemas.openxmlformats.org/officeDocument/2006/relationships/image" Target="../media/image77.png"/><Relationship Id="rId87" Type="http://schemas.openxmlformats.org/officeDocument/2006/relationships/image" Target="../media/image98.png"/><Relationship Id="rId110" Type="http://schemas.openxmlformats.org/officeDocument/2006/relationships/image" Target="../media/image121.jpeg"/><Relationship Id="rId115" Type="http://schemas.openxmlformats.org/officeDocument/2006/relationships/image" Target="../media/image126.png"/><Relationship Id="rId131" Type="http://schemas.openxmlformats.org/officeDocument/2006/relationships/image" Target="../media/image142.png"/><Relationship Id="rId136" Type="http://schemas.openxmlformats.org/officeDocument/2006/relationships/image" Target="../media/image147.png"/><Relationship Id="rId61" Type="http://schemas.openxmlformats.org/officeDocument/2006/relationships/image" Target="../media/image72.png"/><Relationship Id="rId82" Type="http://schemas.openxmlformats.org/officeDocument/2006/relationships/image" Target="../media/image93.svg"/><Relationship Id="rId152" Type="http://schemas.openxmlformats.org/officeDocument/2006/relationships/image" Target="../media/image163.jpeg"/><Relationship Id="rId19" Type="http://schemas.openxmlformats.org/officeDocument/2006/relationships/image" Target="../media/image30.png"/><Relationship Id="rId14" Type="http://schemas.openxmlformats.org/officeDocument/2006/relationships/image" Target="../media/image25.png"/><Relationship Id="rId30" Type="http://schemas.openxmlformats.org/officeDocument/2006/relationships/image" Target="../media/image41.png"/><Relationship Id="rId35" Type="http://schemas.openxmlformats.org/officeDocument/2006/relationships/image" Target="../media/image46.jpeg"/><Relationship Id="rId56" Type="http://schemas.openxmlformats.org/officeDocument/2006/relationships/image" Target="../media/image67.png"/><Relationship Id="rId77" Type="http://schemas.openxmlformats.org/officeDocument/2006/relationships/image" Target="../media/image88.png"/><Relationship Id="rId100" Type="http://schemas.openxmlformats.org/officeDocument/2006/relationships/image" Target="../media/image111.jpeg"/><Relationship Id="rId105" Type="http://schemas.openxmlformats.org/officeDocument/2006/relationships/image" Target="../media/image116.png"/><Relationship Id="rId126" Type="http://schemas.openxmlformats.org/officeDocument/2006/relationships/image" Target="../media/image137.png"/><Relationship Id="rId147" Type="http://schemas.openxmlformats.org/officeDocument/2006/relationships/image" Target="../media/image158.png"/><Relationship Id="rId8" Type="http://schemas.openxmlformats.org/officeDocument/2006/relationships/image" Target="../media/image19.png"/><Relationship Id="rId51" Type="http://schemas.openxmlformats.org/officeDocument/2006/relationships/image" Target="../media/image62.png"/><Relationship Id="rId72" Type="http://schemas.openxmlformats.org/officeDocument/2006/relationships/image" Target="../media/image83.png"/><Relationship Id="rId93" Type="http://schemas.openxmlformats.org/officeDocument/2006/relationships/image" Target="../media/image104.jpeg"/><Relationship Id="rId98" Type="http://schemas.openxmlformats.org/officeDocument/2006/relationships/image" Target="../media/image109.png"/><Relationship Id="rId121" Type="http://schemas.openxmlformats.org/officeDocument/2006/relationships/image" Target="../media/image132.jpeg"/><Relationship Id="rId142" Type="http://schemas.openxmlformats.org/officeDocument/2006/relationships/image" Target="../media/image153.png"/><Relationship Id="rId3" Type="http://schemas.openxmlformats.org/officeDocument/2006/relationships/image" Target="../media/image14.tiff"/><Relationship Id="rId25" Type="http://schemas.openxmlformats.org/officeDocument/2006/relationships/image" Target="../media/image36.png"/><Relationship Id="rId46" Type="http://schemas.openxmlformats.org/officeDocument/2006/relationships/image" Target="../media/image57.png"/><Relationship Id="rId67" Type="http://schemas.openxmlformats.org/officeDocument/2006/relationships/image" Target="../media/image78.jpeg"/><Relationship Id="rId116" Type="http://schemas.openxmlformats.org/officeDocument/2006/relationships/image" Target="../media/image127.png"/><Relationship Id="rId137" Type="http://schemas.openxmlformats.org/officeDocument/2006/relationships/image" Target="../media/image148.png"/><Relationship Id="rId20" Type="http://schemas.openxmlformats.org/officeDocument/2006/relationships/image" Target="../media/image31.png"/><Relationship Id="rId41" Type="http://schemas.openxmlformats.org/officeDocument/2006/relationships/image" Target="../media/image52.svg"/><Relationship Id="rId62" Type="http://schemas.openxmlformats.org/officeDocument/2006/relationships/image" Target="../media/image73.svg"/><Relationship Id="rId83" Type="http://schemas.openxmlformats.org/officeDocument/2006/relationships/image" Target="../media/image94.png"/><Relationship Id="rId88" Type="http://schemas.openxmlformats.org/officeDocument/2006/relationships/image" Target="../media/image99.png"/><Relationship Id="rId111" Type="http://schemas.openxmlformats.org/officeDocument/2006/relationships/image" Target="../media/image122.png"/><Relationship Id="rId132" Type="http://schemas.openxmlformats.org/officeDocument/2006/relationships/image" Target="../media/image143.png"/><Relationship Id="rId153" Type="http://schemas.openxmlformats.org/officeDocument/2006/relationships/image" Target="../media/image164.png"/><Relationship Id="rId15" Type="http://schemas.openxmlformats.org/officeDocument/2006/relationships/image" Target="../media/image26.svg"/><Relationship Id="rId36" Type="http://schemas.openxmlformats.org/officeDocument/2006/relationships/image" Target="../media/image47.jpeg"/><Relationship Id="rId57" Type="http://schemas.openxmlformats.org/officeDocument/2006/relationships/image" Target="../media/image68.png"/><Relationship Id="rId106" Type="http://schemas.openxmlformats.org/officeDocument/2006/relationships/image" Target="../media/image117.jpeg"/><Relationship Id="rId127" Type="http://schemas.openxmlformats.org/officeDocument/2006/relationships/image" Target="../media/image138.png"/><Relationship Id="rId10" Type="http://schemas.openxmlformats.org/officeDocument/2006/relationships/image" Target="../media/image21.png"/><Relationship Id="rId31" Type="http://schemas.openxmlformats.org/officeDocument/2006/relationships/image" Target="../media/image42.jpeg"/><Relationship Id="rId52" Type="http://schemas.openxmlformats.org/officeDocument/2006/relationships/image" Target="../media/image63.png"/><Relationship Id="rId73" Type="http://schemas.openxmlformats.org/officeDocument/2006/relationships/image" Target="../media/image84.png"/><Relationship Id="rId78" Type="http://schemas.openxmlformats.org/officeDocument/2006/relationships/image" Target="../media/image89.jpeg"/><Relationship Id="rId94" Type="http://schemas.openxmlformats.org/officeDocument/2006/relationships/image" Target="../media/image105.jpeg"/><Relationship Id="rId99" Type="http://schemas.openxmlformats.org/officeDocument/2006/relationships/image" Target="../media/image110.png"/><Relationship Id="rId101" Type="http://schemas.openxmlformats.org/officeDocument/2006/relationships/image" Target="../media/image112.jpeg"/><Relationship Id="rId122" Type="http://schemas.openxmlformats.org/officeDocument/2006/relationships/image" Target="../media/image133.jpeg"/><Relationship Id="rId143" Type="http://schemas.openxmlformats.org/officeDocument/2006/relationships/image" Target="../media/image154.png"/><Relationship Id="rId148" Type="http://schemas.openxmlformats.org/officeDocument/2006/relationships/image" Target="../media/image159.svg"/><Relationship Id="rId4" Type="http://schemas.openxmlformats.org/officeDocument/2006/relationships/image" Target="../media/image15.png"/><Relationship Id="rId9" Type="http://schemas.openxmlformats.org/officeDocument/2006/relationships/image" Target="../media/image20.png"/><Relationship Id="rId26" Type="http://schemas.openxmlformats.org/officeDocument/2006/relationships/image" Target="../media/image37.png"/><Relationship Id="rId47" Type="http://schemas.openxmlformats.org/officeDocument/2006/relationships/image" Target="../media/image58.png"/><Relationship Id="rId68" Type="http://schemas.openxmlformats.org/officeDocument/2006/relationships/image" Target="../media/image79.png"/><Relationship Id="rId89" Type="http://schemas.openxmlformats.org/officeDocument/2006/relationships/image" Target="../media/image100.png"/><Relationship Id="rId112" Type="http://schemas.openxmlformats.org/officeDocument/2006/relationships/image" Target="../media/image123.png"/><Relationship Id="rId133" Type="http://schemas.openxmlformats.org/officeDocument/2006/relationships/image" Target="../media/image144.png"/><Relationship Id="rId154" Type="http://schemas.openxmlformats.org/officeDocument/2006/relationships/image" Target="../media/image165.svg"/><Relationship Id="rId16" Type="http://schemas.openxmlformats.org/officeDocument/2006/relationships/image" Target="../media/image27.jpeg"/><Relationship Id="rId37" Type="http://schemas.openxmlformats.org/officeDocument/2006/relationships/image" Target="../media/image48.jpeg"/><Relationship Id="rId58" Type="http://schemas.openxmlformats.org/officeDocument/2006/relationships/image" Target="../media/image69.png"/><Relationship Id="rId79" Type="http://schemas.openxmlformats.org/officeDocument/2006/relationships/image" Target="../media/image90.png"/><Relationship Id="rId102" Type="http://schemas.openxmlformats.org/officeDocument/2006/relationships/image" Target="../media/image113.jpeg"/><Relationship Id="rId123" Type="http://schemas.openxmlformats.org/officeDocument/2006/relationships/image" Target="../media/image134.png"/><Relationship Id="rId144" Type="http://schemas.openxmlformats.org/officeDocument/2006/relationships/image" Target="../media/image155.png"/><Relationship Id="rId90" Type="http://schemas.openxmlformats.org/officeDocument/2006/relationships/image" Target="../media/image101.png"/></Relationships>
</file>

<file path=ppt/slides/_rels/slide8.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hyperlink" Target="https://industrymap.ssci.s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72.jpe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 Id="rId9" Type="http://schemas.openxmlformats.org/officeDocument/2006/relationships/image" Target="../media/image17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FB58AD-4757-3B2A-C917-41B53722A2FD}"/>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61037410-65BA-0575-D4B4-5112FD65CF20}"/>
              </a:ext>
            </a:extLst>
          </p:cNvPr>
          <p:cNvSpPr>
            <a:spLocks noGrp="1"/>
          </p:cNvSpPr>
          <p:nvPr>
            <p:ph type="ctrTitle"/>
          </p:nvPr>
        </p:nvSpPr>
        <p:spPr/>
        <p:txBody>
          <a:bodyPr/>
          <a:lstStyle/>
          <a:p>
            <a:r>
              <a:rPr lang="sv-SE" sz="4000">
                <a:solidFill>
                  <a:srgbClr val="006CB2"/>
                </a:solidFill>
                <a:latin typeface="Verdana"/>
                <a:ea typeface="Verdana"/>
              </a:rPr>
              <a:t>Life science in Hagastaden</a:t>
            </a:r>
          </a:p>
        </p:txBody>
      </p:sp>
      <p:sp>
        <p:nvSpPr>
          <p:cNvPr id="5" name="Underrubrik 4">
            <a:extLst>
              <a:ext uri="{FF2B5EF4-FFF2-40B4-BE49-F238E27FC236}">
                <a16:creationId xmlns:a16="http://schemas.microsoft.com/office/drawing/2014/main" id="{B15FA3FC-E7A2-A96B-17F1-DBB6AD1ACEFF}"/>
              </a:ext>
            </a:extLst>
          </p:cNvPr>
          <p:cNvSpPr>
            <a:spLocks noGrp="1"/>
          </p:cNvSpPr>
          <p:nvPr>
            <p:ph type="subTitle" idx="1"/>
          </p:nvPr>
        </p:nvSpPr>
        <p:spPr/>
        <p:txBody>
          <a:bodyPr vert="horz" lIns="91440" tIns="45720" rIns="91440" bIns="45720" rtlCol="0" anchor="t">
            <a:noAutofit/>
          </a:bodyPr>
          <a:lstStyle/>
          <a:p>
            <a:r>
              <a:rPr lang="sv-SE" sz="2000">
                <a:solidFill>
                  <a:schemeClr val="tx2"/>
                </a:solidFill>
                <a:latin typeface="Verdana"/>
                <a:ea typeface="Verdana"/>
              </a:rPr>
              <a:t>Updated: 2025-05-15</a:t>
            </a:r>
          </a:p>
          <a:p>
            <a:r>
              <a:rPr lang="sv-SE" sz="2000">
                <a:solidFill>
                  <a:schemeClr val="tx2"/>
                </a:solidFill>
                <a:latin typeface="Verdana"/>
                <a:ea typeface="Verdana"/>
              </a:rPr>
              <a:t>Questions? </a:t>
            </a:r>
            <a:r>
              <a:rPr lang="sv-SE" sz="2000">
                <a:solidFill>
                  <a:schemeClr val="tx2"/>
                </a:solidFill>
                <a:latin typeface="Verdana"/>
                <a:ea typeface="Verdana"/>
                <a:hlinkClick r:id="rId3"/>
              </a:rPr>
              <a:t>info@ssci.se</a:t>
            </a:r>
            <a:r>
              <a:rPr lang="sv-SE" sz="2000">
                <a:solidFill>
                  <a:schemeClr val="tx2"/>
                </a:solidFill>
                <a:latin typeface="Verdana"/>
                <a:ea typeface="Verdana"/>
              </a:rPr>
              <a:t>  </a:t>
            </a:r>
            <a:endParaRPr lang="sv-SE" sz="2000">
              <a:solidFill>
                <a:schemeClr val="tx2"/>
              </a:solidFill>
            </a:endParaRPr>
          </a:p>
        </p:txBody>
      </p:sp>
    </p:spTree>
    <p:extLst>
      <p:ext uri="{BB962C8B-B14F-4D97-AF65-F5344CB8AC3E}">
        <p14:creationId xmlns:p14="http://schemas.microsoft.com/office/powerpoint/2010/main" val="295516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1AFAF998-C415-5D46-B1EC-55CFDB940E78}"/>
              </a:ext>
            </a:extLst>
          </p:cNvPr>
          <p:cNvSpPr>
            <a:spLocks noGrp="1"/>
          </p:cNvSpPr>
          <p:nvPr>
            <p:ph type="body" sz="quarter" idx="10"/>
          </p:nvPr>
        </p:nvSpPr>
        <p:spPr>
          <a:xfrm>
            <a:off x="885639" y="595707"/>
            <a:ext cx="11153052" cy="1520825"/>
          </a:xfrm>
        </p:spPr>
        <p:txBody>
          <a:bodyPr vert="horz" lIns="91440" tIns="45720" rIns="91440" bIns="45720" rtlCol="0" anchor="t">
            <a:normAutofit/>
          </a:bodyPr>
          <a:lstStyle/>
          <a:p>
            <a:r>
              <a:rPr lang="sv-SE" sz="3600" cap="none">
                <a:latin typeface="Verdana"/>
                <a:ea typeface="Verdana"/>
              </a:rPr>
              <a:t>Life science in </a:t>
            </a:r>
            <a:r>
              <a:rPr lang="sv-SE" sz="3600" cap="none">
                <a:solidFill>
                  <a:schemeClr val="accent1"/>
                </a:solidFill>
                <a:latin typeface="Verdana"/>
                <a:ea typeface="Verdana"/>
              </a:rPr>
              <a:t>Stockholm/Uppsala</a:t>
            </a:r>
          </a:p>
          <a:p>
            <a:r>
              <a:rPr lang="sv-SE" sz="2400" cap="none">
                <a:latin typeface="Verdana"/>
                <a:ea typeface="Verdana"/>
              </a:rPr>
              <a:t>Expansion Plans for 2025</a:t>
            </a:r>
          </a:p>
        </p:txBody>
      </p:sp>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6" name="TextBox 5">
            <a:extLst>
              <a:ext uri="{FF2B5EF4-FFF2-40B4-BE49-F238E27FC236}">
                <a16:creationId xmlns:a16="http://schemas.microsoft.com/office/drawing/2014/main" id="{49549D79-901B-58BC-9CFD-63B8BBFDF685}"/>
              </a:ext>
            </a:extLst>
          </p:cNvPr>
          <p:cNvSpPr txBox="1"/>
          <p:nvPr/>
        </p:nvSpPr>
        <p:spPr>
          <a:xfrm>
            <a:off x="268405" y="6203660"/>
            <a:ext cx="2845651" cy="276999"/>
          </a:xfrm>
          <a:prstGeom prst="rect">
            <a:avLst/>
          </a:prstGeom>
          <a:noFill/>
        </p:spPr>
        <p:txBody>
          <a:bodyPr wrap="none" rtlCol="0">
            <a:spAutoFit/>
          </a:bodyPr>
          <a:lstStyle/>
          <a:p>
            <a:r>
              <a:rPr lang="en-GB" sz="800">
                <a:solidFill>
                  <a:schemeClr val="accent3"/>
                </a:solidFill>
              </a:rPr>
              <a:t>Source: </a:t>
            </a:r>
            <a:r>
              <a:rPr lang="en-GB" sz="800" err="1">
                <a:solidFill>
                  <a:schemeClr val="accent3"/>
                </a:solidFill>
              </a:rPr>
              <a:t>SwedenBIO</a:t>
            </a:r>
            <a:r>
              <a:rPr lang="en-GB" sz="800">
                <a:solidFill>
                  <a:schemeClr val="accent3"/>
                </a:solidFill>
              </a:rPr>
              <a:t> Life Science Barometer 2025</a:t>
            </a:r>
            <a:r>
              <a:rPr lang="en-GB" sz="1200" b="0" i="1">
                <a:solidFill>
                  <a:schemeClr val="accent3"/>
                </a:solidFill>
                <a:latin typeface="Verdana"/>
                <a:ea typeface="Verdana"/>
              </a:rPr>
              <a:t>.</a:t>
            </a:r>
            <a:endParaRPr lang="en-SE" sz="1200" i="1">
              <a:highlight>
                <a:srgbClr val="FFFF00"/>
              </a:highlight>
            </a:endParaRPr>
          </a:p>
        </p:txBody>
      </p:sp>
      <p:sp>
        <p:nvSpPr>
          <p:cNvPr id="5" name="TextBox 4">
            <a:extLst>
              <a:ext uri="{FF2B5EF4-FFF2-40B4-BE49-F238E27FC236}">
                <a16:creationId xmlns:a16="http://schemas.microsoft.com/office/drawing/2014/main" id="{F10ABD4D-27AD-FD7F-CA01-3905C489F769}"/>
              </a:ext>
            </a:extLst>
          </p:cNvPr>
          <p:cNvSpPr txBox="1"/>
          <p:nvPr/>
        </p:nvSpPr>
        <p:spPr>
          <a:xfrm>
            <a:off x="9302153" y="2590436"/>
            <a:ext cx="2257349" cy="1523494"/>
          </a:xfrm>
          <a:prstGeom prst="rect">
            <a:avLst/>
          </a:prstGeom>
          <a:noFill/>
        </p:spPr>
        <p:txBody>
          <a:bodyPr wrap="none" rtlCol="0">
            <a:spAutoFit/>
          </a:bodyPr>
          <a:lstStyle/>
          <a:p>
            <a:r>
              <a:rPr lang="en-SE" sz="6000" b="1">
                <a:solidFill>
                  <a:srgbClr val="A7C7D8"/>
                </a:solidFill>
              </a:rPr>
              <a:t>12%</a:t>
            </a:r>
          </a:p>
          <a:p>
            <a:r>
              <a:rPr lang="en-GB" sz="1100"/>
              <a:t>of companies (15) </a:t>
            </a:r>
            <a:br>
              <a:rPr lang="en-GB" sz="1100"/>
            </a:br>
            <a:r>
              <a:rPr lang="en-GB" sz="1100"/>
              <a:t>plan to increase </a:t>
            </a:r>
            <a:br>
              <a:rPr lang="en-GB" sz="1100"/>
            </a:br>
            <a:r>
              <a:rPr lang="en-GB" sz="1100"/>
              <a:t>their laboratory space</a:t>
            </a:r>
            <a:endParaRPr lang="en-SE" sz="1100"/>
          </a:p>
        </p:txBody>
      </p:sp>
      <p:sp>
        <p:nvSpPr>
          <p:cNvPr id="8" name="TextBox 7">
            <a:extLst>
              <a:ext uri="{FF2B5EF4-FFF2-40B4-BE49-F238E27FC236}">
                <a16:creationId xmlns:a16="http://schemas.microsoft.com/office/drawing/2014/main" id="{E89A5471-E67A-2447-08C0-BAF957EC1B38}"/>
              </a:ext>
            </a:extLst>
          </p:cNvPr>
          <p:cNvSpPr txBox="1"/>
          <p:nvPr/>
        </p:nvSpPr>
        <p:spPr>
          <a:xfrm>
            <a:off x="6495066" y="2590436"/>
            <a:ext cx="2257349" cy="1523494"/>
          </a:xfrm>
          <a:prstGeom prst="rect">
            <a:avLst/>
          </a:prstGeom>
          <a:noFill/>
        </p:spPr>
        <p:txBody>
          <a:bodyPr wrap="none" rtlCol="0">
            <a:spAutoFit/>
          </a:bodyPr>
          <a:lstStyle/>
          <a:p>
            <a:r>
              <a:rPr lang="en-SE" sz="6000" b="1">
                <a:solidFill>
                  <a:srgbClr val="006CB2"/>
                </a:solidFill>
              </a:rPr>
              <a:t>23%</a:t>
            </a:r>
          </a:p>
          <a:p>
            <a:r>
              <a:rPr lang="en-GB" sz="1100"/>
              <a:t>of companies (29) </a:t>
            </a:r>
            <a:br>
              <a:rPr lang="en-GB" sz="1100"/>
            </a:br>
            <a:r>
              <a:rPr lang="en-GB" sz="1100"/>
              <a:t>plan to increase </a:t>
            </a:r>
            <a:br>
              <a:rPr lang="en-GB" sz="1100"/>
            </a:br>
            <a:r>
              <a:rPr lang="en-GB" sz="1100"/>
              <a:t>their office space</a:t>
            </a:r>
            <a:endParaRPr lang="en-SE" sz="1100"/>
          </a:p>
        </p:txBody>
      </p:sp>
      <p:sp>
        <p:nvSpPr>
          <p:cNvPr id="9" name="TextBox 8">
            <a:extLst>
              <a:ext uri="{FF2B5EF4-FFF2-40B4-BE49-F238E27FC236}">
                <a16:creationId xmlns:a16="http://schemas.microsoft.com/office/drawing/2014/main" id="{1E6FFBBB-017B-2FDC-CE7B-91608707FF8C}"/>
              </a:ext>
            </a:extLst>
          </p:cNvPr>
          <p:cNvSpPr txBox="1"/>
          <p:nvPr/>
        </p:nvSpPr>
        <p:spPr>
          <a:xfrm>
            <a:off x="3687979" y="2590436"/>
            <a:ext cx="2257349" cy="1523494"/>
          </a:xfrm>
          <a:prstGeom prst="rect">
            <a:avLst/>
          </a:prstGeom>
          <a:noFill/>
        </p:spPr>
        <p:txBody>
          <a:bodyPr wrap="none" rtlCol="0">
            <a:spAutoFit/>
          </a:bodyPr>
          <a:lstStyle/>
          <a:p>
            <a:r>
              <a:rPr lang="en-SE" sz="6000" b="1">
                <a:solidFill>
                  <a:schemeClr val="accent2"/>
                </a:solidFill>
              </a:rPr>
              <a:t>27%</a:t>
            </a:r>
          </a:p>
          <a:p>
            <a:r>
              <a:rPr lang="en-GB" sz="1100"/>
              <a:t>of companies (34) </a:t>
            </a:r>
            <a:br>
              <a:rPr lang="en-GB" sz="1100"/>
            </a:br>
            <a:r>
              <a:rPr lang="en-GB" sz="1100"/>
              <a:t>plan to hire </a:t>
            </a:r>
            <a:br>
              <a:rPr lang="en-GB" sz="1100"/>
            </a:br>
            <a:r>
              <a:rPr lang="en-GB" sz="1100"/>
              <a:t>more consultants</a:t>
            </a:r>
            <a:endParaRPr lang="en-SE" sz="1100"/>
          </a:p>
        </p:txBody>
      </p:sp>
      <p:sp>
        <p:nvSpPr>
          <p:cNvPr id="11" name="TextBox 10">
            <a:extLst>
              <a:ext uri="{FF2B5EF4-FFF2-40B4-BE49-F238E27FC236}">
                <a16:creationId xmlns:a16="http://schemas.microsoft.com/office/drawing/2014/main" id="{D061AD3B-E742-C28D-982A-89E8E56300CE}"/>
              </a:ext>
            </a:extLst>
          </p:cNvPr>
          <p:cNvSpPr txBox="1"/>
          <p:nvPr/>
        </p:nvSpPr>
        <p:spPr>
          <a:xfrm>
            <a:off x="885639" y="2590436"/>
            <a:ext cx="2257349" cy="1523494"/>
          </a:xfrm>
          <a:prstGeom prst="rect">
            <a:avLst/>
          </a:prstGeom>
          <a:noFill/>
        </p:spPr>
        <p:txBody>
          <a:bodyPr wrap="none" rtlCol="0">
            <a:spAutoFit/>
          </a:bodyPr>
          <a:lstStyle/>
          <a:p>
            <a:r>
              <a:rPr lang="en-SE" sz="6000" b="1">
                <a:solidFill>
                  <a:schemeClr val="accent1"/>
                </a:solidFill>
              </a:rPr>
              <a:t>54%</a:t>
            </a:r>
          </a:p>
          <a:p>
            <a:r>
              <a:rPr lang="sv-SE" sz="1100" err="1"/>
              <a:t>of</a:t>
            </a:r>
            <a:r>
              <a:rPr lang="sv-SE" sz="1100"/>
              <a:t> </a:t>
            </a:r>
            <a:r>
              <a:rPr lang="sv-SE" sz="1100" err="1"/>
              <a:t>companies</a:t>
            </a:r>
            <a:r>
              <a:rPr lang="sv-SE" sz="1100"/>
              <a:t> </a:t>
            </a:r>
            <a:r>
              <a:rPr lang="en-SE" sz="1100"/>
              <a:t>(68) </a:t>
            </a:r>
            <a:br>
              <a:rPr lang="en-SE" sz="1100"/>
            </a:br>
            <a:r>
              <a:rPr lang="en-GB" sz="1100"/>
              <a:t>plan to hire </a:t>
            </a:r>
            <a:br>
              <a:rPr lang="en-GB" sz="1100"/>
            </a:br>
            <a:r>
              <a:rPr lang="en-GB" sz="1100"/>
              <a:t>additional staff</a:t>
            </a:r>
            <a:endParaRPr lang="en-SE" sz="1100"/>
          </a:p>
        </p:txBody>
      </p:sp>
      <p:sp>
        <p:nvSpPr>
          <p:cNvPr id="3" name="TextBox 2">
            <a:extLst>
              <a:ext uri="{FF2B5EF4-FFF2-40B4-BE49-F238E27FC236}">
                <a16:creationId xmlns:a16="http://schemas.microsoft.com/office/drawing/2014/main" id="{7922C68E-A19F-7DEA-BE68-71318A8F1DC2}"/>
              </a:ext>
            </a:extLst>
          </p:cNvPr>
          <p:cNvSpPr txBox="1"/>
          <p:nvPr/>
        </p:nvSpPr>
        <p:spPr>
          <a:xfrm>
            <a:off x="885639" y="5083629"/>
            <a:ext cx="1879041" cy="276999"/>
          </a:xfrm>
          <a:prstGeom prst="rect">
            <a:avLst/>
          </a:prstGeom>
          <a:noFill/>
        </p:spPr>
        <p:txBody>
          <a:bodyPr wrap="none" rtlCol="0">
            <a:spAutoFit/>
          </a:bodyPr>
          <a:lstStyle/>
          <a:p>
            <a:r>
              <a:rPr lang="en-SE" sz="1200" b="1">
                <a:solidFill>
                  <a:schemeClr val="tx2"/>
                </a:solidFill>
                <a:hlinkClick r:id="rId3"/>
              </a:rPr>
              <a:t>Read the full report</a:t>
            </a:r>
            <a:endParaRPr lang="en-SE" sz="1200" b="1">
              <a:solidFill>
                <a:schemeClr val="tx2"/>
              </a:solidFill>
            </a:endParaRPr>
          </a:p>
        </p:txBody>
      </p:sp>
    </p:spTree>
    <p:extLst>
      <p:ext uri="{BB962C8B-B14F-4D97-AF65-F5344CB8AC3E}">
        <p14:creationId xmlns:p14="http://schemas.microsoft.com/office/powerpoint/2010/main" val="171357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C6BC20-9A65-0B4C-8C22-C0500245C9FC}"/>
              </a:ext>
            </a:extLst>
          </p:cNvPr>
          <p:cNvSpPr>
            <a:spLocks noGrp="1"/>
          </p:cNvSpPr>
          <p:nvPr>
            <p:ph type="ctrTitle"/>
          </p:nvPr>
        </p:nvSpPr>
        <p:spPr/>
        <p:txBody>
          <a:bodyPr/>
          <a:lstStyle/>
          <a:p>
            <a:r>
              <a:rPr lang="sv-SE" sz="4800" err="1">
                <a:solidFill>
                  <a:srgbClr val="006CB2"/>
                </a:solidFill>
                <a:latin typeface="Verdana"/>
                <a:ea typeface="Verdana"/>
              </a:rPr>
              <a:t>Thank</a:t>
            </a:r>
            <a:r>
              <a:rPr lang="sv-SE" sz="4800">
                <a:solidFill>
                  <a:srgbClr val="006CB2"/>
                </a:solidFill>
                <a:latin typeface="Verdana"/>
                <a:ea typeface="Verdana"/>
              </a:rPr>
              <a:t> </a:t>
            </a:r>
            <a:r>
              <a:rPr lang="sv-SE" sz="4800" err="1">
                <a:solidFill>
                  <a:srgbClr val="006CB2"/>
                </a:solidFill>
                <a:latin typeface="Verdana"/>
                <a:ea typeface="Verdana"/>
              </a:rPr>
              <a:t>you</a:t>
            </a:r>
            <a:r>
              <a:rPr lang="sv-SE" sz="4800">
                <a:solidFill>
                  <a:srgbClr val="006CB2"/>
                </a:solidFill>
                <a:latin typeface="Verdana"/>
                <a:ea typeface="Verdana"/>
              </a:rPr>
              <a:t>!</a:t>
            </a:r>
          </a:p>
        </p:txBody>
      </p:sp>
      <p:sp>
        <p:nvSpPr>
          <p:cNvPr id="5" name="Underrubrik 4">
            <a:extLst>
              <a:ext uri="{FF2B5EF4-FFF2-40B4-BE49-F238E27FC236}">
                <a16:creationId xmlns:a16="http://schemas.microsoft.com/office/drawing/2014/main" id="{13B09F37-6EF3-1747-9A9F-E86FED16F2E3}"/>
              </a:ext>
            </a:extLst>
          </p:cNvPr>
          <p:cNvSpPr>
            <a:spLocks noGrp="1"/>
          </p:cNvSpPr>
          <p:nvPr>
            <p:ph type="subTitle" idx="1"/>
          </p:nvPr>
        </p:nvSpPr>
        <p:spPr/>
        <p:txBody>
          <a:bodyPr vert="horz" lIns="91440" tIns="45720" rIns="91440" bIns="45720" rtlCol="0" anchor="t">
            <a:noAutofit/>
          </a:bodyPr>
          <a:lstStyle/>
          <a:p>
            <a:r>
              <a:rPr lang="sv-SE" sz="2000" err="1">
                <a:solidFill>
                  <a:schemeClr val="tx2"/>
                </a:solidFill>
                <a:latin typeface="Verdana"/>
                <a:ea typeface="Verdana"/>
              </a:rPr>
              <a:t>Questions</a:t>
            </a:r>
            <a:r>
              <a:rPr lang="sv-SE" sz="2000">
                <a:solidFill>
                  <a:schemeClr val="tx2"/>
                </a:solidFill>
                <a:latin typeface="Verdana"/>
                <a:ea typeface="Verdana"/>
              </a:rPr>
              <a:t>? </a:t>
            </a:r>
            <a:r>
              <a:rPr lang="sv-SE" sz="2000">
                <a:solidFill>
                  <a:srgbClr val="006CB2"/>
                </a:solidFill>
                <a:latin typeface="Verdana"/>
                <a:ea typeface="Verdana"/>
                <a:hlinkClick r:id="rId3"/>
              </a:rPr>
              <a:t>info@ssci.se</a:t>
            </a:r>
            <a:r>
              <a:rPr lang="sv-SE" sz="2000">
                <a:solidFill>
                  <a:srgbClr val="006CB2"/>
                </a:solidFill>
                <a:latin typeface="Verdana"/>
                <a:ea typeface="Verdana"/>
              </a:rPr>
              <a:t> </a:t>
            </a:r>
          </a:p>
        </p:txBody>
      </p:sp>
      <p:sp>
        <p:nvSpPr>
          <p:cNvPr id="2" name="TextBox 1">
            <a:extLst>
              <a:ext uri="{FF2B5EF4-FFF2-40B4-BE49-F238E27FC236}">
                <a16:creationId xmlns:a16="http://schemas.microsoft.com/office/drawing/2014/main" id="{24AC7A27-0596-94E9-5F67-36E4CF7F920D}"/>
              </a:ext>
            </a:extLst>
          </p:cNvPr>
          <p:cNvSpPr txBox="1"/>
          <p:nvPr/>
        </p:nvSpPr>
        <p:spPr>
          <a:xfrm>
            <a:off x="321733" y="5921829"/>
            <a:ext cx="81860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mn-lt"/>
                <a:cs typeface="+mn-lt"/>
              </a:rPr>
              <a:t>Disclaimer: The national data in this presentation is sourced from </a:t>
            </a:r>
            <a:r>
              <a:rPr lang="en-US" sz="800" err="1">
                <a:ea typeface="+mn-lt"/>
                <a:cs typeface="+mn-lt"/>
              </a:rPr>
              <a:t>Vinnova</a:t>
            </a:r>
            <a:r>
              <a:rPr lang="en-US" sz="800">
                <a:ea typeface="+mn-lt"/>
                <a:cs typeface="+mn-lt"/>
              </a:rPr>
              <a:t>. The full </a:t>
            </a:r>
            <a:r>
              <a:rPr lang="en-US" sz="800" err="1">
                <a:ea typeface="+mn-lt"/>
                <a:cs typeface="+mn-lt"/>
              </a:rPr>
              <a:t>Vinnova</a:t>
            </a:r>
            <a:r>
              <a:rPr lang="en-US" sz="800">
                <a:ea typeface="+mn-lt"/>
                <a:cs typeface="+mn-lt"/>
              </a:rPr>
              <a:t> report can be found </a:t>
            </a:r>
            <a:r>
              <a:rPr lang="en-US" sz="800">
                <a:ea typeface="+mn-lt"/>
                <a:cs typeface="+mn-lt"/>
                <a:hlinkClick r:id="rId4"/>
              </a:rPr>
              <a:t>here</a:t>
            </a:r>
            <a:r>
              <a:rPr lang="en-US" sz="800">
                <a:ea typeface="+mn-lt"/>
                <a:cs typeface="+mn-lt"/>
              </a:rPr>
              <a:t>. The regional data in this report comes from </a:t>
            </a:r>
            <a:r>
              <a:rPr lang="en-US" sz="800">
                <a:ea typeface="+mn-lt"/>
                <a:cs typeface="+mn-lt"/>
                <a:hlinkClick r:id="rId5"/>
              </a:rPr>
              <a:t>Insight Machine</a:t>
            </a:r>
            <a:r>
              <a:rPr lang="en-US" sz="800">
                <a:ea typeface="+mn-lt"/>
                <a:cs typeface="+mn-lt"/>
              </a:rPr>
              <a:t>, a database operated by STUNS. More information about sources, data collection, and additional insights on life science companies in Sweden is available there. The compilation has been done to the best of our ability, and any inaccuracies or discrepancies are gratefully received via info@ssci.se.</a:t>
            </a:r>
            <a:endParaRPr lang="en-US">
              <a:ea typeface="+mn-lt"/>
              <a:cs typeface="+mn-lt"/>
            </a:endParaRPr>
          </a:p>
        </p:txBody>
      </p:sp>
    </p:spTree>
    <p:extLst>
      <p:ext uri="{BB962C8B-B14F-4D97-AF65-F5344CB8AC3E}">
        <p14:creationId xmlns:p14="http://schemas.microsoft.com/office/powerpoint/2010/main" val="280021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28CF2A-2355-36B5-48C4-23C461CC91CF}"/>
              </a:ext>
            </a:extLst>
          </p:cNvPr>
          <p:cNvSpPr/>
          <p:nvPr/>
        </p:nvSpPr>
        <p:spPr>
          <a:xfrm>
            <a:off x="10379676" y="778476"/>
            <a:ext cx="1812324" cy="503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grpSp>
        <p:nvGrpSpPr>
          <p:cNvPr id="19" name="Group 18">
            <a:extLst>
              <a:ext uri="{FF2B5EF4-FFF2-40B4-BE49-F238E27FC236}">
                <a16:creationId xmlns:a16="http://schemas.microsoft.com/office/drawing/2014/main" id="{BA1CBAA7-6C91-D908-6478-E6A2989EA10A}"/>
              </a:ext>
            </a:extLst>
          </p:cNvPr>
          <p:cNvGrpSpPr/>
          <p:nvPr/>
        </p:nvGrpSpPr>
        <p:grpSpPr>
          <a:xfrm>
            <a:off x="7400755" y="1000897"/>
            <a:ext cx="3782228" cy="5127599"/>
            <a:chOff x="0" y="1520825"/>
            <a:chExt cx="3356742" cy="4746362"/>
          </a:xfrm>
        </p:grpSpPr>
        <p:pic>
          <p:nvPicPr>
            <p:cNvPr id="6" name="Picture 5" descr="A blue map of sweden&#10;&#10;Description automatically generated">
              <a:extLst>
                <a:ext uri="{FF2B5EF4-FFF2-40B4-BE49-F238E27FC236}">
                  <a16:creationId xmlns:a16="http://schemas.microsoft.com/office/drawing/2014/main" id="{5D5BCB08-C143-3AF9-1D34-5FF096707D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20825"/>
              <a:ext cx="3356742" cy="4746362"/>
            </a:xfrm>
            <a:prstGeom prst="rect">
              <a:avLst/>
            </a:prstGeom>
          </p:spPr>
        </p:pic>
        <p:sp>
          <p:nvSpPr>
            <p:cNvPr id="7" name="TextBox 6">
              <a:extLst>
                <a:ext uri="{FF2B5EF4-FFF2-40B4-BE49-F238E27FC236}">
                  <a16:creationId xmlns:a16="http://schemas.microsoft.com/office/drawing/2014/main" id="{61AF6B30-CA05-9BD8-DA18-DE2F7CF7282A}"/>
                </a:ext>
              </a:extLst>
            </p:cNvPr>
            <p:cNvSpPr txBox="1"/>
            <p:nvPr/>
          </p:nvSpPr>
          <p:spPr>
            <a:xfrm>
              <a:off x="1372416" y="2801528"/>
              <a:ext cx="792942" cy="369332"/>
            </a:xfrm>
            <a:prstGeom prst="rect">
              <a:avLst/>
            </a:prstGeom>
            <a:noFill/>
          </p:spPr>
          <p:txBody>
            <a:bodyPr wrap="square" lIns="91440" tIns="45720" rIns="91440" bIns="45720" rtlCol="0" anchor="t">
              <a:spAutoFit/>
            </a:bodyPr>
            <a:lstStyle/>
            <a:p>
              <a:pPr algn="r"/>
              <a:r>
                <a:rPr lang="en-SE" sz="1200" b="1">
                  <a:solidFill>
                    <a:schemeClr val="accent1"/>
                  </a:solidFill>
                </a:rPr>
                <a:t>6%</a:t>
              </a:r>
              <a:br>
                <a:rPr lang="en-SE" sz="1200" b="1">
                  <a:solidFill>
                    <a:schemeClr val="accent1"/>
                  </a:solidFill>
                </a:rPr>
              </a:br>
              <a:r>
                <a:rPr lang="en-SE" sz="600">
                  <a:solidFill>
                    <a:schemeClr val="bg1"/>
                  </a:solidFill>
                </a:rPr>
                <a:t>North</a:t>
              </a:r>
            </a:p>
          </p:txBody>
        </p:sp>
        <p:sp>
          <p:nvSpPr>
            <p:cNvPr id="9" name="TextBox 8">
              <a:extLst>
                <a:ext uri="{FF2B5EF4-FFF2-40B4-BE49-F238E27FC236}">
                  <a16:creationId xmlns:a16="http://schemas.microsoft.com/office/drawing/2014/main" id="{7BF1A16B-AA45-753F-67C9-F075E7164708}"/>
                </a:ext>
              </a:extLst>
            </p:cNvPr>
            <p:cNvSpPr txBox="1"/>
            <p:nvPr/>
          </p:nvSpPr>
          <p:spPr>
            <a:xfrm>
              <a:off x="682468" y="5055538"/>
              <a:ext cx="792942" cy="369332"/>
            </a:xfrm>
            <a:prstGeom prst="rect">
              <a:avLst/>
            </a:prstGeom>
            <a:noFill/>
          </p:spPr>
          <p:txBody>
            <a:bodyPr wrap="square" lIns="91440" tIns="45720" rIns="91440" bIns="45720" rtlCol="0" anchor="t">
              <a:spAutoFit/>
            </a:bodyPr>
            <a:lstStyle/>
            <a:p>
              <a:r>
                <a:rPr lang="en-SE" sz="1200" b="1">
                  <a:solidFill>
                    <a:schemeClr val="accent1"/>
                  </a:solidFill>
                </a:rPr>
                <a:t>18%</a:t>
              </a:r>
              <a:br>
                <a:rPr lang="en-SE" sz="1200"/>
              </a:br>
              <a:r>
                <a:rPr lang="en-SE" sz="600">
                  <a:solidFill>
                    <a:schemeClr val="bg1"/>
                  </a:solidFill>
                </a:rPr>
                <a:t>West </a:t>
              </a:r>
            </a:p>
          </p:txBody>
        </p:sp>
        <p:sp>
          <p:nvSpPr>
            <p:cNvPr id="10" name="TextBox 9">
              <a:extLst>
                <a:ext uri="{FF2B5EF4-FFF2-40B4-BE49-F238E27FC236}">
                  <a16:creationId xmlns:a16="http://schemas.microsoft.com/office/drawing/2014/main" id="{267AB6B3-BF2D-B674-00DA-D94815353DFB}"/>
                </a:ext>
              </a:extLst>
            </p:cNvPr>
            <p:cNvSpPr txBox="1"/>
            <p:nvPr/>
          </p:nvSpPr>
          <p:spPr>
            <a:xfrm>
              <a:off x="1475410" y="4457535"/>
              <a:ext cx="792942" cy="369332"/>
            </a:xfrm>
            <a:prstGeom prst="rect">
              <a:avLst/>
            </a:prstGeom>
            <a:noFill/>
          </p:spPr>
          <p:txBody>
            <a:bodyPr wrap="square" lIns="91440" tIns="45720" rIns="91440" bIns="45720" rtlCol="0" anchor="t">
              <a:spAutoFit/>
            </a:bodyPr>
            <a:lstStyle/>
            <a:p>
              <a:r>
                <a:rPr lang="en-SE" sz="1200" b="1">
                  <a:solidFill>
                    <a:schemeClr val="accent1"/>
                  </a:solidFill>
                </a:rPr>
                <a:t>51%</a:t>
              </a:r>
              <a:br>
                <a:rPr lang="en-SE" sz="1200"/>
              </a:br>
              <a:r>
                <a:rPr lang="en-SE" sz="600">
                  <a:solidFill>
                    <a:schemeClr val="bg1"/>
                  </a:solidFill>
                </a:rPr>
                <a:t>East</a:t>
              </a:r>
            </a:p>
          </p:txBody>
        </p:sp>
        <p:sp>
          <p:nvSpPr>
            <p:cNvPr id="13" name="TextBox 12">
              <a:extLst>
                <a:ext uri="{FF2B5EF4-FFF2-40B4-BE49-F238E27FC236}">
                  <a16:creationId xmlns:a16="http://schemas.microsoft.com/office/drawing/2014/main" id="{8C627603-7E0F-E6D7-001C-71AF9413A5A6}"/>
                </a:ext>
              </a:extLst>
            </p:cNvPr>
            <p:cNvSpPr txBox="1"/>
            <p:nvPr/>
          </p:nvSpPr>
          <p:spPr>
            <a:xfrm>
              <a:off x="856854" y="5688630"/>
              <a:ext cx="792942" cy="369332"/>
            </a:xfrm>
            <a:prstGeom prst="rect">
              <a:avLst/>
            </a:prstGeom>
            <a:noFill/>
          </p:spPr>
          <p:txBody>
            <a:bodyPr wrap="square" lIns="91440" tIns="45720" rIns="91440" bIns="45720" rtlCol="0" anchor="t">
              <a:spAutoFit/>
            </a:bodyPr>
            <a:lstStyle/>
            <a:p>
              <a:r>
                <a:rPr lang="en-SE" sz="1200" b="1">
                  <a:solidFill>
                    <a:schemeClr val="accent1"/>
                  </a:solidFill>
                </a:rPr>
                <a:t>20%</a:t>
              </a:r>
              <a:br>
                <a:rPr lang="en-SE" sz="1200"/>
              </a:br>
              <a:r>
                <a:rPr lang="en-SE" sz="600">
                  <a:solidFill>
                    <a:schemeClr val="bg1"/>
                  </a:solidFill>
                </a:rPr>
                <a:t>South</a:t>
              </a:r>
            </a:p>
          </p:txBody>
        </p:sp>
      </p:grpSp>
      <p:sp>
        <p:nvSpPr>
          <p:cNvPr id="12" name="Platshållare för text 11">
            <a:extLst>
              <a:ext uri="{FF2B5EF4-FFF2-40B4-BE49-F238E27FC236}">
                <a16:creationId xmlns:a16="http://schemas.microsoft.com/office/drawing/2014/main" id="{1AFAF998-C415-5D46-B1EC-55CFDB940E78}"/>
              </a:ext>
            </a:extLst>
          </p:cNvPr>
          <p:cNvSpPr>
            <a:spLocks noGrp="1"/>
          </p:cNvSpPr>
          <p:nvPr>
            <p:ph type="body" sz="quarter" idx="10"/>
          </p:nvPr>
        </p:nvSpPr>
        <p:spPr>
          <a:xfrm>
            <a:off x="380545" y="426195"/>
            <a:ext cx="10617320" cy="1520825"/>
          </a:xfrm>
        </p:spPr>
        <p:txBody>
          <a:bodyPr vert="horz" lIns="91440" tIns="45720" rIns="91440" bIns="45720" rtlCol="0" anchor="t">
            <a:normAutofit/>
          </a:bodyPr>
          <a:lstStyle/>
          <a:p>
            <a:r>
              <a:rPr lang="sv-SE" sz="3600" cap="none">
                <a:latin typeface="Verdana"/>
                <a:ea typeface="Verdana"/>
              </a:rPr>
              <a:t>Life science in </a:t>
            </a:r>
            <a:r>
              <a:rPr lang="sv-SE" sz="3600" cap="none">
                <a:solidFill>
                  <a:schemeClr val="accent1"/>
                </a:solidFill>
                <a:latin typeface="Verdana"/>
                <a:ea typeface="Verdana"/>
              </a:rPr>
              <a:t>Sweden </a:t>
            </a:r>
            <a:r>
              <a:rPr lang="sv-SE" sz="3600" cap="none">
                <a:latin typeface="Verdana"/>
                <a:ea typeface="Verdana"/>
              </a:rPr>
              <a:t>2022</a:t>
            </a:r>
            <a:r>
              <a:rPr lang="sv-SE" sz="3600" cap="none">
                <a:solidFill>
                  <a:srgbClr val="FFC000"/>
                </a:solidFill>
                <a:latin typeface="Verdana"/>
                <a:ea typeface="Verdana"/>
              </a:rPr>
              <a:t> </a:t>
            </a:r>
            <a:endParaRPr lang="sv-SE" sz="3600" cap="none">
              <a:latin typeface="Verdana"/>
              <a:ea typeface="Verdana"/>
            </a:endParaRPr>
          </a:p>
        </p:txBody>
      </p:sp>
      <p:sp>
        <p:nvSpPr>
          <p:cNvPr id="11" name="Platshållare för innehåll 10">
            <a:extLst>
              <a:ext uri="{FF2B5EF4-FFF2-40B4-BE49-F238E27FC236}">
                <a16:creationId xmlns:a16="http://schemas.microsoft.com/office/drawing/2014/main" id="{FD4199A6-4F98-AE44-AB8E-F94AD4C8FDDD}"/>
              </a:ext>
            </a:extLst>
          </p:cNvPr>
          <p:cNvSpPr>
            <a:spLocks noGrp="1"/>
          </p:cNvSpPr>
          <p:nvPr>
            <p:ph type="subTitle" idx="1"/>
          </p:nvPr>
        </p:nvSpPr>
        <p:spPr>
          <a:xfrm>
            <a:off x="257388" y="1282426"/>
            <a:ext cx="4568000" cy="1655762"/>
          </a:xfrm>
        </p:spPr>
        <p:txBody>
          <a:bodyPr vert="horz" lIns="91440" tIns="45720" rIns="91440" bIns="45720" numCol="1" rtlCol="0" anchor="t">
            <a:noAutofit/>
          </a:bodyPr>
          <a:lstStyle/>
          <a:p>
            <a:pPr marL="0" indent="0">
              <a:lnSpc>
                <a:spcPct val="100000"/>
              </a:lnSpc>
              <a:spcBef>
                <a:spcPts val="0"/>
              </a:spcBef>
              <a:buNone/>
            </a:pPr>
            <a:r>
              <a:rPr lang="en-GB" sz="12000">
                <a:solidFill>
                  <a:schemeClr val="accent1"/>
                </a:solidFill>
                <a:latin typeface="Verdana"/>
                <a:ea typeface="Verdana"/>
              </a:rPr>
              <a:t>3838</a:t>
            </a:r>
            <a:r>
              <a:rPr lang="en-GB" sz="8000">
                <a:solidFill>
                  <a:schemeClr val="accent1"/>
                </a:solidFill>
                <a:latin typeface="Verdana"/>
                <a:ea typeface="Verdana"/>
              </a:rPr>
              <a:t> </a:t>
            </a:r>
            <a:br>
              <a:rPr lang="en-GB">
                <a:latin typeface="Verdana"/>
                <a:ea typeface="Verdana"/>
              </a:rPr>
            </a:br>
            <a:br>
              <a:rPr lang="en-GB" sz="1200" b="0">
                <a:latin typeface="Verdana"/>
                <a:ea typeface="Verdana"/>
              </a:rPr>
            </a:br>
            <a:endParaRPr lang="en-GB" sz="1200" b="0">
              <a:solidFill>
                <a:schemeClr val="accent3"/>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p:txBody>
      </p:sp>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20" name="TextBox 19">
            <a:extLst>
              <a:ext uri="{FF2B5EF4-FFF2-40B4-BE49-F238E27FC236}">
                <a16:creationId xmlns:a16="http://schemas.microsoft.com/office/drawing/2014/main" id="{7EA9B73D-1A9F-9B48-B3BC-4E2329EA2774}"/>
              </a:ext>
            </a:extLst>
          </p:cNvPr>
          <p:cNvSpPr txBox="1"/>
          <p:nvPr/>
        </p:nvSpPr>
        <p:spPr>
          <a:xfrm>
            <a:off x="257388" y="6279791"/>
            <a:ext cx="2372765" cy="230832"/>
          </a:xfrm>
          <a:prstGeom prst="rect">
            <a:avLst/>
          </a:prstGeom>
          <a:noFill/>
        </p:spPr>
        <p:txBody>
          <a:bodyPr wrap="none" lIns="91440" tIns="45720" rIns="91440" bIns="45720" rtlCol="0" anchor="t">
            <a:spAutoFit/>
          </a:bodyPr>
          <a:lstStyle/>
          <a:p>
            <a:r>
              <a:rPr lang="en-GB" sz="900" i="1">
                <a:solidFill>
                  <a:schemeClr val="accent3"/>
                </a:solidFill>
                <a:latin typeface="Verdana"/>
                <a:ea typeface="Verdana"/>
              </a:rPr>
              <a:t>Source</a:t>
            </a:r>
            <a:r>
              <a:rPr lang="en-GB" sz="900" b="0" i="1">
                <a:solidFill>
                  <a:schemeClr val="accent3"/>
                </a:solidFill>
                <a:latin typeface="Verdana"/>
                <a:ea typeface="Verdana"/>
              </a:rPr>
              <a:t>: </a:t>
            </a:r>
            <a:r>
              <a:rPr lang="en-GB" sz="900" b="0" i="1" err="1">
                <a:solidFill>
                  <a:schemeClr val="accent3"/>
                </a:solidFill>
                <a:latin typeface="Verdana"/>
                <a:ea typeface="Verdana"/>
              </a:rPr>
              <a:t>Vinnova</a:t>
            </a:r>
            <a:r>
              <a:rPr lang="en-GB" sz="900" b="0" i="1">
                <a:solidFill>
                  <a:schemeClr val="accent3"/>
                </a:solidFill>
                <a:latin typeface="Verdana"/>
                <a:ea typeface="Verdana"/>
              </a:rPr>
              <a:t> </a:t>
            </a:r>
            <a:r>
              <a:rPr lang="en-GB" sz="900" i="1">
                <a:solidFill>
                  <a:schemeClr val="accent3"/>
                </a:solidFill>
                <a:latin typeface="Verdana"/>
                <a:ea typeface="Verdana"/>
              </a:rPr>
              <a:t>2024, refer to 2022.</a:t>
            </a:r>
            <a:endParaRPr lang="en-SE" sz="1200" i="1">
              <a:solidFill>
                <a:schemeClr val="accent3"/>
              </a:solidFill>
            </a:endParaRPr>
          </a:p>
        </p:txBody>
      </p:sp>
      <p:sp>
        <p:nvSpPr>
          <p:cNvPr id="23" name="TextBox 22">
            <a:extLst>
              <a:ext uri="{FF2B5EF4-FFF2-40B4-BE49-F238E27FC236}">
                <a16:creationId xmlns:a16="http://schemas.microsoft.com/office/drawing/2014/main" id="{F2F7A238-CA19-1C1A-8723-1D003072EE47}"/>
              </a:ext>
            </a:extLst>
          </p:cNvPr>
          <p:cNvSpPr txBox="1"/>
          <p:nvPr/>
        </p:nvSpPr>
        <p:spPr>
          <a:xfrm>
            <a:off x="385765" y="1414715"/>
            <a:ext cx="1112805" cy="307777"/>
          </a:xfrm>
          <a:prstGeom prst="rect">
            <a:avLst/>
          </a:prstGeom>
          <a:noFill/>
        </p:spPr>
        <p:txBody>
          <a:bodyPr wrap="none" lIns="91440" tIns="45720" rIns="91440" bIns="45720" rtlCol="0" anchor="t">
            <a:spAutoFit/>
          </a:bodyPr>
          <a:lstStyle/>
          <a:p>
            <a:r>
              <a:rPr lang="en-US" sz="1400" b="1">
                <a:solidFill>
                  <a:schemeClr val="tx2"/>
                </a:solidFill>
                <a:ea typeface="verdana"/>
              </a:rPr>
              <a:t>A total of</a:t>
            </a:r>
          </a:p>
        </p:txBody>
      </p:sp>
      <p:sp>
        <p:nvSpPr>
          <p:cNvPr id="24" name="TextBox 23">
            <a:extLst>
              <a:ext uri="{FF2B5EF4-FFF2-40B4-BE49-F238E27FC236}">
                <a16:creationId xmlns:a16="http://schemas.microsoft.com/office/drawing/2014/main" id="{750F6D4B-A795-90F7-E461-410C9DA0AB93}"/>
              </a:ext>
            </a:extLst>
          </p:cNvPr>
          <p:cNvSpPr txBox="1"/>
          <p:nvPr/>
        </p:nvSpPr>
        <p:spPr>
          <a:xfrm>
            <a:off x="352714" y="2870462"/>
            <a:ext cx="3576620" cy="307777"/>
          </a:xfrm>
          <a:prstGeom prst="rect">
            <a:avLst/>
          </a:prstGeom>
          <a:noFill/>
        </p:spPr>
        <p:txBody>
          <a:bodyPr wrap="none" lIns="91440" tIns="45720" rIns="91440" bIns="45720" rtlCol="0" anchor="t">
            <a:spAutoFit/>
          </a:bodyPr>
          <a:lstStyle/>
          <a:p>
            <a:r>
              <a:rPr lang="en-GB" sz="1400" b="1">
                <a:solidFill>
                  <a:schemeClr val="tx2"/>
                </a:solidFill>
              </a:rPr>
              <a:t>l</a:t>
            </a:r>
            <a:r>
              <a:rPr lang="en-SE" sz="1400" b="1" err="1">
                <a:solidFill>
                  <a:schemeClr val="tx2"/>
                </a:solidFill>
              </a:rPr>
              <a:t>ife</a:t>
            </a:r>
            <a:r>
              <a:rPr lang="en-SE" sz="1400" b="1">
                <a:solidFill>
                  <a:schemeClr val="tx2"/>
                </a:solidFill>
              </a:rPr>
              <a:t> science-companies in Sweden</a:t>
            </a:r>
          </a:p>
        </p:txBody>
      </p:sp>
      <p:sp>
        <p:nvSpPr>
          <p:cNvPr id="3" name="TextBox 2">
            <a:extLst>
              <a:ext uri="{FF2B5EF4-FFF2-40B4-BE49-F238E27FC236}">
                <a16:creationId xmlns:a16="http://schemas.microsoft.com/office/drawing/2014/main" id="{4E3B7B03-8DA5-F6A3-1103-7F1F1DFFAF31}"/>
              </a:ext>
            </a:extLst>
          </p:cNvPr>
          <p:cNvSpPr txBox="1"/>
          <p:nvPr/>
        </p:nvSpPr>
        <p:spPr>
          <a:xfrm>
            <a:off x="8674193" y="5186270"/>
            <a:ext cx="907568" cy="369332"/>
          </a:xfrm>
          <a:prstGeom prst="rect">
            <a:avLst/>
          </a:prstGeom>
          <a:noFill/>
        </p:spPr>
        <p:txBody>
          <a:bodyPr wrap="square" lIns="91440" tIns="45720" rIns="91440" bIns="45720" rtlCol="0" anchor="t">
            <a:spAutoFit/>
          </a:bodyPr>
          <a:lstStyle/>
          <a:p>
            <a:r>
              <a:rPr lang="en-SE" sz="1200" b="1">
                <a:solidFill>
                  <a:schemeClr val="accent1"/>
                </a:solidFill>
              </a:rPr>
              <a:t>5%</a:t>
            </a:r>
            <a:br>
              <a:rPr lang="en-SE" sz="1200"/>
            </a:br>
            <a:r>
              <a:rPr lang="en-GB" sz="600">
                <a:solidFill>
                  <a:schemeClr val="bg1"/>
                </a:solidFill>
              </a:rPr>
              <a:t>S</a:t>
            </a:r>
            <a:r>
              <a:rPr lang="en-SE" sz="600">
                <a:solidFill>
                  <a:schemeClr val="bg1"/>
                </a:solidFill>
              </a:rPr>
              <a:t>outh-East </a:t>
            </a:r>
          </a:p>
        </p:txBody>
      </p:sp>
      <p:grpSp>
        <p:nvGrpSpPr>
          <p:cNvPr id="8" name="Group 7">
            <a:extLst>
              <a:ext uri="{FF2B5EF4-FFF2-40B4-BE49-F238E27FC236}">
                <a16:creationId xmlns:a16="http://schemas.microsoft.com/office/drawing/2014/main" id="{06D5A9B7-99D9-EA74-F226-A7BE8F23D83F}"/>
              </a:ext>
            </a:extLst>
          </p:cNvPr>
          <p:cNvGrpSpPr/>
          <p:nvPr/>
        </p:nvGrpSpPr>
        <p:grpSpPr>
          <a:xfrm>
            <a:off x="341886" y="3485164"/>
            <a:ext cx="4827594" cy="2450693"/>
            <a:chOff x="341886" y="3485164"/>
            <a:chExt cx="4827594" cy="2450693"/>
          </a:xfrm>
        </p:grpSpPr>
        <p:graphicFrame>
          <p:nvGraphicFramePr>
            <p:cNvPr id="14" name="Chart 13">
              <a:extLst>
                <a:ext uri="{FF2B5EF4-FFF2-40B4-BE49-F238E27FC236}">
                  <a16:creationId xmlns:a16="http://schemas.microsoft.com/office/drawing/2014/main" id="{E21C56F7-96CE-4C71-B2FD-1AFFF5B52C32}"/>
                </a:ext>
              </a:extLst>
            </p:cNvPr>
            <p:cNvGraphicFramePr/>
            <p:nvPr>
              <p:extLst>
                <p:ext uri="{D42A27DB-BD31-4B8C-83A1-F6EECF244321}">
                  <p14:modId xmlns:p14="http://schemas.microsoft.com/office/powerpoint/2010/main" val="2739523415"/>
                </p:ext>
              </p:extLst>
            </p:nvPr>
          </p:nvGraphicFramePr>
          <p:xfrm>
            <a:off x="1023751" y="3485164"/>
            <a:ext cx="4145729" cy="242270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F9523FD6-7894-0D76-EFEE-AB660BF86BEB}"/>
                </a:ext>
              </a:extLst>
            </p:cNvPr>
            <p:cNvSpPr txBox="1"/>
            <p:nvPr/>
          </p:nvSpPr>
          <p:spPr>
            <a:xfrm>
              <a:off x="341886" y="3665465"/>
              <a:ext cx="1904210" cy="2270392"/>
            </a:xfrm>
            <a:prstGeom prst="rect">
              <a:avLst/>
            </a:prstGeom>
            <a:solidFill>
              <a:schemeClr val="bg1"/>
            </a:solidFill>
          </p:spPr>
          <p:txBody>
            <a:bodyPr wrap="square" lIns="91440" tIns="45720" rIns="91440" bIns="45720" rtlCol="0" anchor="t">
              <a:spAutoFit/>
            </a:bodyPr>
            <a:lstStyle/>
            <a:p>
              <a:r>
                <a:rPr lang="en-SE" sz="800">
                  <a:solidFill>
                    <a:schemeClr val="tx2"/>
                  </a:solidFill>
                </a:rPr>
                <a:t>Large companies, &gt;250</a:t>
              </a:r>
              <a:br>
                <a:rPr lang="en-SE" sz="800"/>
              </a:br>
              <a:r>
                <a:rPr lang="en-SE" sz="800">
                  <a:solidFill>
                    <a:schemeClr val="tx2"/>
                  </a:solidFill>
                </a:rPr>
                <a:t>(31)</a:t>
              </a:r>
              <a:br>
                <a:rPr lang="en-SE" sz="800"/>
              </a:br>
              <a:endParaRPr lang="en-SE" sz="800">
                <a:solidFill>
                  <a:schemeClr val="tx2"/>
                </a:solidFill>
              </a:endParaRPr>
            </a:p>
            <a:p>
              <a:endParaRPr lang="en-SE" sz="800">
                <a:solidFill>
                  <a:schemeClr val="tx2"/>
                </a:solidFill>
              </a:endParaRPr>
            </a:p>
            <a:p>
              <a:r>
                <a:rPr lang="en-SE" sz="800">
                  <a:solidFill>
                    <a:schemeClr val="tx2"/>
                  </a:solidFill>
                </a:rPr>
                <a:t>Medium-sized companies, </a:t>
              </a:r>
              <a:r>
                <a:rPr lang="en-SE" sz="750">
                  <a:solidFill>
                    <a:schemeClr val="tx2"/>
                  </a:solidFill>
                </a:rPr>
                <a:t>50-249</a:t>
              </a:r>
              <a:endParaRPr lang="en-SE" sz="750">
                <a:solidFill>
                  <a:schemeClr val="tx2"/>
                </a:solidFill>
                <a:ea typeface="verdana"/>
              </a:endParaRPr>
            </a:p>
            <a:p>
              <a:r>
                <a:rPr lang="en-SE" sz="800">
                  <a:solidFill>
                    <a:schemeClr val="tx2"/>
                  </a:solidFill>
                </a:rPr>
                <a:t>(156)</a:t>
              </a:r>
              <a:br>
                <a:rPr lang="en-SE" sz="800"/>
              </a:br>
              <a:endParaRPr lang="en-SE" sz="800">
                <a:solidFill>
                  <a:schemeClr val="tx2"/>
                </a:solidFill>
              </a:endParaRPr>
            </a:p>
            <a:p>
              <a:endParaRPr lang="en-SE" sz="800">
                <a:solidFill>
                  <a:schemeClr val="tx2"/>
                </a:solidFill>
              </a:endParaRPr>
            </a:p>
            <a:p>
              <a:r>
                <a:rPr lang="en-SE" sz="800">
                  <a:solidFill>
                    <a:schemeClr val="tx2"/>
                  </a:solidFill>
                </a:rPr>
                <a:t>Small companies, 10-49</a:t>
              </a:r>
              <a:endParaRPr lang="en-SE" sz="800">
                <a:solidFill>
                  <a:schemeClr val="tx2"/>
                </a:solidFill>
                <a:ea typeface="verdana"/>
              </a:endParaRPr>
            </a:p>
            <a:p>
              <a:r>
                <a:rPr lang="en-SE" sz="800">
                  <a:solidFill>
                    <a:schemeClr val="tx2"/>
                  </a:solidFill>
                </a:rPr>
                <a:t>(444)</a:t>
              </a:r>
              <a:endParaRPr lang="en-SE" sz="800">
                <a:solidFill>
                  <a:schemeClr val="tx2"/>
                </a:solidFill>
                <a:ea typeface="verdana"/>
              </a:endParaRPr>
            </a:p>
            <a:p>
              <a:endParaRPr lang="en-SE" sz="800">
                <a:solidFill>
                  <a:schemeClr val="tx2"/>
                </a:solidFill>
              </a:endParaRPr>
            </a:p>
            <a:p>
              <a:r>
                <a:rPr lang="en-SE" sz="800">
                  <a:solidFill>
                    <a:schemeClr val="tx2"/>
                  </a:solidFill>
                </a:rPr>
                <a:t>Micro campanies, 1-9</a:t>
              </a:r>
              <a:endParaRPr lang="en-SE" sz="800">
                <a:solidFill>
                  <a:schemeClr val="tx2"/>
                </a:solidFill>
                <a:ea typeface="verdana"/>
              </a:endParaRPr>
            </a:p>
            <a:p>
              <a:r>
                <a:rPr lang="en-SE" sz="800">
                  <a:solidFill>
                    <a:schemeClr val="tx2"/>
                  </a:solidFill>
                </a:rPr>
                <a:t>(1257)</a:t>
              </a:r>
              <a:br>
                <a:rPr lang="en-SE" sz="800"/>
              </a:br>
              <a:endParaRPr lang="en-SE" sz="800">
                <a:solidFill>
                  <a:schemeClr val="tx2"/>
                </a:solidFill>
              </a:endParaRPr>
            </a:p>
            <a:p>
              <a:endParaRPr lang="en-SE" sz="800">
                <a:solidFill>
                  <a:schemeClr val="tx2"/>
                </a:solidFill>
              </a:endParaRPr>
            </a:p>
            <a:p>
              <a:r>
                <a:rPr lang="en-SE" sz="800">
                  <a:solidFill>
                    <a:schemeClr val="tx2"/>
                  </a:solidFill>
                </a:rPr>
                <a:t>Companies without employees*</a:t>
              </a:r>
              <a:endParaRPr lang="en-SE" sz="800">
                <a:solidFill>
                  <a:schemeClr val="tx2"/>
                </a:solidFill>
                <a:ea typeface="verdana"/>
              </a:endParaRPr>
            </a:p>
            <a:p>
              <a:r>
                <a:rPr lang="en-SE" sz="800">
                  <a:solidFill>
                    <a:schemeClr val="tx2"/>
                  </a:solidFill>
                </a:rPr>
                <a:t>(1950)</a:t>
              </a:r>
              <a:endParaRPr lang="en-SE" sz="800">
                <a:solidFill>
                  <a:schemeClr val="tx2"/>
                </a:solidFill>
                <a:ea typeface="verdana"/>
              </a:endParaRPr>
            </a:p>
          </p:txBody>
        </p:sp>
      </p:grpSp>
      <p:cxnSp>
        <p:nvCxnSpPr>
          <p:cNvPr id="18" name="Straight Connector 17">
            <a:extLst>
              <a:ext uri="{FF2B5EF4-FFF2-40B4-BE49-F238E27FC236}">
                <a16:creationId xmlns:a16="http://schemas.microsoft.com/office/drawing/2014/main" id="{9B50DDC3-3C2D-2671-46D6-E4C29574A844}"/>
              </a:ext>
            </a:extLst>
          </p:cNvPr>
          <p:cNvCxnSpPr>
            <a:cxnSpLocks/>
          </p:cNvCxnSpPr>
          <p:nvPr/>
        </p:nvCxnSpPr>
        <p:spPr>
          <a:xfrm>
            <a:off x="337172" y="1107924"/>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84F5CA-FA44-87AD-0C6E-C92D903F40B6}"/>
              </a:ext>
            </a:extLst>
          </p:cNvPr>
          <p:cNvCxnSpPr>
            <a:cxnSpLocks/>
          </p:cNvCxnSpPr>
          <p:nvPr/>
        </p:nvCxnSpPr>
        <p:spPr>
          <a:xfrm>
            <a:off x="337172" y="3429000"/>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A15374-6AE0-9080-E0B3-671ED34C5534}"/>
              </a:ext>
            </a:extLst>
          </p:cNvPr>
          <p:cNvCxnSpPr>
            <a:cxnSpLocks/>
          </p:cNvCxnSpPr>
          <p:nvPr/>
        </p:nvCxnSpPr>
        <p:spPr>
          <a:xfrm flipV="1">
            <a:off x="6646204" y="1092030"/>
            <a:ext cx="0" cy="533506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6756467-23E0-6939-44C4-127D666BE8CC}"/>
              </a:ext>
            </a:extLst>
          </p:cNvPr>
          <p:cNvSpPr txBox="1"/>
          <p:nvPr/>
        </p:nvSpPr>
        <p:spPr>
          <a:xfrm>
            <a:off x="268405" y="6488669"/>
            <a:ext cx="7986482" cy="338554"/>
          </a:xfrm>
          <a:prstGeom prst="rect">
            <a:avLst/>
          </a:prstGeom>
          <a:noFill/>
        </p:spPr>
        <p:txBody>
          <a:bodyPr wrap="none" lIns="91440" tIns="45720" rIns="91440" bIns="45720" rtlCol="0" anchor="t">
            <a:spAutoFit/>
          </a:bodyPr>
          <a:lstStyle/>
          <a:p>
            <a:r>
              <a:rPr lang="en-GB" sz="800" b="1">
                <a:solidFill>
                  <a:schemeClr val="bg2"/>
                </a:solidFill>
              </a:rPr>
              <a:t>*</a:t>
            </a:r>
            <a:r>
              <a:rPr lang="en-GB" sz="800">
                <a:solidFill>
                  <a:schemeClr val="bg2"/>
                </a:solidFill>
                <a:ea typeface="+mn-lt"/>
                <a:cs typeface="+mn-lt"/>
              </a:rPr>
              <a:t>Companies without employees can, for example, be newly established businesses where no one has been hired yet, </a:t>
            </a:r>
            <a:br>
              <a:rPr lang="en-GB" sz="800">
                <a:solidFill>
                  <a:schemeClr val="bg2"/>
                </a:solidFill>
                <a:ea typeface="+mn-lt"/>
                <a:cs typeface="+mn-lt"/>
              </a:rPr>
            </a:br>
            <a:r>
              <a:rPr lang="en-GB" sz="800">
                <a:solidFill>
                  <a:schemeClr val="bg2"/>
                </a:solidFill>
                <a:ea typeface="+mn-lt"/>
                <a:cs typeface="+mn-lt"/>
              </a:rPr>
              <a:t>or where the owners invoice instead of taking a salary. This also includes companies for which information about the number of employees is missing.</a:t>
            </a:r>
            <a:endParaRPr lang="en-SE" sz="800">
              <a:solidFill>
                <a:schemeClr val="bg2"/>
              </a:solidFill>
              <a:ea typeface="+mn-lt"/>
              <a:cs typeface="+mn-lt"/>
            </a:endParaRPr>
          </a:p>
        </p:txBody>
      </p:sp>
      <p:pic>
        <p:nvPicPr>
          <p:cNvPr id="26" name="Picture 25" descr="A green and black sign with a black background&#10;&#10;AI-generated content may be incorrect.">
            <a:extLst>
              <a:ext uri="{FF2B5EF4-FFF2-40B4-BE49-F238E27FC236}">
                <a16:creationId xmlns:a16="http://schemas.microsoft.com/office/drawing/2014/main" id="{85FBBD57-488E-DFE2-C315-164F16703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9970" y="914392"/>
            <a:ext cx="1270340" cy="272215"/>
          </a:xfrm>
          <a:prstGeom prst="rect">
            <a:avLst/>
          </a:prstGeom>
        </p:spPr>
      </p:pic>
      <p:graphicFrame>
        <p:nvGraphicFramePr>
          <p:cNvPr id="5" name="Table 4">
            <a:extLst>
              <a:ext uri="{FF2B5EF4-FFF2-40B4-BE49-F238E27FC236}">
                <a16:creationId xmlns:a16="http://schemas.microsoft.com/office/drawing/2014/main" id="{4EE44316-587A-FB9F-99B3-B04809764CBB}"/>
              </a:ext>
            </a:extLst>
          </p:cNvPr>
          <p:cNvGraphicFramePr>
            <a:graphicFrameLocks noGrp="1"/>
          </p:cNvGraphicFramePr>
          <p:nvPr>
            <p:extLst>
              <p:ext uri="{D42A27DB-BD31-4B8C-83A1-F6EECF244321}">
                <p14:modId xmlns:p14="http://schemas.microsoft.com/office/powerpoint/2010/main" val="484255733"/>
              </p:ext>
            </p:extLst>
          </p:nvPr>
        </p:nvGraphicFramePr>
        <p:xfrm>
          <a:off x="3770141" y="3561966"/>
          <a:ext cx="2807926" cy="1280160"/>
        </p:xfrm>
        <a:graphic>
          <a:graphicData uri="http://schemas.openxmlformats.org/drawingml/2006/table">
            <a:tbl>
              <a:tblPr firstRow="1" bandRow="1">
                <a:tableStyleId>{2D5ABB26-0587-4C30-8999-92F81FD0307C}</a:tableStyleId>
              </a:tblPr>
              <a:tblGrid>
                <a:gridCol w="1979897">
                  <a:extLst>
                    <a:ext uri="{9D8B030D-6E8A-4147-A177-3AD203B41FA5}">
                      <a16:colId xmlns:a16="http://schemas.microsoft.com/office/drawing/2014/main" val="4252776269"/>
                    </a:ext>
                  </a:extLst>
                </a:gridCol>
                <a:gridCol w="828029">
                  <a:extLst>
                    <a:ext uri="{9D8B030D-6E8A-4147-A177-3AD203B41FA5}">
                      <a16:colId xmlns:a16="http://schemas.microsoft.com/office/drawing/2014/main" val="3452746518"/>
                    </a:ext>
                  </a:extLst>
                </a:gridCol>
              </a:tblGrid>
              <a:tr h="131143">
                <a:tc>
                  <a:txBody>
                    <a:bodyPr/>
                    <a:lstStyle/>
                    <a:p>
                      <a:r>
                        <a:rPr lang="en-GB" sz="800" b="1">
                          <a:solidFill>
                            <a:schemeClr val="accent6"/>
                          </a:solidFill>
                        </a:rPr>
                        <a:t>Company size</a:t>
                      </a:r>
                    </a:p>
                  </a:txBody>
                  <a:tcPr>
                    <a:solidFill>
                      <a:schemeClr val="tx2"/>
                    </a:solidFill>
                  </a:tcPr>
                </a:tc>
                <a:tc>
                  <a:txBody>
                    <a:bodyPr/>
                    <a:lstStyle/>
                    <a:p>
                      <a:r>
                        <a:rPr lang="en-GB" sz="800" b="1">
                          <a:solidFill>
                            <a:schemeClr val="accent6"/>
                          </a:solidFill>
                        </a:rPr>
                        <a:t>Employees</a:t>
                      </a:r>
                    </a:p>
                  </a:txBody>
                  <a:tcPr>
                    <a:solidFill>
                      <a:schemeClr val="tx2"/>
                    </a:solidFill>
                  </a:tcPr>
                </a:tc>
                <a:extLst>
                  <a:ext uri="{0D108BD9-81ED-4DB2-BD59-A6C34878D82A}">
                    <a16:rowId xmlns:a16="http://schemas.microsoft.com/office/drawing/2014/main" val="4277955631"/>
                  </a:ext>
                </a:extLst>
              </a:tr>
              <a:tr h="204911">
                <a:tc>
                  <a:txBody>
                    <a:bodyPr/>
                    <a:lstStyle/>
                    <a:p>
                      <a:pPr lvl="0">
                        <a:buNone/>
                      </a:pPr>
                      <a:r>
                        <a:rPr lang="en-US" sz="800" u="none" strike="noStrike" noProof="0">
                          <a:solidFill>
                            <a:schemeClr val="accent6"/>
                          </a:solidFill>
                        </a:rPr>
                        <a:t>Companies without employees</a:t>
                      </a:r>
                      <a:endParaRPr lang="en-US" sz="800">
                        <a:solidFill>
                          <a:schemeClr val="accent6"/>
                        </a:solidFill>
                      </a:endParaRPr>
                    </a:p>
                  </a:txBody>
                  <a:tcPr>
                    <a:solidFill>
                      <a:schemeClr val="tx2"/>
                    </a:solidFill>
                  </a:tcPr>
                </a:tc>
                <a:tc>
                  <a:txBody>
                    <a:bodyPr/>
                    <a:lstStyle/>
                    <a:p>
                      <a:r>
                        <a:rPr lang="en-GB" sz="800">
                          <a:solidFill>
                            <a:schemeClr val="accent6"/>
                          </a:solidFill>
                        </a:rPr>
                        <a:t>0</a:t>
                      </a:r>
                    </a:p>
                  </a:txBody>
                  <a:tcPr>
                    <a:solidFill>
                      <a:schemeClr val="tx2"/>
                    </a:solidFill>
                  </a:tcPr>
                </a:tc>
                <a:extLst>
                  <a:ext uri="{0D108BD9-81ED-4DB2-BD59-A6C34878D82A}">
                    <a16:rowId xmlns:a16="http://schemas.microsoft.com/office/drawing/2014/main" val="4281475849"/>
                  </a:ext>
                </a:extLst>
              </a:tr>
              <a:tr h="131143">
                <a:tc>
                  <a:txBody>
                    <a:bodyPr/>
                    <a:lstStyle/>
                    <a:p>
                      <a:r>
                        <a:rPr lang="en-GB" sz="800">
                          <a:solidFill>
                            <a:schemeClr val="accent6"/>
                          </a:solidFill>
                        </a:rPr>
                        <a:t>Micro companies</a:t>
                      </a:r>
                    </a:p>
                  </a:txBody>
                  <a:tcPr>
                    <a:solidFill>
                      <a:schemeClr val="tx2"/>
                    </a:solidFill>
                  </a:tcPr>
                </a:tc>
                <a:tc>
                  <a:txBody>
                    <a:bodyPr/>
                    <a:lstStyle/>
                    <a:p>
                      <a:r>
                        <a:rPr lang="en-GB" sz="800">
                          <a:solidFill>
                            <a:schemeClr val="accent6"/>
                          </a:solidFill>
                        </a:rPr>
                        <a:t>1-9</a:t>
                      </a:r>
                    </a:p>
                  </a:txBody>
                  <a:tcPr>
                    <a:solidFill>
                      <a:schemeClr val="tx2"/>
                    </a:solidFill>
                  </a:tcPr>
                </a:tc>
                <a:extLst>
                  <a:ext uri="{0D108BD9-81ED-4DB2-BD59-A6C34878D82A}">
                    <a16:rowId xmlns:a16="http://schemas.microsoft.com/office/drawing/2014/main" val="2824425131"/>
                  </a:ext>
                </a:extLst>
              </a:tr>
              <a:tr h="131143">
                <a:tc>
                  <a:txBody>
                    <a:bodyPr/>
                    <a:lstStyle/>
                    <a:p>
                      <a:r>
                        <a:rPr lang="en-GB" sz="800">
                          <a:solidFill>
                            <a:schemeClr val="accent6"/>
                          </a:solidFill>
                        </a:rPr>
                        <a:t>Small companies</a:t>
                      </a:r>
                    </a:p>
                  </a:txBody>
                  <a:tcPr>
                    <a:solidFill>
                      <a:schemeClr val="tx2"/>
                    </a:solidFill>
                  </a:tcPr>
                </a:tc>
                <a:tc>
                  <a:txBody>
                    <a:bodyPr/>
                    <a:lstStyle/>
                    <a:p>
                      <a:r>
                        <a:rPr lang="en-GB" sz="800">
                          <a:solidFill>
                            <a:schemeClr val="accent6"/>
                          </a:solidFill>
                        </a:rPr>
                        <a:t>10-49</a:t>
                      </a:r>
                    </a:p>
                  </a:txBody>
                  <a:tcPr>
                    <a:solidFill>
                      <a:schemeClr val="tx2"/>
                    </a:solidFill>
                  </a:tcPr>
                </a:tc>
                <a:extLst>
                  <a:ext uri="{0D108BD9-81ED-4DB2-BD59-A6C34878D82A}">
                    <a16:rowId xmlns:a16="http://schemas.microsoft.com/office/drawing/2014/main" val="2725394079"/>
                  </a:ext>
                </a:extLst>
              </a:tr>
              <a:tr h="131143">
                <a:tc>
                  <a:txBody>
                    <a:bodyPr/>
                    <a:lstStyle/>
                    <a:p>
                      <a:r>
                        <a:rPr lang="en-GB" sz="800">
                          <a:solidFill>
                            <a:schemeClr val="accent6"/>
                          </a:solidFill>
                        </a:rPr>
                        <a:t>Medium-sized companies</a:t>
                      </a:r>
                    </a:p>
                  </a:txBody>
                  <a:tcPr>
                    <a:solidFill>
                      <a:schemeClr val="tx2"/>
                    </a:solidFill>
                  </a:tcPr>
                </a:tc>
                <a:tc>
                  <a:txBody>
                    <a:bodyPr/>
                    <a:lstStyle/>
                    <a:p>
                      <a:r>
                        <a:rPr lang="en-GB" sz="800">
                          <a:solidFill>
                            <a:schemeClr val="accent6"/>
                          </a:solidFill>
                        </a:rPr>
                        <a:t>50-249</a:t>
                      </a:r>
                    </a:p>
                  </a:txBody>
                  <a:tcPr>
                    <a:solidFill>
                      <a:schemeClr val="tx2"/>
                    </a:solidFill>
                  </a:tcPr>
                </a:tc>
                <a:extLst>
                  <a:ext uri="{0D108BD9-81ED-4DB2-BD59-A6C34878D82A}">
                    <a16:rowId xmlns:a16="http://schemas.microsoft.com/office/drawing/2014/main" val="2389136377"/>
                  </a:ext>
                </a:extLst>
              </a:tr>
              <a:tr h="131143">
                <a:tc>
                  <a:txBody>
                    <a:bodyPr/>
                    <a:lstStyle/>
                    <a:p>
                      <a:r>
                        <a:rPr lang="en-GB" sz="800">
                          <a:solidFill>
                            <a:schemeClr val="accent6"/>
                          </a:solidFill>
                        </a:rPr>
                        <a:t>Large companies</a:t>
                      </a:r>
                    </a:p>
                  </a:txBody>
                  <a:tcPr>
                    <a:solidFill>
                      <a:schemeClr val="tx2"/>
                    </a:solidFill>
                  </a:tcPr>
                </a:tc>
                <a:tc>
                  <a:txBody>
                    <a:bodyPr/>
                    <a:lstStyle/>
                    <a:p>
                      <a:r>
                        <a:rPr lang="en-GB" sz="800">
                          <a:solidFill>
                            <a:schemeClr val="accent6"/>
                          </a:solidFill>
                        </a:rPr>
                        <a:t>&gt;250</a:t>
                      </a:r>
                    </a:p>
                  </a:txBody>
                  <a:tcPr>
                    <a:solidFill>
                      <a:schemeClr val="tx2"/>
                    </a:solidFill>
                  </a:tcPr>
                </a:tc>
                <a:extLst>
                  <a:ext uri="{0D108BD9-81ED-4DB2-BD59-A6C34878D82A}">
                    <a16:rowId xmlns:a16="http://schemas.microsoft.com/office/drawing/2014/main" val="1315261341"/>
                  </a:ext>
                </a:extLst>
              </a:tr>
            </a:tbl>
          </a:graphicData>
        </a:graphic>
      </p:graphicFrame>
    </p:spTree>
    <p:extLst>
      <p:ext uri="{BB962C8B-B14F-4D97-AF65-F5344CB8AC3E}">
        <p14:creationId xmlns:p14="http://schemas.microsoft.com/office/powerpoint/2010/main" val="2844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A11AB39-7C4D-6AF6-5D5D-66B41B4125A0}"/>
              </a:ext>
            </a:extLst>
          </p:cNvPr>
          <p:cNvSpPr/>
          <p:nvPr/>
        </p:nvSpPr>
        <p:spPr>
          <a:xfrm>
            <a:off x="10379676" y="778476"/>
            <a:ext cx="1812324" cy="503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sp>
        <p:nvSpPr>
          <p:cNvPr id="9" name="Platshållare för innehåll 10">
            <a:extLst>
              <a:ext uri="{FF2B5EF4-FFF2-40B4-BE49-F238E27FC236}">
                <a16:creationId xmlns:a16="http://schemas.microsoft.com/office/drawing/2014/main" id="{F9BBDE67-164E-2F03-9E9D-769016FA5D11}"/>
              </a:ext>
            </a:extLst>
          </p:cNvPr>
          <p:cNvSpPr>
            <a:spLocks noGrp="1"/>
          </p:cNvSpPr>
          <p:nvPr>
            <p:ph type="subTitle" idx="1"/>
          </p:nvPr>
        </p:nvSpPr>
        <p:spPr>
          <a:xfrm>
            <a:off x="268405" y="1288641"/>
            <a:ext cx="4568000" cy="1655762"/>
          </a:xfrm>
        </p:spPr>
        <p:txBody>
          <a:bodyPr vert="horz" lIns="91440" tIns="45720" rIns="91440" bIns="45720" numCol="1" rtlCol="0" anchor="t">
            <a:noAutofit/>
          </a:bodyPr>
          <a:lstStyle/>
          <a:p>
            <a:pPr marL="0" indent="0">
              <a:lnSpc>
                <a:spcPct val="100000"/>
              </a:lnSpc>
              <a:spcBef>
                <a:spcPts val="0"/>
              </a:spcBef>
              <a:buNone/>
            </a:pPr>
            <a:r>
              <a:rPr lang="en-GB" sz="12000">
                <a:solidFill>
                  <a:schemeClr val="accent1"/>
                </a:solidFill>
                <a:latin typeface="Verdana"/>
                <a:ea typeface="Verdana"/>
              </a:rPr>
              <a:t>2010</a:t>
            </a:r>
            <a:r>
              <a:rPr lang="en-GB" sz="8000">
                <a:solidFill>
                  <a:schemeClr val="accent1"/>
                </a:solidFill>
                <a:latin typeface="Verdana"/>
                <a:ea typeface="Verdana"/>
              </a:rPr>
              <a:t> </a:t>
            </a:r>
            <a:br>
              <a:rPr lang="en-GB">
                <a:latin typeface="Verdana"/>
                <a:ea typeface="Verdana"/>
              </a:rPr>
            </a:br>
            <a:br>
              <a:rPr lang="en-GB" sz="1200" b="0">
                <a:latin typeface="Verdana"/>
                <a:ea typeface="Verdana"/>
              </a:rPr>
            </a:br>
            <a:endParaRPr lang="en-GB" sz="1200" b="0">
              <a:solidFill>
                <a:schemeClr val="accent3"/>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p:txBody>
      </p:sp>
      <p:graphicFrame>
        <p:nvGraphicFramePr>
          <p:cNvPr id="16" name="Chart 15">
            <a:extLst>
              <a:ext uri="{FF2B5EF4-FFF2-40B4-BE49-F238E27FC236}">
                <a16:creationId xmlns:a16="http://schemas.microsoft.com/office/drawing/2014/main" id="{6C47081F-283E-3DB2-E353-52D374F90007}"/>
              </a:ext>
            </a:extLst>
          </p:cNvPr>
          <p:cNvGraphicFramePr/>
          <p:nvPr>
            <p:extLst>
              <p:ext uri="{D42A27DB-BD31-4B8C-83A1-F6EECF244321}">
                <p14:modId xmlns:p14="http://schemas.microsoft.com/office/powerpoint/2010/main" val="1725219451"/>
              </p:ext>
            </p:extLst>
          </p:nvPr>
        </p:nvGraphicFramePr>
        <p:xfrm>
          <a:off x="6733652" y="1588950"/>
          <a:ext cx="5121174" cy="3872736"/>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11">
            <a:extLst>
              <a:ext uri="{FF2B5EF4-FFF2-40B4-BE49-F238E27FC236}">
                <a16:creationId xmlns:a16="http://schemas.microsoft.com/office/drawing/2014/main" id="{1AFAF998-C415-5D46-B1EC-55CFDB940E78}"/>
              </a:ext>
            </a:extLst>
          </p:cNvPr>
          <p:cNvSpPr>
            <a:spLocks noGrp="1"/>
          </p:cNvSpPr>
          <p:nvPr>
            <p:ph type="body" sz="quarter" idx="10"/>
          </p:nvPr>
        </p:nvSpPr>
        <p:spPr>
          <a:xfrm>
            <a:off x="396782" y="420799"/>
            <a:ext cx="11398436" cy="1520825"/>
          </a:xfrm>
        </p:spPr>
        <p:txBody>
          <a:bodyPr vert="horz" lIns="91440" tIns="45720" rIns="91440" bIns="45720" rtlCol="0" anchor="t">
            <a:normAutofit/>
          </a:bodyPr>
          <a:lstStyle/>
          <a:p>
            <a:r>
              <a:rPr lang="sv-SE" sz="3600" cap="none">
                <a:latin typeface="Verdana"/>
                <a:ea typeface="Verdana"/>
              </a:rPr>
              <a:t>Life science in </a:t>
            </a:r>
            <a:r>
              <a:rPr lang="sv-SE" sz="3200" cap="none">
                <a:solidFill>
                  <a:schemeClr val="accent1"/>
                </a:solidFill>
                <a:latin typeface="Verdana"/>
                <a:ea typeface="Verdana"/>
              </a:rPr>
              <a:t>Stockholm/Uppsala </a:t>
            </a:r>
            <a:r>
              <a:rPr lang="sv-SE" sz="3200" cap="none">
                <a:latin typeface="Verdana"/>
                <a:ea typeface="Verdana"/>
              </a:rPr>
              <a:t>2023</a:t>
            </a:r>
          </a:p>
        </p:txBody>
      </p:sp>
      <p:sp>
        <p:nvSpPr>
          <p:cNvPr id="2" name="Rektangel 1">
            <a:extLst>
              <a:ext uri="{FF2B5EF4-FFF2-40B4-BE49-F238E27FC236}">
                <a16:creationId xmlns:a16="http://schemas.microsoft.com/office/drawing/2014/main" id="{C878C022-85CE-8347-837E-EE0BF6176B73}"/>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28E4C594-13BE-A949-9E42-80C1CE0D6FE0}"/>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33" name="TextBox 32">
            <a:extLst>
              <a:ext uri="{FF2B5EF4-FFF2-40B4-BE49-F238E27FC236}">
                <a16:creationId xmlns:a16="http://schemas.microsoft.com/office/drawing/2014/main" id="{7FC0CC2A-FD0C-9363-9607-A6C3C99671B5}"/>
              </a:ext>
            </a:extLst>
          </p:cNvPr>
          <p:cNvSpPr txBox="1"/>
          <p:nvPr/>
        </p:nvSpPr>
        <p:spPr>
          <a:xfrm>
            <a:off x="260845" y="6117354"/>
            <a:ext cx="4355680" cy="338554"/>
          </a:xfrm>
          <a:prstGeom prst="rect">
            <a:avLst/>
          </a:prstGeom>
          <a:noFill/>
        </p:spPr>
        <p:txBody>
          <a:bodyPr wrap="none" lIns="91440" tIns="45720" rIns="91440" bIns="45720" rtlCol="0" anchor="t">
            <a:spAutoFit/>
          </a:bodyPr>
          <a:lstStyle/>
          <a:p>
            <a:r>
              <a:rPr lang="en-GB" sz="800">
                <a:solidFill>
                  <a:schemeClr val="accent3"/>
                </a:solidFill>
                <a:ea typeface="+mn-lt"/>
                <a:cs typeface="+mn-lt"/>
              </a:rPr>
              <a:t>Source</a:t>
            </a:r>
            <a:r>
              <a:rPr lang="en-GB" sz="800" b="0">
                <a:solidFill>
                  <a:schemeClr val="accent3"/>
                </a:solidFill>
                <a:ea typeface="+mn-lt"/>
                <a:cs typeface="+mn-lt"/>
              </a:rPr>
              <a:t>: STUNS Insight Machine, regional </a:t>
            </a:r>
            <a:r>
              <a:rPr lang="en-GB" sz="800">
                <a:solidFill>
                  <a:schemeClr val="accent3"/>
                </a:solidFill>
                <a:ea typeface="+mn-lt"/>
                <a:cs typeface="+mn-lt"/>
              </a:rPr>
              <a:t>analysis by </a:t>
            </a:r>
            <a:r>
              <a:rPr lang="en-GB" sz="800" b="0">
                <a:solidFill>
                  <a:schemeClr val="accent3"/>
                </a:solidFill>
                <a:ea typeface="+mn-lt"/>
                <a:cs typeface="+mn-lt"/>
              </a:rPr>
              <a:t>Stockholm Science City.</a:t>
            </a:r>
            <a:br>
              <a:rPr lang="en-GB" sz="800">
                <a:solidFill>
                  <a:schemeClr val="tx2"/>
                </a:solidFill>
                <a:ea typeface="+mn-lt"/>
                <a:cs typeface="+mn-lt"/>
              </a:rPr>
            </a:br>
            <a:r>
              <a:rPr lang="en-GB" sz="800">
                <a:solidFill>
                  <a:schemeClr val="accent3"/>
                </a:solidFill>
                <a:ea typeface="+mn-lt"/>
                <a:cs typeface="+mn-lt"/>
              </a:rPr>
              <a:t>Refers to companies registered in Stockholm and Uppsala counties, 2023</a:t>
            </a:r>
            <a:r>
              <a:rPr lang="en-GB" sz="800" b="0">
                <a:solidFill>
                  <a:schemeClr val="accent3"/>
                </a:solidFill>
                <a:ea typeface="+mn-lt"/>
                <a:cs typeface="+mn-lt"/>
              </a:rPr>
              <a:t>.</a:t>
            </a:r>
            <a:endParaRPr lang="en-US">
              <a:solidFill>
                <a:schemeClr val="accent3"/>
              </a:solidFill>
              <a:ea typeface="+mn-lt"/>
              <a:cs typeface="+mn-lt"/>
            </a:endParaRPr>
          </a:p>
        </p:txBody>
      </p:sp>
      <p:sp>
        <p:nvSpPr>
          <p:cNvPr id="10" name="TextBox 9">
            <a:extLst>
              <a:ext uri="{FF2B5EF4-FFF2-40B4-BE49-F238E27FC236}">
                <a16:creationId xmlns:a16="http://schemas.microsoft.com/office/drawing/2014/main" id="{D01DBAE6-F98C-8A4D-95EE-080932CBA841}"/>
              </a:ext>
            </a:extLst>
          </p:cNvPr>
          <p:cNvSpPr txBox="1"/>
          <p:nvPr/>
        </p:nvSpPr>
        <p:spPr>
          <a:xfrm>
            <a:off x="396782" y="1408661"/>
            <a:ext cx="1112805" cy="307777"/>
          </a:xfrm>
          <a:prstGeom prst="rect">
            <a:avLst/>
          </a:prstGeom>
          <a:noFill/>
        </p:spPr>
        <p:txBody>
          <a:bodyPr wrap="none" lIns="91440" tIns="45720" rIns="91440" bIns="45720" rtlCol="0" anchor="t">
            <a:spAutoFit/>
          </a:bodyPr>
          <a:lstStyle/>
          <a:p>
            <a:r>
              <a:rPr lang="en-US" sz="1400" b="1">
                <a:solidFill>
                  <a:schemeClr val="tx2"/>
                </a:solidFill>
                <a:ea typeface="verdana"/>
              </a:rPr>
              <a:t>A total of</a:t>
            </a:r>
          </a:p>
        </p:txBody>
      </p:sp>
      <p:sp>
        <p:nvSpPr>
          <p:cNvPr id="13" name="TextBox 12">
            <a:extLst>
              <a:ext uri="{FF2B5EF4-FFF2-40B4-BE49-F238E27FC236}">
                <a16:creationId xmlns:a16="http://schemas.microsoft.com/office/drawing/2014/main" id="{D24830F1-157E-A5D3-58EA-7F0A0E5ABC0D}"/>
              </a:ext>
            </a:extLst>
          </p:cNvPr>
          <p:cNvSpPr txBox="1"/>
          <p:nvPr/>
        </p:nvSpPr>
        <p:spPr>
          <a:xfrm>
            <a:off x="363731" y="2864408"/>
            <a:ext cx="4927952" cy="584775"/>
          </a:xfrm>
          <a:prstGeom prst="rect">
            <a:avLst/>
          </a:prstGeom>
          <a:noFill/>
        </p:spPr>
        <p:txBody>
          <a:bodyPr wrap="none" lIns="91440" tIns="45720" rIns="91440" bIns="45720" rtlCol="0" anchor="t">
            <a:spAutoFit/>
          </a:bodyPr>
          <a:lstStyle/>
          <a:p>
            <a:r>
              <a:rPr lang="en-GB" sz="1400" b="1">
                <a:solidFill>
                  <a:schemeClr val="tx2"/>
                </a:solidFill>
              </a:rPr>
              <a:t>l</a:t>
            </a:r>
            <a:r>
              <a:rPr lang="en-SE" sz="1400" b="1" dirty="0" err="1">
                <a:solidFill>
                  <a:schemeClr val="tx2"/>
                </a:solidFill>
              </a:rPr>
              <a:t>ife</a:t>
            </a:r>
            <a:r>
              <a:rPr lang="en-SE" sz="1400" b="1">
                <a:solidFill>
                  <a:schemeClr val="tx2"/>
                </a:solidFill>
              </a:rPr>
              <a:t> science-companies in Stockholm/Uppsala, </a:t>
            </a:r>
            <a:br>
              <a:rPr lang="en-SE" sz="1400" b="1"/>
            </a:br>
            <a:r>
              <a:rPr lang="en-SE" sz="1400" b="1">
                <a:solidFill>
                  <a:schemeClr val="tx2"/>
                </a:solidFill>
              </a:rPr>
              <a:t>of which </a:t>
            </a:r>
            <a:r>
              <a:rPr lang="en-SE" b="1">
                <a:solidFill>
                  <a:schemeClr val="accent1"/>
                </a:solidFill>
              </a:rPr>
              <a:t>1473</a:t>
            </a:r>
            <a:r>
              <a:rPr lang="en-SE" sz="1400" b="1">
                <a:solidFill>
                  <a:schemeClr val="tx2"/>
                </a:solidFill>
              </a:rPr>
              <a:t> had a turnover &gt;0</a:t>
            </a:r>
          </a:p>
        </p:txBody>
      </p:sp>
      <p:grpSp>
        <p:nvGrpSpPr>
          <p:cNvPr id="3" name="Group 2">
            <a:extLst>
              <a:ext uri="{FF2B5EF4-FFF2-40B4-BE49-F238E27FC236}">
                <a16:creationId xmlns:a16="http://schemas.microsoft.com/office/drawing/2014/main" id="{6319B8C6-5DCB-31A5-37B6-EC4CEBAF98B8}"/>
              </a:ext>
            </a:extLst>
          </p:cNvPr>
          <p:cNvGrpSpPr/>
          <p:nvPr/>
        </p:nvGrpSpPr>
        <p:grpSpPr>
          <a:xfrm>
            <a:off x="350283" y="3607414"/>
            <a:ext cx="4846710" cy="2422707"/>
            <a:chOff x="350283" y="3607414"/>
            <a:chExt cx="4846710" cy="2422707"/>
          </a:xfrm>
        </p:grpSpPr>
        <p:graphicFrame>
          <p:nvGraphicFramePr>
            <p:cNvPr id="18" name="Chart 17">
              <a:extLst>
                <a:ext uri="{FF2B5EF4-FFF2-40B4-BE49-F238E27FC236}">
                  <a16:creationId xmlns:a16="http://schemas.microsoft.com/office/drawing/2014/main" id="{EC79068C-8D0D-0E43-D2DA-78A3D1DCD5F2}"/>
                </a:ext>
              </a:extLst>
            </p:cNvPr>
            <p:cNvGraphicFramePr/>
            <p:nvPr>
              <p:extLst>
                <p:ext uri="{D42A27DB-BD31-4B8C-83A1-F6EECF244321}">
                  <p14:modId xmlns:p14="http://schemas.microsoft.com/office/powerpoint/2010/main" val="1797529419"/>
                </p:ext>
              </p:extLst>
            </p:nvPr>
          </p:nvGraphicFramePr>
          <p:xfrm>
            <a:off x="1051264" y="3607414"/>
            <a:ext cx="4145729" cy="242270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2D92AA00-C211-E0AC-39C2-39BA4E40F14B}"/>
                </a:ext>
              </a:extLst>
            </p:cNvPr>
            <p:cNvSpPr txBox="1"/>
            <p:nvPr/>
          </p:nvSpPr>
          <p:spPr>
            <a:xfrm>
              <a:off x="350283" y="3839260"/>
              <a:ext cx="2030239" cy="2062103"/>
            </a:xfrm>
            <a:prstGeom prst="rect">
              <a:avLst/>
            </a:prstGeom>
            <a:solidFill>
              <a:schemeClr val="bg1"/>
            </a:solidFill>
          </p:spPr>
          <p:txBody>
            <a:bodyPr wrap="square" rtlCol="0">
              <a:spAutoFit/>
            </a:bodyPr>
            <a:lstStyle/>
            <a:p>
              <a:r>
                <a:rPr lang="en-SE" sz="800">
                  <a:solidFill>
                    <a:schemeClr val="tx2"/>
                  </a:solidFill>
                </a:rPr>
                <a:t>Large companies, &gt;250</a:t>
              </a:r>
              <a:br>
                <a:rPr lang="en-SE" sz="800">
                  <a:solidFill>
                    <a:schemeClr val="tx2"/>
                  </a:solidFill>
                </a:rPr>
              </a:br>
              <a:r>
                <a:rPr lang="en-SE" sz="800">
                  <a:solidFill>
                    <a:schemeClr val="tx2"/>
                  </a:solidFill>
                </a:rPr>
                <a:t>(16)</a:t>
              </a:r>
            </a:p>
            <a:p>
              <a:endParaRPr lang="en-SE" sz="800">
                <a:solidFill>
                  <a:schemeClr val="tx2"/>
                </a:solidFill>
              </a:endParaRPr>
            </a:p>
            <a:p>
              <a:r>
                <a:rPr lang="en-SE" sz="800">
                  <a:solidFill>
                    <a:schemeClr val="tx2"/>
                  </a:solidFill>
                </a:rPr>
                <a:t>Medium-sized companies, 50-249</a:t>
              </a:r>
            </a:p>
            <a:p>
              <a:r>
                <a:rPr lang="en-SE" sz="800">
                  <a:solidFill>
                    <a:schemeClr val="tx2"/>
                  </a:solidFill>
                </a:rPr>
                <a:t>(101)</a:t>
              </a:r>
            </a:p>
            <a:p>
              <a:endParaRPr lang="en-SE" sz="800">
                <a:solidFill>
                  <a:schemeClr val="tx2"/>
                </a:solidFill>
              </a:endParaRPr>
            </a:p>
            <a:p>
              <a:r>
                <a:rPr lang="en-SE" sz="800">
                  <a:solidFill>
                    <a:schemeClr val="tx2"/>
                  </a:solidFill>
                </a:rPr>
                <a:t>Small companies, 10-49</a:t>
              </a:r>
            </a:p>
            <a:p>
              <a:r>
                <a:rPr lang="en-SE" sz="800">
                  <a:solidFill>
                    <a:schemeClr val="tx2"/>
                  </a:solidFill>
                </a:rPr>
                <a:t>(234)</a:t>
              </a:r>
            </a:p>
            <a:p>
              <a:endParaRPr lang="en-SE" sz="800">
                <a:solidFill>
                  <a:schemeClr val="tx2"/>
                </a:solidFill>
              </a:endParaRPr>
            </a:p>
            <a:p>
              <a:br>
                <a:rPr lang="en-SE" sz="800">
                  <a:solidFill>
                    <a:schemeClr val="tx2"/>
                  </a:solidFill>
                </a:rPr>
              </a:br>
              <a:r>
                <a:rPr lang="en-SE" sz="800">
                  <a:solidFill>
                    <a:schemeClr val="tx2"/>
                  </a:solidFill>
                </a:rPr>
                <a:t>Micro companies, 1-9</a:t>
              </a:r>
            </a:p>
            <a:p>
              <a:r>
                <a:rPr lang="en-SE" sz="800">
                  <a:solidFill>
                    <a:schemeClr val="tx2"/>
                  </a:solidFill>
                </a:rPr>
                <a:t>(756)</a:t>
              </a:r>
            </a:p>
            <a:p>
              <a:endParaRPr lang="en-SE" sz="800">
                <a:solidFill>
                  <a:schemeClr val="tx2"/>
                </a:solidFill>
              </a:endParaRPr>
            </a:p>
            <a:p>
              <a:endParaRPr lang="en-SE" sz="800">
                <a:solidFill>
                  <a:schemeClr val="tx2"/>
                </a:solidFill>
              </a:endParaRPr>
            </a:p>
            <a:p>
              <a:r>
                <a:rPr lang="en-SE" sz="800">
                  <a:solidFill>
                    <a:schemeClr val="tx2"/>
                  </a:solidFill>
                </a:rPr>
                <a:t>Companies without employees</a:t>
              </a:r>
            </a:p>
            <a:p>
              <a:r>
                <a:rPr lang="en-SE" sz="800">
                  <a:solidFill>
                    <a:schemeClr val="tx2"/>
                  </a:solidFill>
                </a:rPr>
                <a:t>(903)</a:t>
              </a:r>
            </a:p>
          </p:txBody>
        </p:sp>
      </p:grpSp>
      <p:cxnSp>
        <p:nvCxnSpPr>
          <p:cNvPr id="17" name="Straight Connector 16">
            <a:extLst>
              <a:ext uri="{FF2B5EF4-FFF2-40B4-BE49-F238E27FC236}">
                <a16:creationId xmlns:a16="http://schemas.microsoft.com/office/drawing/2014/main" id="{72BA0049-C774-8DC5-4126-BF90F8AF82DF}"/>
              </a:ext>
            </a:extLst>
          </p:cNvPr>
          <p:cNvCxnSpPr>
            <a:cxnSpLocks/>
          </p:cNvCxnSpPr>
          <p:nvPr/>
        </p:nvCxnSpPr>
        <p:spPr>
          <a:xfrm>
            <a:off x="337172" y="1107924"/>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E9224-4DB2-9CF5-CD54-DB1796293297}"/>
              </a:ext>
            </a:extLst>
          </p:cNvPr>
          <p:cNvCxnSpPr>
            <a:cxnSpLocks/>
          </p:cNvCxnSpPr>
          <p:nvPr/>
        </p:nvCxnSpPr>
        <p:spPr>
          <a:xfrm>
            <a:off x="337172" y="3429000"/>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9C6EAB-ACE5-8B18-50E0-DD42D4D80EB0}"/>
              </a:ext>
            </a:extLst>
          </p:cNvPr>
          <p:cNvCxnSpPr>
            <a:cxnSpLocks/>
          </p:cNvCxnSpPr>
          <p:nvPr/>
        </p:nvCxnSpPr>
        <p:spPr>
          <a:xfrm flipV="1">
            <a:off x="6646204" y="1092030"/>
            <a:ext cx="0" cy="533506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BEB6934-A45F-CFD9-EDCA-FAF1B7CBA039}"/>
              </a:ext>
            </a:extLst>
          </p:cNvPr>
          <p:cNvSpPr txBox="1"/>
          <p:nvPr/>
        </p:nvSpPr>
        <p:spPr>
          <a:xfrm>
            <a:off x="4350177" y="5533070"/>
            <a:ext cx="667484" cy="276999"/>
          </a:xfrm>
          <a:prstGeom prst="rect">
            <a:avLst/>
          </a:prstGeom>
          <a:solidFill>
            <a:schemeClr val="bg1"/>
          </a:solidFill>
        </p:spPr>
        <p:txBody>
          <a:bodyPr wrap="square" rtlCol="0">
            <a:spAutoFit/>
          </a:bodyPr>
          <a:lstStyle/>
          <a:p>
            <a:r>
              <a:rPr lang="en-SE" sz="1200" b="1">
                <a:solidFill>
                  <a:schemeClr val="accent1"/>
                </a:solidFill>
              </a:rPr>
              <a:t>45%</a:t>
            </a:r>
          </a:p>
        </p:txBody>
      </p:sp>
      <p:pic>
        <p:nvPicPr>
          <p:cNvPr id="36" name="Picture 35" descr="A logo with blue and black text&#10;&#10;AI-generated content may be incorrect.">
            <a:extLst>
              <a:ext uri="{FF2B5EF4-FFF2-40B4-BE49-F238E27FC236}">
                <a16:creationId xmlns:a16="http://schemas.microsoft.com/office/drawing/2014/main" id="{08F1B293-1CDC-080A-45F8-B9AC49A37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2944" y="715610"/>
            <a:ext cx="1200665" cy="629682"/>
          </a:xfrm>
          <a:prstGeom prst="rect">
            <a:avLst/>
          </a:prstGeom>
        </p:spPr>
      </p:pic>
    </p:spTree>
    <p:extLst>
      <p:ext uri="{BB962C8B-B14F-4D97-AF65-F5344CB8AC3E}">
        <p14:creationId xmlns:p14="http://schemas.microsoft.com/office/powerpoint/2010/main" val="409637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F29D1-B175-B864-7093-2D37D439458F}"/>
            </a:ext>
          </a:extLst>
        </p:cNvPr>
        <p:cNvGrpSpPr/>
        <p:nvPr/>
      </p:nvGrpSpPr>
      <p:grpSpPr>
        <a:xfrm>
          <a:off x="0" y="0"/>
          <a:ext cx="0" cy="0"/>
          <a:chOff x="0" y="0"/>
          <a:chExt cx="0" cy="0"/>
        </a:xfrm>
      </p:grpSpPr>
      <p:sp>
        <p:nvSpPr>
          <p:cNvPr id="9" name="Platshållare för innehåll 10">
            <a:extLst>
              <a:ext uri="{FF2B5EF4-FFF2-40B4-BE49-F238E27FC236}">
                <a16:creationId xmlns:a16="http://schemas.microsoft.com/office/drawing/2014/main" id="{753ABD77-2A5A-E1E6-15C2-B33786DC9DCB}"/>
              </a:ext>
            </a:extLst>
          </p:cNvPr>
          <p:cNvSpPr>
            <a:spLocks noGrp="1"/>
          </p:cNvSpPr>
          <p:nvPr>
            <p:ph type="subTitle" idx="1"/>
          </p:nvPr>
        </p:nvSpPr>
        <p:spPr>
          <a:xfrm>
            <a:off x="268405" y="1092030"/>
            <a:ext cx="4568000" cy="1655762"/>
          </a:xfrm>
        </p:spPr>
        <p:txBody>
          <a:bodyPr vert="horz" lIns="91440" tIns="45720" rIns="91440" bIns="45720" numCol="1" rtlCol="0" anchor="t">
            <a:noAutofit/>
          </a:bodyPr>
          <a:lstStyle/>
          <a:p>
            <a:pPr marL="0" indent="0">
              <a:lnSpc>
                <a:spcPct val="100000"/>
              </a:lnSpc>
              <a:spcBef>
                <a:spcPts val="0"/>
              </a:spcBef>
              <a:buNone/>
            </a:pPr>
            <a:r>
              <a:rPr lang="en-GB" sz="12000">
                <a:solidFill>
                  <a:schemeClr val="accent1"/>
                </a:solidFill>
                <a:latin typeface="Verdana"/>
                <a:ea typeface="Verdana"/>
              </a:rPr>
              <a:t>165</a:t>
            </a:r>
            <a:r>
              <a:rPr lang="en-GB" sz="8000">
                <a:solidFill>
                  <a:schemeClr val="accent1"/>
                </a:solidFill>
                <a:latin typeface="Verdana"/>
                <a:ea typeface="Verdana"/>
              </a:rPr>
              <a:t> </a:t>
            </a:r>
            <a:br>
              <a:rPr lang="en-GB">
                <a:latin typeface="Verdana"/>
                <a:ea typeface="Verdana"/>
              </a:rPr>
            </a:br>
            <a:br>
              <a:rPr lang="en-GB" sz="1200" b="0">
                <a:latin typeface="Verdana"/>
                <a:ea typeface="Verdana"/>
              </a:rPr>
            </a:br>
            <a:endParaRPr lang="en-GB" sz="1200" b="0">
              <a:solidFill>
                <a:schemeClr val="accent3"/>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p:txBody>
      </p:sp>
      <p:graphicFrame>
        <p:nvGraphicFramePr>
          <p:cNvPr id="16" name="Chart 15">
            <a:extLst>
              <a:ext uri="{FF2B5EF4-FFF2-40B4-BE49-F238E27FC236}">
                <a16:creationId xmlns:a16="http://schemas.microsoft.com/office/drawing/2014/main" id="{03579701-D9B7-8D95-B4E6-01E83631D330}"/>
              </a:ext>
            </a:extLst>
          </p:cNvPr>
          <p:cNvGraphicFramePr/>
          <p:nvPr>
            <p:extLst>
              <p:ext uri="{D42A27DB-BD31-4B8C-83A1-F6EECF244321}">
                <p14:modId xmlns:p14="http://schemas.microsoft.com/office/powerpoint/2010/main" val="3945245842"/>
              </p:ext>
            </p:extLst>
          </p:nvPr>
        </p:nvGraphicFramePr>
        <p:xfrm>
          <a:off x="6733652" y="1588950"/>
          <a:ext cx="5121174" cy="3872736"/>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11">
            <a:extLst>
              <a:ext uri="{FF2B5EF4-FFF2-40B4-BE49-F238E27FC236}">
                <a16:creationId xmlns:a16="http://schemas.microsoft.com/office/drawing/2014/main" id="{D45777A3-E326-331C-6BA1-7D572A053D11}"/>
              </a:ext>
            </a:extLst>
          </p:cNvPr>
          <p:cNvSpPr>
            <a:spLocks noGrp="1"/>
          </p:cNvSpPr>
          <p:nvPr>
            <p:ph type="body" sz="quarter" idx="10"/>
          </p:nvPr>
        </p:nvSpPr>
        <p:spPr>
          <a:xfrm>
            <a:off x="396782" y="420799"/>
            <a:ext cx="11398436" cy="1520825"/>
          </a:xfrm>
        </p:spPr>
        <p:txBody>
          <a:bodyPr vert="horz" lIns="91440" tIns="45720" rIns="91440" bIns="45720" rtlCol="0" anchor="t">
            <a:normAutofit/>
          </a:bodyPr>
          <a:lstStyle/>
          <a:p>
            <a:r>
              <a:rPr lang="sv-SE" sz="3600" cap="none">
                <a:latin typeface="Verdana"/>
                <a:ea typeface="Verdana"/>
              </a:rPr>
              <a:t>Life science in </a:t>
            </a:r>
            <a:r>
              <a:rPr lang="sv-SE" sz="3200" cap="none">
                <a:solidFill>
                  <a:schemeClr val="accent1"/>
                </a:solidFill>
                <a:latin typeface="Verdana"/>
                <a:ea typeface="Verdana"/>
              </a:rPr>
              <a:t>Hagastaden </a:t>
            </a:r>
            <a:r>
              <a:rPr lang="sv-SE" sz="3200" cap="none">
                <a:latin typeface="Verdana"/>
                <a:ea typeface="Verdana"/>
              </a:rPr>
              <a:t>2023</a:t>
            </a:r>
          </a:p>
        </p:txBody>
      </p:sp>
      <p:sp>
        <p:nvSpPr>
          <p:cNvPr id="2" name="Rektangel 1">
            <a:extLst>
              <a:ext uri="{FF2B5EF4-FFF2-40B4-BE49-F238E27FC236}">
                <a16:creationId xmlns:a16="http://schemas.microsoft.com/office/drawing/2014/main" id="{D88A68ED-E287-3C61-44A7-16F7AB169A8E}"/>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CB69AC00-A685-4AD8-5A87-2A0F4B5469BE}"/>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33" name="TextBox 32">
            <a:extLst>
              <a:ext uri="{FF2B5EF4-FFF2-40B4-BE49-F238E27FC236}">
                <a16:creationId xmlns:a16="http://schemas.microsoft.com/office/drawing/2014/main" id="{D5F006A1-54D2-9BEB-B257-09D2C8D8A1A6}"/>
              </a:ext>
            </a:extLst>
          </p:cNvPr>
          <p:cNvSpPr txBox="1"/>
          <p:nvPr/>
        </p:nvSpPr>
        <p:spPr>
          <a:xfrm>
            <a:off x="260845" y="6117354"/>
            <a:ext cx="4355680" cy="338554"/>
          </a:xfrm>
          <a:prstGeom prst="rect">
            <a:avLst/>
          </a:prstGeom>
          <a:noFill/>
        </p:spPr>
        <p:txBody>
          <a:bodyPr wrap="none" lIns="91440" tIns="45720" rIns="91440" bIns="45720" rtlCol="0" anchor="t">
            <a:spAutoFit/>
          </a:bodyPr>
          <a:lstStyle/>
          <a:p>
            <a:r>
              <a:rPr lang="en-GB" sz="800">
                <a:solidFill>
                  <a:schemeClr val="accent3"/>
                </a:solidFill>
              </a:rPr>
              <a:t>Source: STUNS Insight Machine, regional analysis by Stockholm Science City.</a:t>
            </a:r>
            <a:br>
              <a:rPr lang="en-GB" sz="800">
                <a:solidFill>
                  <a:schemeClr val="accent3"/>
                </a:solidFill>
              </a:rPr>
            </a:br>
            <a:r>
              <a:rPr lang="en-GB" sz="800">
                <a:solidFill>
                  <a:schemeClr val="accent3"/>
                </a:solidFill>
              </a:rPr>
              <a:t>Refers to companies registered in </a:t>
            </a:r>
            <a:r>
              <a:rPr lang="en-GB" sz="800" err="1">
                <a:solidFill>
                  <a:schemeClr val="accent3"/>
                </a:solidFill>
              </a:rPr>
              <a:t>Hagastaden</a:t>
            </a:r>
            <a:r>
              <a:rPr lang="en-GB" sz="800">
                <a:solidFill>
                  <a:schemeClr val="accent3"/>
                </a:solidFill>
              </a:rPr>
              <a:t>, 2023</a:t>
            </a:r>
            <a:r>
              <a:rPr lang="en-GB" sz="800"/>
              <a:t>.</a:t>
            </a:r>
            <a:endParaRPr lang="en-SE" sz="800" i="1">
              <a:solidFill>
                <a:schemeClr val="accent3"/>
              </a:solidFill>
              <a:highlight>
                <a:srgbClr val="FFFF00"/>
              </a:highlight>
            </a:endParaRPr>
          </a:p>
        </p:txBody>
      </p:sp>
      <p:sp>
        <p:nvSpPr>
          <p:cNvPr id="10" name="TextBox 9">
            <a:extLst>
              <a:ext uri="{FF2B5EF4-FFF2-40B4-BE49-F238E27FC236}">
                <a16:creationId xmlns:a16="http://schemas.microsoft.com/office/drawing/2014/main" id="{BB361124-E248-0B87-1FEE-2C021852CA74}"/>
              </a:ext>
            </a:extLst>
          </p:cNvPr>
          <p:cNvSpPr txBox="1"/>
          <p:nvPr/>
        </p:nvSpPr>
        <p:spPr>
          <a:xfrm>
            <a:off x="396782" y="1212050"/>
            <a:ext cx="1112805" cy="307777"/>
          </a:xfrm>
          <a:prstGeom prst="rect">
            <a:avLst/>
          </a:prstGeom>
          <a:noFill/>
        </p:spPr>
        <p:txBody>
          <a:bodyPr wrap="none" rtlCol="0">
            <a:spAutoFit/>
          </a:bodyPr>
          <a:lstStyle/>
          <a:p>
            <a:r>
              <a:rPr lang="en-SE" sz="1400" b="1">
                <a:solidFill>
                  <a:schemeClr val="tx2"/>
                </a:solidFill>
              </a:rPr>
              <a:t>A total of</a:t>
            </a:r>
          </a:p>
        </p:txBody>
      </p:sp>
      <p:sp>
        <p:nvSpPr>
          <p:cNvPr id="13" name="TextBox 12">
            <a:extLst>
              <a:ext uri="{FF2B5EF4-FFF2-40B4-BE49-F238E27FC236}">
                <a16:creationId xmlns:a16="http://schemas.microsoft.com/office/drawing/2014/main" id="{B3B514FC-FB25-283F-2DC6-94217041D029}"/>
              </a:ext>
            </a:extLst>
          </p:cNvPr>
          <p:cNvSpPr txBox="1"/>
          <p:nvPr/>
        </p:nvSpPr>
        <p:spPr>
          <a:xfrm>
            <a:off x="363731" y="2667797"/>
            <a:ext cx="4919937" cy="769441"/>
          </a:xfrm>
          <a:prstGeom prst="rect">
            <a:avLst/>
          </a:prstGeom>
          <a:noFill/>
        </p:spPr>
        <p:txBody>
          <a:bodyPr wrap="none" lIns="91440" tIns="45720" rIns="91440" bIns="45720" rtlCol="0" anchor="t">
            <a:spAutoFit/>
          </a:bodyPr>
          <a:lstStyle/>
          <a:p>
            <a:r>
              <a:rPr lang="en-US" sz="1400" b="1">
                <a:solidFill>
                  <a:schemeClr val="tx2"/>
                </a:solidFill>
                <a:ea typeface="+mn-lt"/>
                <a:cs typeface="+mn-lt"/>
              </a:rPr>
              <a:t>life science companies in </a:t>
            </a:r>
            <a:r>
              <a:rPr lang="en-US" sz="1400" b="1" err="1">
                <a:solidFill>
                  <a:schemeClr val="tx2"/>
                </a:solidFill>
                <a:ea typeface="+mn-lt"/>
                <a:cs typeface="+mn-lt"/>
              </a:rPr>
              <a:t>Hagastaden</a:t>
            </a:r>
            <a:r>
              <a:rPr lang="en-US" sz="1400" b="1">
                <a:solidFill>
                  <a:schemeClr val="tx2"/>
                </a:solidFill>
                <a:ea typeface="+mn-lt"/>
                <a:cs typeface="+mn-lt"/>
              </a:rPr>
              <a:t>,</a:t>
            </a:r>
            <a:br>
              <a:rPr lang="en-US" sz="1400" b="1" dirty="0">
                <a:ea typeface="+mn-lt"/>
                <a:cs typeface="+mn-lt"/>
              </a:rPr>
            </a:br>
            <a:r>
              <a:rPr lang="en-US" sz="1400" b="1">
                <a:solidFill>
                  <a:schemeClr val="tx2"/>
                </a:solidFill>
                <a:ea typeface="+mn-lt"/>
                <a:cs typeface="+mn-lt"/>
              </a:rPr>
              <a:t>of which </a:t>
            </a:r>
            <a:r>
              <a:rPr lang="en-US" sz="1600" b="1">
                <a:solidFill>
                  <a:schemeClr val="accent1"/>
                </a:solidFill>
                <a:ea typeface="+mn-lt"/>
                <a:cs typeface="+mn-lt"/>
              </a:rPr>
              <a:t>120</a:t>
            </a:r>
            <a:r>
              <a:rPr lang="en-US" sz="1400" b="1">
                <a:solidFill>
                  <a:schemeClr val="tx2"/>
                </a:solidFill>
                <a:ea typeface="+mn-lt"/>
                <a:cs typeface="+mn-lt"/>
              </a:rPr>
              <a:t> </a:t>
            </a:r>
            <a:r>
              <a:rPr lang="en-US" sz="1400" b="1" dirty="0">
                <a:solidFill>
                  <a:schemeClr val="tx2"/>
                </a:solidFill>
                <a:latin typeface="verdana"/>
                <a:ea typeface="verdana"/>
                <a:cs typeface="+mn-lt"/>
              </a:rPr>
              <a:t>h</a:t>
            </a:r>
            <a:r>
              <a:rPr lang="en-US" sz="1400" b="1" dirty="0">
                <a:solidFill>
                  <a:schemeClr val="tx2"/>
                </a:solidFill>
                <a:latin typeface="Verdana"/>
                <a:ea typeface="Verdana"/>
                <a:cs typeface="+mn-lt"/>
              </a:rPr>
              <a:t>ad a turnover greater than </a:t>
            </a:r>
            <a:r>
              <a:rPr lang="en-US" sz="1400" b="1" dirty="0">
                <a:solidFill>
                  <a:schemeClr val="tx2"/>
                </a:solidFill>
                <a:latin typeface="Verdana"/>
                <a:ea typeface="Verdana"/>
              </a:rPr>
              <a:t>zero</a:t>
            </a:r>
            <a:endParaRPr lang="en-US" sz="1400" dirty="0">
              <a:solidFill>
                <a:schemeClr val="tx2"/>
              </a:solidFill>
              <a:latin typeface="Verdana"/>
              <a:ea typeface="Verdana"/>
            </a:endParaRPr>
          </a:p>
          <a:p>
            <a:endParaRPr lang="en-US" sz="1400" b="1" dirty="0">
              <a:solidFill>
                <a:schemeClr val="tx2"/>
              </a:solidFill>
              <a:ea typeface="verdana"/>
            </a:endParaRPr>
          </a:p>
        </p:txBody>
      </p:sp>
      <p:grpSp>
        <p:nvGrpSpPr>
          <p:cNvPr id="5" name="Group 4">
            <a:extLst>
              <a:ext uri="{FF2B5EF4-FFF2-40B4-BE49-F238E27FC236}">
                <a16:creationId xmlns:a16="http://schemas.microsoft.com/office/drawing/2014/main" id="{974D449C-ADC4-48C9-4FA6-B2DF499B482E}"/>
              </a:ext>
            </a:extLst>
          </p:cNvPr>
          <p:cNvGrpSpPr/>
          <p:nvPr/>
        </p:nvGrpSpPr>
        <p:grpSpPr>
          <a:xfrm>
            <a:off x="337171" y="3660943"/>
            <a:ext cx="4953328" cy="2422707"/>
            <a:chOff x="337171" y="3660943"/>
            <a:chExt cx="4953328" cy="2422707"/>
          </a:xfrm>
        </p:grpSpPr>
        <p:graphicFrame>
          <p:nvGraphicFramePr>
            <p:cNvPr id="18" name="Chart 17">
              <a:extLst>
                <a:ext uri="{FF2B5EF4-FFF2-40B4-BE49-F238E27FC236}">
                  <a16:creationId xmlns:a16="http://schemas.microsoft.com/office/drawing/2014/main" id="{D7EF58D9-5C05-DF66-C555-5812E907EB33}"/>
                </a:ext>
              </a:extLst>
            </p:cNvPr>
            <p:cNvGraphicFramePr/>
            <p:nvPr>
              <p:extLst>
                <p:ext uri="{D42A27DB-BD31-4B8C-83A1-F6EECF244321}">
                  <p14:modId xmlns:p14="http://schemas.microsoft.com/office/powerpoint/2010/main" val="4170053007"/>
                </p:ext>
              </p:extLst>
            </p:nvPr>
          </p:nvGraphicFramePr>
          <p:xfrm>
            <a:off x="1144770" y="3660943"/>
            <a:ext cx="4145729" cy="242270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521769B-EEB8-AC4D-4EF6-9A2C5018F6EF}"/>
                </a:ext>
              </a:extLst>
            </p:cNvPr>
            <p:cNvSpPr txBox="1"/>
            <p:nvPr/>
          </p:nvSpPr>
          <p:spPr>
            <a:xfrm>
              <a:off x="337171" y="3895762"/>
              <a:ext cx="2005195" cy="2062103"/>
            </a:xfrm>
            <a:prstGeom prst="rect">
              <a:avLst/>
            </a:prstGeom>
            <a:solidFill>
              <a:schemeClr val="bg1"/>
            </a:solidFill>
          </p:spPr>
          <p:txBody>
            <a:bodyPr wrap="square" rtlCol="0">
              <a:spAutoFit/>
            </a:bodyPr>
            <a:lstStyle/>
            <a:p>
              <a:r>
                <a:rPr lang="en-SE" sz="800">
                  <a:solidFill>
                    <a:schemeClr val="tx2"/>
                  </a:solidFill>
                </a:rPr>
                <a:t>Large companies, &gt;250</a:t>
              </a:r>
              <a:br>
                <a:rPr lang="en-SE" sz="800">
                  <a:solidFill>
                    <a:schemeClr val="tx2"/>
                  </a:solidFill>
                </a:rPr>
              </a:br>
              <a:r>
                <a:rPr lang="en-SE" sz="800">
                  <a:solidFill>
                    <a:schemeClr val="tx2"/>
                  </a:solidFill>
                </a:rPr>
                <a:t>(4)</a:t>
              </a:r>
            </a:p>
            <a:p>
              <a:endParaRPr lang="en-SE" sz="800">
                <a:solidFill>
                  <a:schemeClr val="tx2"/>
                </a:solidFill>
              </a:endParaRPr>
            </a:p>
            <a:p>
              <a:r>
                <a:rPr lang="en-SE" sz="800">
                  <a:solidFill>
                    <a:schemeClr val="tx2"/>
                  </a:solidFill>
                </a:rPr>
                <a:t>Medium-sized companies, </a:t>
              </a:r>
              <a:r>
                <a:rPr lang="en-SE" sz="700">
                  <a:solidFill>
                    <a:schemeClr val="tx2"/>
                  </a:solidFill>
                </a:rPr>
                <a:t>50-249</a:t>
              </a:r>
            </a:p>
            <a:p>
              <a:r>
                <a:rPr lang="en-SE" sz="800">
                  <a:solidFill>
                    <a:schemeClr val="tx2"/>
                  </a:solidFill>
                </a:rPr>
                <a:t>(14)</a:t>
              </a:r>
            </a:p>
            <a:p>
              <a:br>
                <a:rPr lang="en-SE" sz="800">
                  <a:solidFill>
                    <a:schemeClr val="tx2"/>
                  </a:solidFill>
                </a:rPr>
              </a:br>
              <a:endParaRPr lang="en-SE" sz="800">
                <a:solidFill>
                  <a:schemeClr val="tx2"/>
                </a:solidFill>
              </a:endParaRPr>
            </a:p>
            <a:p>
              <a:r>
                <a:rPr lang="en-SE" sz="800">
                  <a:solidFill>
                    <a:schemeClr val="tx2"/>
                  </a:solidFill>
                </a:rPr>
                <a:t>Small companies, 10-49</a:t>
              </a:r>
            </a:p>
            <a:p>
              <a:r>
                <a:rPr lang="en-SE" sz="800">
                  <a:solidFill>
                    <a:schemeClr val="tx2"/>
                  </a:solidFill>
                </a:rPr>
                <a:t>(29)</a:t>
              </a:r>
            </a:p>
            <a:p>
              <a:endParaRPr lang="en-SE" sz="800">
                <a:solidFill>
                  <a:schemeClr val="tx2"/>
                </a:solidFill>
              </a:endParaRPr>
            </a:p>
            <a:p>
              <a:r>
                <a:rPr lang="en-SE" sz="800">
                  <a:solidFill>
                    <a:schemeClr val="tx2"/>
                  </a:solidFill>
                </a:rPr>
                <a:t>Micro companies, 1-9</a:t>
              </a:r>
            </a:p>
            <a:p>
              <a:r>
                <a:rPr lang="en-SE" sz="800">
                  <a:solidFill>
                    <a:schemeClr val="tx2"/>
                  </a:solidFill>
                </a:rPr>
                <a:t>(63)</a:t>
              </a:r>
            </a:p>
            <a:p>
              <a:endParaRPr lang="en-SE" sz="800">
                <a:solidFill>
                  <a:schemeClr val="tx2"/>
                </a:solidFill>
              </a:endParaRPr>
            </a:p>
            <a:p>
              <a:endParaRPr lang="en-SE" sz="800">
                <a:solidFill>
                  <a:schemeClr val="tx2"/>
                </a:solidFill>
              </a:endParaRPr>
            </a:p>
            <a:p>
              <a:r>
                <a:rPr lang="en-SE" sz="800">
                  <a:solidFill>
                    <a:schemeClr val="tx2"/>
                  </a:solidFill>
                </a:rPr>
                <a:t>Companies without employees</a:t>
              </a:r>
            </a:p>
            <a:p>
              <a:r>
                <a:rPr lang="en-SE" sz="800">
                  <a:solidFill>
                    <a:schemeClr val="tx2"/>
                  </a:solidFill>
                </a:rPr>
                <a:t>(55)</a:t>
              </a:r>
            </a:p>
          </p:txBody>
        </p:sp>
      </p:grpSp>
      <p:cxnSp>
        <p:nvCxnSpPr>
          <p:cNvPr id="17" name="Straight Connector 16">
            <a:extLst>
              <a:ext uri="{FF2B5EF4-FFF2-40B4-BE49-F238E27FC236}">
                <a16:creationId xmlns:a16="http://schemas.microsoft.com/office/drawing/2014/main" id="{BF98E5B3-421F-714E-39CA-8D3A053010D5}"/>
              </a:ext>
            </a:extLst>
          </p:cNvPr>
          <p:cNvCxnSpPr>
            <a:cxnSpLocks/>
          </p:cNvCxnSpPr>
          <p:nvPr/>
        </p:nvCxnSpPr>
        <p:spPr>
          <a:xfrm>
            <a:off x="337172" y="1107924"/>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39B390-A9EB-DEBC-7D04-72CD02FE1EC8}"/>
              </a:ext>
            </a:extLst>
          </p:cNvPr>
          <p:cNvCxnSpPr>
            <a:cxnSpLocks/>
          </p:cNvCxnSpPr>
          <p:nvPr/>
        </p:nvCxnSpPr>
        <p:spPr>
          <a:xfrm>
            <a:off x="337172" y="3429000"/>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3C7154-75D8-B7F6-CC48-A910314AC649}"/>
              </a:ext>
            </a:extLst>
          </p:cNvPr>
          <p:cNvCxnSpPr>
            <a:cxnSpLocks/>
          </p:cNvCxnSpPr>
          <p:nvPr/>
        </p:nvCxnSpPr>
        <p:spPr>
          <a:xfrm flipV="1">
            <a:off x="6646204" y="1092030"/>
            <a:ext cx="0" cy="533506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ACA20C-A505-D3A1-9DDE-28FEE95E0D6F}"/>
              </a:ext>
            </a:extLst>
          </p:cNvPr>
          <p:cNvSpPr txBox="1"/>
          <p:nvPr/>
        </p:nvSpPr>
        <p:spPr>
          <a:xfrm>
            <a:off x="4630139" y="5147616"/>
            <a:ext cx="667484" cy="276999"/>
          </a:xfrm>
          <a:prstGeom prst="rect">
            <a:avLst/>
          </a:prstGeom>
          <a:solidFill>
            <a:schemeClr val="bg1"/>
          </a:solidFill>
        </p:spPr>
        <p:txBody>
          <a:bodyPr wrap="square" rtlCol="0">
            <a:spAutoFit/>
          </a:bodyPr>
          <a:lstStyle/>
          <a:p>
            <a:r>
              <a:rPr lang="en-SE" sz="1200" b="1">
                <a:solidFill>
                  <a:schemeClr val="accent1"/>
                </a:solidFill>
              </a:rPr>
              <a:t>38%</a:t>
            </a:r>
          </a:p>
        </p:txBody>
      </p:sp>
      <p:sp>
        <p:nvSpPr>
          <p:cNvPr id="6" name="Oval 5">
            <a:extLst>
              <a:ext uri="{FF2B5EF4-FFF2-40B4-BE49-F238E27FC236}">
                <a16:creationId xmlns:a16="http://schemas.microsoft.com/office/drawing/2014/main" id="{271F3B8E-D128-3FE4-897D-8FFA05C5E06A}"/>
              </a:ext>
            </a:extLst>
          </p:cNvPr>
          <p:cNvSpPr/>
          <p:nvPr/>
        </p:nvSpPr>
        <p:spPr>
          <a:xfrm>
            <a:off x="4524443" y="1226606"/>
            <a:ext cx="1571458" cy="1456640"/>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SE" sz="1200" b="1">
                <a:solidFill>
                  <a:schemeClr val="bg1"/>
                </a:solidFill>
              </a:rPr>
              <a:t>161 companies 2022</a:t>
            </a:r>
          </a:p>
        </p:txBody>
      </p:sp>
      <p:sp>
        <p:nvSpPr>
          <p:cNvPr id="15" name="Rectangle 14">
            <a:extLst>
              <a:ext uri="{FF2B5EF4-FFF2-40B4-BE49-F238E27FC236}">
                <a16:creationId xmlns:a16="http://schemas.microsoft.com/office/drawing/2014/main" id="{0EE7DA85-2A6D-7F29-4731-09B300F25972}"/>
              </a:ext>
            </a:extLst>
          </p:cNvPr>
          <p:cNvSpPr/>
          <p:nvPr/>
        </p:nvSpPr>
        <p:spPr>
          <a:xfrm>
            <a:off x="10379676" y="778476"/>
            <a:ext cx="1812324" cy="503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pic>
        <p:nvPicPr>
          <p:cNvPr id="19" name="Picture 18" descr="A logo with blue and black text&#10;&#10;AI-generated content may be incorrect.">
            <a:extLst>
              <a:ext uri="{FF2B5EF4-FFF2-40B4-BE49-F238E27FC236}">
                <a16:creationId xmlns:a16="http://schemas.microsoft.com/office/drawing/2014/main" id="{F37B9096-BC56-2280-7325-4E8874F52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2944" y="715610"/>
            <a:ext cx="1200665" cy="629682"/>
          </a:xfrm>
          <a:prstGeom prst="rect">
            <a:avLst/>
          </a:prstGeom>
        </p:spPr>
      </p:pic>
    </p:spTree>
    <p:extLst>
      <p:ext uri="{BB962C8B-B14F-4D97-AF65-F5344CB8AC3E}">
        <p14:creationId xmlns:p14="http://schemas.microsoft.com/office/powerpoint/2010/main" val="401000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6F18D7-7F89-F006-8011-C4B9BDA19C6A}"/>
            </a:ext>
          </a:extLst>
        </p:cNvPr>
        <p:cNvGrpSpPr/>
        <p:nvPr/>
      </p:nvGrpSpPr>
      <p:grpSpPr>
        <a:xfrm>
          <a:off x="0" y="0"/>
          <a:ext cx="0" cy="0"/>
          <a:chOff x="0" y="0"/>
          <a:chExt cx="0" cy="0"/>
        </a:xfrm>
      </p:grpSpPr>
      <p:sp>
        <p:nvSpPr>
          <p:cNvPr id="9" name="Platshållare för innehåll 10">
            <a:extLst>
              <a:ext uri="{FF2B5EF4-FFF2-40B4-BE49-F238E27FC236}">
                <a16:creationId xmlns:a16="http://schemas.microsoft.com/office/drawing/2014/main" id="{3FBB2DEB-BC1D-C963-B6EB-E13AA071294B}"/>
              </a:ext>
            </a:extLst>
          </p:cNvPr>
          <p:cNvSpPr>
            <a:spLocks noGrp="1"/>
          </p:cNvSpPr>
          <p:nvPr>
            <p:ph type="subTitle" idx="1"/>
          </p:nvPr>
        </p:nvSpPr>
        <p:spPr>
          <a:xfrm>
            <a:off x="227284" y="1493830"/>
            <a:ext cx="5391105" cy="1655762"/>
          </a:xfrm>
        </p:spPr>
        <p:txBody>
          <a:bodyPr vert="horz" lIns="91440" tIns="45720" rIns="91440" bIns="45720" numCol="1" rtlCol="0" anchor="t">
            <a:noAutofit/>
          </a:bodyPr>
          <a:lstStyle/>
          <a:p>
            <a:pPr marL="0" indent="0">
              <a:lnSpc>
                <a:spcPct val="100000"/>
              </a:lnSpc>
              <a:spcBef>
                <a:spcPts val="0"/>
              </a:spcBef>
              <a:buNone/>
            </a:pPr>
            <a:r>
              <a:rPr lang="en-GB" sz="12000">
                <a:solidFill>
                  <a:schemeClr val="accent1"/>
                </a:solidFill>
                <a:latin typeface="Verdana"/>
                <a:ea typeface="Verdana"/>
              </a:rPr>
              <a:t>2899</a:t>
            </a:r>
            <a:r>
              <a:rPr lang="en-GB" sz="8000">
                <a:solidFill>
                  <a:schemeClr val="accent1"/>
                </a:solidFill>
                <a:latin typeface="Verdana"/>
                <a:ea typeface="Verdana"/>
              </a:rPr>
              <a:t> </a:t>
            </a:r>
            <a:br>
              <a:rPr lang="en-GB">
                <a:latin typeface="Verdana"/>
                <a:ea typeface="Verdana"/>
              </a:rPr>
            </a:br>
            <a:br>
              <a:rPr lang="en-GB" sz="1200" b="0">
                <a:latin typeface="Verdana"/>
                <a:ea typeface="Verdana"/>
              </a:rPr>
            </a:br>
            <a:endParaRPr lang="en-GB" sz="1200" b="0">
              <a:solidFill>
                <a:schemeClr val="accent3"/>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p:txBody>
      </p:sp>
      <p:graphicFrame>
        <p:nvGraphicFramePr>
          <p:cNvPr id="16" name="Chart 15">
            <a:extLst>
              <a:ext uri="{FF2B5EF4-FFF2-40B4-BE49-F238E27FC236}">
                <a16:creationId xmlns:a16="http://schemas.microsoft.com/office/drawing/2014/main" id="{F28585D7-A516-E314-B5C7-5A93B7919EC8}"/>
              </a:ext>
            </a:extLst>
          </p:cNvPr>
          <p:cNvGraphicFramePr/>
          <p:nvPr>
            <p:extLst>
              <p:ext uri="{D42A27DB-BD31-4B8C-83A1-F6EECF244321}">
                <p14:modId xmlns:p14="http://schemas.microsoft.com/office/powerpoint/2010/main" val="2114527626"/>
              </p:ext>
            </p:extLst>
          </p:nvPr>
        </p:nvGraphicFramePr>
        <p:xfrm>
          <a:off x="6783932" y="1941624"/>
          <a:ext cx="5121174" cy="3872736"/>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11">
            <a:extLst>
              <a:ext uri="{FF2B5EF4-FFF2-40B4-BE49-F238E27FC236}">
                <a16:creationId xmlns:a16="http://schemas.microsoft.com/office/drawing/2014/main" id="{0A4C43E8-046E-9DA6-499C-AEA7D79D5D75}"/>
              </a:ext>
            </a:extLst>
          </p:cNvPr>
          <p:cNvSpPr>
            <a:spLocks noGrp="1"/>
          </p:cNvSpPr>
          <p:nvPr>
            <p:ph type="body" sz="quarter" idx="10"/>
          </p:nvPr>
        </p:nvSpPr>
        <p:spPr>
          <a:xfrm>
            <a:off x="396782" y="420799"/>
            <a:ext cx="11398436" cy="1520825"/>
          </a:xfrm>
        </p:spPr>
        <p:txBody>
          <a:bodyPr vert="horz" lIns="91440" tIns="45720" rIns="91440" bIns="45720" rtlCol="0" anchor="t">
            <a:normAutofit/>
          </a:bodyPr>
          <a:lstStyle/>
          <a:p>
            <a:r>
              <a:rPr lang="sv-SE" sz="3600" cap="none">
                <a:latin typeface="Verdana"/>
                <a:ea typeface="Verdana"/>
              </a:rPr>
              <a:t>Life science in </a:t>
            </a:r>
            <a:r>
              <a:rPr lang="sv-SE" sz="3200" cap="none">
                <a:solidFill>
                  <a:schemeClr val="accent1"/>
                </a:solidFill>
                <a:latin typeface="Verdana"/>
                <a:ea typeface="Verdana"/>
              </a:rPr>
              <a:t>Hagastaden </a:t>
            </a:r>
            <a:r>
              <a:rPr lang="sv-SE" sz="3200" cap="none">
                <a:latin typeface="Verdana"/>
                <a:ea typeface="Verdana"/>
              </a:rPr>
              <a:t>2023</a:t>
            </a:r>
          </a:p>
          <a:p>
            <a:r>
              <a:rPr lang="sv-SE" sz="2400" cap="none" err="1">
                <a:solidFill>
                  <a:schemeClr val="accent1"/>
                </a:solidFill>
                <a:latin typeface="Verdana"/>
                <a:ea typeface="Verdana"/>
              </a:rPr>
              <a:t>Number</a:t>
            </a:r>
            <a:r>
              <a:rPr lang="sv-SE" sz="2400" cap="none">
                <a:solidFill>
                  <a:schemeClr val="accent1"/>
                </a:solidFill>
                <a:latin typeface="Verdana"/>
                <a:ea typeface="Verdana"/>
              </a:rPr>
              <a:t> </a:t>
            </a:r>
            <a:r>
              <a:rPr lang="sv-SE" sz="2400" cap="none" err="1">
                <a:solidFill>
                  <a:schemeClr val="accent1"/>
                </a:solidFill>
                <a:latin typeface="Verdana"/>
                <a:ea typeface="Verdana"/>
              </a:rPr>
              <a:t>of</a:t>
            </a:r>
            <a:r>
              <a:rPr lang="sv-SE" sz="2400" cap="none">
                <a:solidFill>
                  <a:schemeClr val="accent1"/>
                </a:solidFill>
                <a:latin typeface="Verdana"/>
                <a:ea typeface="Verdana"/>
              </a:rPr>
              <a:t> </a:t>
            </a:r>
            <a:r>
              <a:rPr lang="sv-SE" sz="2400" cap="none" err="1">
                <a:solidFill>
                  <a:schemeClr val="accent1"/>
                </a:solidFill>
                <a:latin typeface="Verdana"/>
                <a:ea typeface="Verdana"/>
              </a:rPr>
              <a:t>employees</a:t>
            </a:r>
            <a:endParaRPr lang="sv-SE" sz="2400" cap="none">
              <a:solidFill>
                <a:schemeClr val="accent1"/>
              </a:solidFill>
              <a:latin typeface="Verdana"/>
              <a:ea typeface="Verdana"/>
            </a:endParaRPr>
          </a:p>
        </p:txBody>
      </p:sp>
      <p:sp>
        <p:nvSpPr>
          <p:cNvPr id="2" name="Rektangel 1">
            <a:extLst>
              <a:ext uri="{FF2B5EF4-FFF2-40B4-BE49-F238E27FC236}">
                <a16:creationId xmlns:a16="http://schemas.microsoft.com/office/drawing/2014/main" id="{5F9EA7B4-33F4-CFBE-D3DF-B4F421B7A60C}"/>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DF77FBB4-FD2A-84C7-6667-8B89FD69536E}"/>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7" name="TextBox 6">
            <a:extLst>
              <a:ext uri="{FF2B5EF4-FFF2-40B4-BE49-F238E27FC236}">
                <a16:creationId xmlns:a16="http://schemas.microsoft.com/office/drawing/2014/main" id="{972EB2B8-6309-BA90-1C8B-0E154D1342E6}"/>
              </a:ext>
            </a:extLst>
          </p:cNvPr>
          <p:cNvSpPr txBox="1"/>
          <p:nvPr/>
        </p:nvSpPr>
        <p:spPr>
          <a:xfrm>
            <a:off x="268405" y="6488669"/>
            <a:ext cx="5051383" cy="215444"/>
          </a:xfrm>
          <a:prstGeom prst="rect">
            <a:avLst/>
          </a:prstGeom>
          <a:noFill/>
        </p:spPr>
        <p:txBody>
          <a:bodyPr wrap="none" rtlCol="0">
            <a:spAutoFit/>
          </a:bodyPr>
          <a:lstStyle/>
          <a:p>
            <a:r>
              <a:rPr lang="en-GB" sz="800">
                <a:solidFill>
                  <a:schemeClr val="bg1">
                    <a:lumMod val="65000"/>
                  </a:schemeClr>
                </a:solidFill>
              </a:rPr>
              <a:t>* Excluding SOBI. AstraZeneca has been manually added with 250 employees in </a:t>
            </a:r>
            <a:r>
              <a:rPr lang="en-GB" sz="800" err="1">
                <a:solidFill>
                  <a:schemeClr val="bg1">
                    <a:lumMod val="65000"/>
                  </a:schemeClr>
                </a:solidFill>
              </a:rPr>
              <a:t>Hagastaden</a:t>
            </a:r>
            <a:r>
              <a:rPr lang="en-GB" sz="800">
                <a:solidFill>
                  <a:schemeClr val="bg1">
                    <a:lumMod val="65000"/>
                  </a:schemeClr>
                </a:solidFill>
              </a:rPr>
              <a:t>.</a:t>
            </a:r>
            <a:endParaRPr lang="en-SE" sz="800">
              <a:solidFill>
                <a:schemeClr val="bg1">
                  <a:lumMod val="65000"/>
                </a:schemeClr>
              </a:solidFill>
            </a:endParaRPr>
          </a:p>
        </p:txBody>
      </p:sp>
      <p:sp>
        <p:nvSpPr>
          <p:cNvPr id="33" name="TextBox 32">
            <a:extLst>
              <a:ext uri="{FF2B5EF4-FFF2-40B4-BE49-F238E27FC236}">
                <a16:creationId xmlns:a16="http://schemas.microsoft.com/office/drawing/2014/main" id="{EE41348F-CC9E-A5BE-026F-657019911128}"/>
              </a:ext>
            </a:extLst>
          </p:cNvPr>
          <p:cNvSpPr txBox="1"/>
          <p:nvPr/>
        </p:nvSpPr>
        <p:spPr>
          <a:xfrm>
            <a:off x="260845" y="6117354"/>
            <a:ext cx="4355680" cy="338554"/>
          </a:xfrm>
          <a:prstGeom prst="rect">
            <a:avLst/>
          </a:prstGeom>
          <a:noFill/>
        </p:spPr>
        <p:txBody>
          <a:bodyPr wrap="none" lIns="91440" tIns="45720" rIns="91440" bIns="45720" rtlCol="0" anchor="t">
            <a:spAutoFit/>
          </a:bodyPr>
          <a:lstStyle/>
          <a:p>
            <a:r>
              <a:rPr lang="en-GB" sz="800">
                <a:solidFill>
                  <a:schemeClr val="accent3"/>
                </a:solidFill>
              </a:rPr>
              <a:t>Source: STUNS Insight Machine, regional analysis by Stockholm Science City.</a:t>
            </a:r>
            <a:br>
              <a:rPr lang="en-GB" sz="800">
                <a:solidFill>
                  <a:schemeClr val="accent3"/>
                </a:solidFill>
              </a:rPr>
            </a:br>
            <a:r>
              <a:rPr lang="en-GB" sz="800">
                <a:solidFill>
                  <a:schemeClr val="accent3"/>
                </a:solidFill>
              </a:rPr>
              <a:t>Refers to companies registered in </a:t>
            </a:r>
            <a:r>
              <a:rPr lang="en-GB" sz="800" err="1">
                <a:solidFill>
                  <a:schemeClr val="accent3"/>
                </a:solidFill>
              </a:rPr>
              <a:t>Hagastaden</a:t>
            </a:r>
            <a:r>
              <a:rPr lang="en-GB" sz="800">
                <a:solidFill>
                  <a:schemeClr val="accent3"/>
                </a:solidFill>
              </a:rPr>
              <a:t>, 2023</a:t>
            </a:r>
            <a:r>
              <a:rPr lang="en-GB" sz="800"/>
              <a:t>.</a:t>
            </a:r>
            <a:endParaRPr lang="en-SE" sz="800" i="1">
              <a:solidFill>
                <a:schemeClr val="accent3"/>
              </a:solidFill>
              <a:highlight>
                <a:srgbClr val="FFFF00"/>
              </a:highlight>
            </a:endParaRPr>
          </a:p>
        </p:txBody>
      </p:sp>
      <p:sp>
        <p:nvSpPr>
          <p:cNvPr id="10" name="TextBox 9">
            <a:extLst>
              <a:ext uri="{FF2B5EF4-FFF2-40B4-BE49-F238E27FC236}">
                <a16:creationId xmlns:a16="http://schemas.microsoft.com/office/drawing/2014/main" id="{9F469402-FEF5-25C2-CB14-C4664D60A17D}"/>
              </a:ext>
            </a:extLst>
          </p:cNvPr>
          <p:cNvSpPr txBox="1"/>
          <p:nvPr/>
        </p:nvSpPr>
        <p:spPr>
          <a:xfrm>
            <a:off x="393017" y="1528654"/>
            <a:ext cx="1112805" cy="307777"/>
          </a:xfrm>
          <a:prstGeom prst="rect">
            <a:avLst/>
          </a:prstGeom>
          <a:noFill/>
        </p:spPr>
        <p:txBody>
          <a:bodyPr wrap="none" rtlCol="0">
            <a:spAutoFit/>
          </a:bodyPr>
          <a:lstStyle/>
          <a:p>
            <a:r>
              <a:rPr lang="en-SE" sz="1400" b="1">
                <a:solidFill>
                  <a:schemeClr val="tx2"/>
                </a:solidFill>
              </a:rPr>
              <a:t>A total of</a:t>
            </a:r>
          </a:p>
        </p:txBody>
      </p:sp>
      <p:sp>
        <p:nvSpPr>
          <p:cNvPr id="13" name="TextBox 12">
            <a:extLst>
              <a:ext uri="{FF2B5EF4-FFF2-40B4-BE49-F238E27FC236}">
                <a16:creationId xmlns:a16="http://schemas.microsoft.com/office/drawing/2014/main" id="{BE3EBB39-923D-62E5-1547-6A103EA5617D}"/>
              </a:ext>
            </a:extLst>
          </p:cNvPr>
          <p:cNvSpPr txBox="1"/>
          <p:nvPr/>
        </p:nvSpPr>
        <p:spPr>
          <a:xfrm>
            <a:off x="385552" y="3138957"/>
            <a:ext cx="6209089" cy="769441"/>
          </a:xfrm>
          <a:prstGeom prst="rect">
            <a:avLst/>
          </a:prstGeom>
          <a:noFill/>
        </p:spPr>
        <p:txBody>
          <a:bodyPr wrap="square" lIns="91440" tIns="45720" rIns="91440" bIns="45720" rtlCol="0" anchor="t">
            <a:spAutoFit/>
          </a:bodyPr>
          <a:lstStyle/>
          <a:p>
            <a:r>
              <a:rPr lang="en-GB" sz="1400" b="1">
                <a:solidFill>
                  <a:schemeClr val="tx2"/>
                </a:solidFill>
              </a:rPr>
              <a:t>Employees in life science companies in </a:t>
            </a:r>
            <a:r>
              <a:rPr lang="en-GB" sz="1400" b="1" err="1">
                <a:solidFill>
                  <a:schemeClr val="tx2"/>
                </a:solidFill>
              </a:rPr>
              <a:t>Hagastaden</a:t>
            </a:r>
            <a:r>
              <a:rPr lang="en-GB" sz="1400" b="1">
                <a:solidFill>
                  <a:schemeClr val="tx2"/>
                </a:solidFill>
              </a:rPr>
              <a:t>,</a:t>
            </a:r>
            <a:br>
              <a:rPr lang="en-GB" sz="1400" b="1" dirty="0"/>
            </a:br>
            <a:r>
              <a:rPr lang="en-GB" sz="1400" b="1">
                <a:solidFill>
                  <a:schemeClr val="tx2"/>
                </a:solidFill>
              </a:rPr>
              <a:t>of which </a:t>
            </a:r>
            <a:r>
              <a:rPr lang="en-GB" sz="1600" b="1">
                <a:solidFill>
                  <a:schemeClr val="accent1"/>
                </a:solidFill>
              </a:rPr>
              <a:t>2887</a:t>
            </a:r>
            <a:r>
              <a:rPr lang="en-GB" sz="1400" b="1">
                <a:solidFill>
                  <a:schemeClr val="tx2"/>
                </a:solidFill>
              </a:rPr>
              <a:t> </a:t>
            </a:r>
            <a:r>
              <a:rPr lang="en-GB" sz="1400" b="1" dirty="0">
                <a:solidFill>
                  <a:schemeClr val="tx2"/>
                </a:solidFill>
                <a:ea typeface="+mn-lt"/>
                <a:cs typeface="+mn-lt"/>
              </a:rPr>
              <a:t>employed by companies with a turnover &gt;0</a:t>
            </a:r>
          </a:p>
          <a:p>
            <a:endParaRPr lang="en-SE" sz="1400" b="1" dirty="0">
              <a:solidFill>
                <a:schemeClr val="tx2"/>
              </a:solidFill>
              <a:ea typeface="verdana"/>
            </a:endParaRPr>
          </a:p>
        </p:txBody>
      </p:sp>
      <p:grpSp>
        <p:nvGrpSpPr>
          <p:cNvPr id="3" name="Group 2">
            <a:extLst>
              <a:ext uri="{FF2B5EF4-FFF2-40B4-BE49-F238E27FC236}">
                <a16:creationId xmlns:a16="http://schemas.microsoft.com/office/drawing/2014/main" id="{A67CC3DF-40A3-5ABD-C274-2A8C9EA9939D}"/>
              </a:ext>
            </a:extLst>
          </p:cNvPr>
          <p:cNvGrpSpPr/>
          <p:nvPr/>
        </p:nvGrpSpPr>
        <p:grpSpPr>
          <a:xfrm>
            <a:off x="337171" y="3637987"/>
            <a:ext cx="5142063" cy="2485397"/>
            <a:chOff x="337171" y="3637987"/>
            <a:chExt cx="5142063" cy="2485397"/>
          </a:xfrm>
        </p:grpSpPr>
        <p:graphicFrame>
          <p:nvGraphicFramePr>
            <p:cNvPr id="18" name="Chart 17">
              <a:extLst>
                <a:ext uri="{FF2B5EF4-FFF2-40B4-BE49-F238E27FC236}">
                  <a16:creationId xmlns:a16="http://schemas.microsoft.com/office/drawing/2014/main" id="{DACFD36C-2769-22B6-AEAF-D10261BF8CBE}"/>
                </a:ext>
              </a:extLst>
            </p:cNvPr>
            <p:cNvGraphicFramePr/>
            <p:nvPr>
              <p:extLst>
                <p:ext uri="{D42A27DB-BD31-4B8C-83A1-F6EECF244321}">
                  <p14:modId xmlns:p14="http://schemas.microsoft.com/office/powerpoint/2010/main" val="315159089"/>
                </p:ext>
              </p:extLst>
            </p:nvPr>
          </p:nvGraphicFramePr>
          <p:xfrm>
            <a:off x="1333505" y="3637987"/>
            <a:ext cx="4145729" cy="242270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C81F9AD-2D23-CC51-3EC3-397036D1EBF9}"/>
                </a:ext>
              </a:extLst>
            </p:cNvPr>
            <p:cNvSpPr txBox="1"/>
            <p:nvPr/>
          </p:nvSpPr>
          <p:spPr>
            <a:xfrm>
              <a:off x="337171" y="3938170"/>
              <a:ext cx="1992669" cy="2185214"/>
            </a:xfrm>
            <a:prstGeom prst="rect">
              <a:avLst/>
            </a:prstGeom>
            <a:solidFill>
              <a:schemeClr val="bg1"/>
            </a:solidFill>
          </p:spPr>
          <p:txBody>
            <a:bodyPr wrap="square" rtlCol="0">
              <a:spAutoFit/>
            </a:bodyPr>
            <a:lstStyle/>
            <a:p>
              <a:r>
                <a:rPr lang="en-SE" sz="800">
                  <a:solidFill>
                    <a:schemeClr val="tx2"/>
                  </a:solidFill>
                </a:rPr>
                <a:t>L</a:t>
              </a:r>
              <a:r>
                <a:rPr lang="en-GB" sz="800">
                  <a:solidFill>
                    <a:schemeClr val="tx2"/>
                  </a:solidFill>
                </a:rPr>
                <a:t>a</a:t>
              </a:r>
              <a:r>
                <a:rPr lang="en-SE" sz="800">
                  <a:solidFill>
                    <a:schemeClr val="tx2"/>
                  </a:solidFill>
                </a:rPr>
                <a:t>rge companies&gt;250</a:t>
              </a:r>
              <a:br>
                <a:rPr lang="en-SE" sz="800">
                  <a:solidFill>
                    <a:schemeClr val="tx2"/>
                  </a:solidFill>
                </a:rPr>
              </a:br>
              <a:r>
                <a:rPr lang="en-SE" sz="800">
                  <a:solidFill>
                    <a:schemeClr val="tx2"/>
                  </a:solidFill>
                </a:rPr>
                <a:t>(793)</a:t>
              </a:r>
              <a:br>
                <a:rPr lang="en-SE" sz="800">
                  <a:solidFill>
                    <a:schemeClr val="tx2"/>
                  </a:solidFill>
                </a:rPr>
              </a:br>
              <a:endParaRPr lang="en-SE" sz="800">
                <a:solidFill>
                  <a:schemeClr val="tx2"/>
                </a:solidFill>
              </a:endParaRPr>
            </a:p>
            <a:p>
              <a:endParaRPr lang="en-SE" sz="800">
                <a:solidFill>
                  <a:schemeClr val="tx2"/>
                </a:solidFill>
              </a:endParaRPr>
            </a:p>
            <a:p>
              <a:r>
                <a:rPr lang="en-SE" sz="800">
                  <a:solidFill>
                    <a:schemeClr val="tx2"/>
                  </a:solidFill>
                </a:rPr>
                <a:t>Medium-sized companies </a:t>
              </a:r>
              <a:r>
                <a:rPr lang="en-SE" sz="700">
                  <a:solidFill>
                    <a:schemeClr val="tx2"/>
                  </a:solidFill>
                </a:rPr>
                <a:t>50-249</a:t>
              </a:r>
            </a:p>
            <a:p>
              <a:r>
                <a:rPr lang="en-SE" sz="800">
                  <a:solidFill>
                    <a:schemeClr val="tx2"/>
                  </a:solidFill>
                </a:rPr>
                <a:t>(1169)</a:t>
              </a:r>
            </a:p>
            <a:p>
              <a:br>
                <a:rPr lang="en-SE" sz="800">
                  <a:solidFill>
                    <a:schemeClr val="tx2"/>
                  </a:solidFill>
                </a:rPr>
              </a:br>
              <a:endParaRPr lang="en-SE" sz="800">
                <a:solidFill>
                  <a:schemeClr val="tx2"/>
                </a:solidFill>
              </a:endParaRPr>
            </a:p>
            <a:p>
              <a:br>
                <a:rPr lang="en-SE" sz="800">
                  <a:solidFill>
                    <a:schemeClr val="tx2"/>
                  </a:solidFill>
                </a:rPr>
              </a:br>
              <a:r>
                <a:rPr lang="en-SE" sz="800">
                  <a:solidFill>
                    <a:schemeClr val="tx2"/>
                  </a:solidFill>
                </a:rPr>
                <a:t>Small companies, 10-49</a:t>
              </a:r>
            </a:p>
            <a:p>
              <a:r>
                <a:rPr lang="en-SE" sz="800">
                  <a:solidFill>
                    <a:schemeClr val="tx2"/>
                  </a:solidFill>
                </a:rPr>
                <a:t>(732)</a:t>
              </a:r>
            </a:p>
            <a:p>
              <a:endParaRPr lang="en-SE" sz="800">
                <a:solidFill>
                  <a:schemeClr val="tx2"/>
                </a:solidFill>
              </a:endParaRPr>
            </a:p>
            <a:p>
              <a:endParaRPr lang="en-SE" sz="800">
                <a:solidFill>
                  <a:schemeClr val="tx2"/>
                </a:solidFill>
              </a:endParaRPr>
            </a:p>
            <a:p>
              <a:r>
                <a:rPr lang="en-SE" sz="800">
                  <a:solidFill>
                    <a:schemeClr val="tx2"/>
                  </a:solidFill>
                </a:rPr>
                <a:t>Micro companies, 1-9</a:t>
              </a:r>
            </a:p>
            <a:p>
              <a:r>
                <a:rPr lang="en-SE" sz="800">
                  <a:solidFill>
                    <a:schemeClr val="tx2"/>
                  </a:solidFill>
                </a:rPr>
                <a:t>(205)</a:t>
              </a:r>
            </a:p>
            <a:p>
              <a:endParaRPr lang="en-SE" sz="800">
                <a:solidFill>
                  <a:schemeClr val="tx2"/>
                </a:solidFill>
              </a:endParaRPr>
            </a:p>
            <a:p>
              <a:endParaRPr lang="en-SE" sz="800">
                <a:solidFill>
                  <a:schemeClr val="tx2"/>
                </a:solidFill>
              </a:endParaRPr>
            </a:p>
          </p:txBody>
        </p:sp>
      </p:grpSp>
      <p:cxnSp>
        <p:nvCxnSpPr>
          <p:cNvPr id="17" name="Straight Connector 16">
            <a:extLst>
              <a:ext uri="{FF2B5EF4-FFF2-40B4-BE49-F238E27FC236}">
                <a16:creationId xmlns:a16="http://schemas.microsoft.com/office/drawing/2014/main" id="{5DB73518-34A5-4EE2-6F49-5691FEE0470B}"/>
              </a:ext>
            </a:extLst>
          </p:cNvPr>
          <p:cNvCxnSpPr>
            <a:cxnSpLocks/>
          </p:cNvCxnSpPr>
          <p:nvPr/>
        </p:nvCxnSpPr>
        <p:spPr>
          <a:xfrm>
            <a:off x="337172" y="1528654"/>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804613-43E0-E65D-DE06-10C91CFCA08E}"/>
              </a:ext>
            </a:extLst>
          </p:cNvPr>
          <p:cNvCxnSpPr>
            <a:cxnSpLocks/>
          </p:cNvCxnSpPr>
          <p:nvPr/>
        </p:nvCxnSpPr>
        <p:spPr>
          <a:xfrm>
            <a:off x="337172" y="3637987"/>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BE6551-2735-D9BB-7BC1-0D89D369683F}"/>
              </a:ext>
            </a:extLst>
          </p:cNvPr>
          <p:cNvCxnSpPr>
            <a:cxnSpLocks/>
          </p:cNvCxnSpPr>
          <p:nvPr/>
        </p:nvCxnSpPr>
        <p:spPr>
          <a:xfrm flipV="1">
            <a:off x="6646204" y="1528654"/>
            <a:ext cx="0" cy="489844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516E6F-669D-2650-53FB-898710D0A0DE}"/>
              </a:ext>
            </a:extLst>
          </p:cNvPr>
          <p:cNvSpPr txBox="1"/>
          <p:nvPr/>
        </p:nvSpPr>
        <p:spPr>
          <a:xfrm flipV="1">
            <a:off x="4529933" y="1660720"/>
            <a:ext cx="285825" cy="461665"/>
          </a:xfrm>
          <a:prstGeom prst="rect">
            <a:avLst/>
          </a:prstGeom>
          <a:noFill/>
        </p:spPr>
        <p:txBody>
          <a:bodyPr wrap="square" rtlCol="0">
            <a:spAutoFit/>
          </a:bodyPr>
          <a:lstStyle/>
          <a:p>
            <a:r>
              <a:rPr lang="en-SE" sz="2400" b="1">
                <a:solidFill>
                  <a:schemeClr val="accent1"/>
                </a:solidFill>
              </a:rPr>
              <a:t>*</a:t>
            </a:r>
          </a:p>
        </p:txBody>
      </p:sp>
      <p:sp>
        <p:nvSpPr>
          <p:cNvPr id="11" name="Oval 10">
            <a:extLst>
              <a:ext uri="{FF2B5EF4-FFF2-40B4-BE49-F238E27FC236}">
                <a16:creationId xmlns:a16="http://schemas.microsoft.com/office/drawing/2014/main" id="{0EA0CC27-9E04-288A-0428-E677BE212FF6}"/>
              </a:ext>
            </a:extLst>
          </p:cNvPr>
          <p:cNvSpPr/>
          <p:nvPr/>
        </p:nvSpPr>
        <p:spPr>
          <a:xfrm>
            <a:off x="5063105" y="1690585"/>
            <a:ext cx="1510507" cy="132406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200" b="1">
                <a:solidFill>
                  <a:schemeClr val="accent6"/>
                </a:solidFill>
              </a:rPr>
              <a:t>2188 </a:t>
            </a:r>
            <a:r>
              <a:rPr lang="en-SE" sz="1100" b="1">
                <a:solidFill>
                  <a:schemeClr val="accent6"/>
                </a:solidFill>
              </a:rPr>
              <a:t>employees 2022</a:t>
            </a:r>
          </a:p>
        </p:txBody>
      </p:sp>
      <p:sp>
        <p:nvSpPr>
          <p:cNvPr id="22" name="Rectangle 21">
            <a:extLst>
              <a:ext uri="{FF2B5EF4-FFF2-40B4-BE49-F238E27FC236}">
                <a16:creationId xmlns:a16="http://schemas.microsoft.com/office/drawing/2014/main" id="{879AE046-8299-30CA-9D01-BEF8890B7A89}"/>
              </a:ext>
            </a:extLst>
          </p:cNvPr>
          <p:cNvSpPr/>
          <p:nvPr/>
        </p:nvSpPr>
        <p:spPr>
          <a:xfrm>
            <a:off x="10379676" y="778476"/>
            <a:ext cx="1812324" cy="503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pic>
        <p:nvPicPr>
          <p:cNvPr id="23" name="Picture 22" descr="A logo with blue and black text&#10;&#10;AI-generated content may be incorrect.">
            <a:extLst>
              <a:ext uri="{FF2B5EF4-FFF2-40B4-BE49-F238E27FC236}">
                <a16:creationId xmlns:a16="http://schemas.microsoft.com/office/drawing/2014/main" id="{CAF37605-4A85-955C-E177-C0F1D4B22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2944" y="715610"/>
            <a:ext cx="1200665" cy="629682"/>
          </a:xfrm>
          <a:prstGeom prst="rect">
            <a:avLst/>
          </a:prstGeom>
        </p:spPr>
      </p:pic>
    </p:spTree>
    <p:extLst>
      <p:ext uri="{BB962C8B-B14F-4D97-AF65-F5344CB8AC3E}">
        <p14:creationId xmlns:p14="http://schemas.microsoft.com/office/powerpoint/2010/main" val="89525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C48C10-FED8-AD22-7FC5-8E16DBA23B5D}"/>
            </a:ext>
          </a:extLst>
        </p:cNvPr>
        <p:cNvGrpSpPr/>
        <p:nvPr/>
      </p:nvGrpSpPr>
      <p:grpSpPr>
        <a:xfrm>
          <a:off x="0" y="0"/>
          <a:ext cx="0" cy="0"/>
          <a:chOff x="0" y="0"/>
          <a:chExt cx="0" cy="0"/>
        </a:xfrm>
      </p:grpSpPr>
      <p:sp>
        <p:nvSpPr>
          <p:cNvPr id="9" name="Platshållare för innehåll 10">
            <a:extLst>
              <a:ext uri="{FF2B5EF4-FFF2-40B4-BE49-F238E27FC236}">
                <a16:creationId xmlns:a16="http://schemas.microsoft.com/office/drawing/2014/main" id="{C518AD9B-0BCA-FA5B-8989-F13B07A9888F}"/>
              </a:ext>
            </a:extLst>
          </p:cNvPr>
          <p:cNvSpPr>
            <a:spLocks noGrp="1"/>
          </p:cNvSpPr>
          <p:nvPr>
            <p:ph type="subTitle" idx="1"/>
          </p:nvPr>
        </p:nvSpPr>
        <p:spPr>
          <a:xfrm>
            <a:off x="268405" y="1399804"/>
            <a:ext cx="6947940" cy="1655762"/>
          </a:xfrm>
        </p:spPr>
        <p:txBody>
          <a:bodyPr vert="horz" lIns="91440" tIns="45720" rIns="91440" bIns="45720" numCol="1" rtlCol="0" anchor="t">
            <a:noAutofit/>
          </a:bodyPr>
          <a:lstStyle/>
          <a:p>
            <a:pPr marL="0" indent="0">
              <a:lnSpc>
                <a:spcPct val="100000"/>
              </a:lnSpc>
              <a:spcBef>
                <a:spcPts val="0"/>
              </a:spcBef>
              <a:buNone/>
            </a:pPr>
            <a:r>
              <a:rPr lang="en-GB" sz="12000">
                <a:solidFill>
                  <a:schemeClr val="accent1"/>
                </a:solidFill>
                <a:latin typeface="Verdana"/>
                <a:ea typeface="Verdana"/>
              </a:rPr>
              <a:t>24</a:t>
            </a:r>
            <a:r>
              <a:rPr lang="en-GB" sz="8800">
                <a:solidFill>
                  <a:schemeClr val="accent1"/>
                </a:solidFill>
                <a:latin typeface="Verdana"/>
                <a:ea typeface="Verdana"/>
              </a:rPr>
              <a:t>bn</a:t>
            </a:r>
            <a:r>
              <a:rPr lang="en-GB" sz="8000">
                <a:solidFill>
                  <a:schemeClr val="accent1"/>
                </a:solidFill>
                <a:latin typeface="Verdana"/>
                <a:ea typeface="Verdana"/>
              </a:rPr>
              <a:t> </a:t>
            </a:r>
            <a:br>
              <a:rPr lang="en-GB">
                <a:latin typeface="Verdana"/>
                <a:ea typeface="Verdana"/>
              </a:rPr>
            </a:br>
            <a:br>
              <a:rPr lang="en-GB" sz="1200" b="0">
                <a:latin typeface="Verdana"/>
                <a:ea typeface="Verdana"/>
              </a:rPr>
            </a:br>
            <a:endParaRPr lang="en-GB" sz="1200" b="0">
              <a:solidFill>
                <a:schemeClr val="accent3"/>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a:p>
            <a:pPr marL="0" indent="0">
              <a:lnSpc>
                <a:spcPct val="100000"/>
              </a:lnSpc>
              <a:spcBef>
                <a:spcPts val="1600"/>
              </a:spcBef>
              <a:buNone/>
            </a:pPr>
            <a:endParaRPr lang="en-GB" sz="1600" b="0">
              <a:solidFill>
                <a:schemeClr val="accent6">
                  <a:lumMod val="50000"/>
                </a:schemeClr>
              </a:solidFill>
              <a:latin typeface="Verdana"/>
              <a:ea typeface="Verdana"/>
            </a:endParaRPr>
          </a:p>
        </p:txBody>
      </p:sp>
      <p:graphicFrame>
        <p:nvGraphicFramePr>
          <p:cNvPr id="16" name="Chart 15">
            <a:extLst>
              <a:ext uri="{FF2B5EF4-FFF2-40B4-BE49-F238E27FC236}">
                <a16:creationId xmlns:a16="http://schemas.microsoft.com/office/drawing/2014/main" id="{223AD6EF-E36A-09EE-C607-A4F313A962F7}"/>
              </a:ext>
            </a:extLst>
          </p:cNvPr>
          <p:cNvGraphicFramePr/>
          <p:nvPr>
            <p:extLst>
              <p:ext uri="{D42A27DB-BD31-4B8C-83A1-F6EECF244321}">
                <p14:modId xmlns:p14="http://schemas.microsoft.com/office/powerpoint/2010/main" val="911271358"/>
              </p:ext>
            </p:extLst>
          </p:nvPr>
        </p:nvGraphicFramePr>
        <p:xfrm>
          <a:off x="6783932" y="1941624"/>
          <a:ext cx="5121174" cy="3872736"/>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11">
            <a:extLst>
              <a:ext uri="{FF2B5EF4-FFF2-40B4-BE49-F238E27FC236}">
                <a16:creationId xmlns:a16="http://schemas.microsoft.com/office/drawing/2014/main" id="{210E2664-8FD6-E58D-EC8C-207BA7966BF8}"/>
              </a:ext>
            </a:extLst>
          </p:cNvPr>
          <p:cNvSpPr>
            <a:spLocks noGrp="1"/>
          </p:cNvSpPr>
          <p:nvPr>
            <p:ph type="body" sz="quarter" idx="10"/>
          </p:nvPr>
        </p:nvSpPr>
        <p:spPr>
          <a:xfrm>
            <a:off x="396782" y="420799"/>
            <a:ext cx="11398436" cy="1520825"/>
          </a:xfrm>
        </p:spPr>
        <p:txBody>
          <a:bodyPr vert="horz" lIns="91440" tIns="45720" rIns="91440" bIns="45720" rtlCol="0" anchor="t">
            <a:normAutofit/>
          </a:bodyPr>
          <a:lstStyle/>
          <a:p>
            <a:r>
              <a:rPr lang="sv-SE" sz="3600" cap="none">
                <a:latin typeface="Verdana"/>
                <a:ea typeface="Verdana"/>
              </a:rPr>
              <a:t>Life science in </a:t>
            </a:r>
            <a:r>
              <a:rPr lang="sv-SE" sz="3200" cap="none">
                <a:solidFill>
                  <a:schemeClr val="accent1"/>
                </a:solidFill>
                <a:latin typeface="Verdana"/>
                <a:ea typeface="Verdana"/>
              </a:rPr>
              <a:t>Hagastaden </a:t>
            </a:r>
            <a:r>
              <a:rPr lang="sv-SE" sz="3200" cap="none">
                <a:latin typeface="Verdana"/>
                <a:ea typeface="Verdana"/>
              </a:rPr>
              <a:t>2023</a:t>
            </a:r>
            <a:endParaRPr lang="sv-SE" sz="3200" cap="none">
              <a:solidFill>
                <a:schemeClr val="accent1"/>
              </a:solidFill>
              <a:latin typeface="Verdana"/>
              <a:ea typeface="Verdana"/>
            </a:endParaRPr>
          </a:p>
          <a:p>
            <a:r>
              <a:rPr lang="sv-SE" sz="2400" cap="none">
                <a:solidFill>
                  <a:schemeClr val="accent1"/>
                </a:solidFill>
                <a:latin typeface="Verdana"/>
                <a:ea typeface="Verdana"/>
              </a:rPr>
              <a:t>Revenue</a:t>
            </a:r>
          </a:p>
        </p:txBody>
      </p:sp>
      <p:sp>
        <p:nvSpPr>
          <p:cNvPr id="2" name="Rektangel 1">
            <a:extLst>
              <a:ext uri="{FF2B5EF4-FFF2-40B4-BE49-F238E27FC236}">
                <a16:creationId xmlns:a16="http://schemas.microsoft.com/office/drawing/2014/main" id="{2343A8C8-AA08-8DD8-5A89-396CC7B7C2CD}"/>
              </a:ext>
            </a:extLst>
          </p:cNvPr>
          <p:cNvSpPr/>
          <p:nvPr/>
        </p:nvSpPr>
        <p:spPr>
          <a:xfrm>
            <a:off x="4292299" y="1600219"/>
            <a:ext cx="184731" cy="369332"/>
          </a:xfrm>
          <a:prstGeom prst="rect">
            <a:avLst/>
          </a:prstGeom>
        </p:spPr>
        <p:txBody>
          <a:bodyPr wrap="none" lIns="91440" tIns="45720" rIns="91440" bIns="45720" anchor="t">
            <a:spAutoFit/>
          </a:bodyPr>
          <a:lstStyle/>
          <a:p>
            <a:endParaRPr lang="sv-SE" b="1">
              <a:solidFill>
                <a:schemeClr val="bg1">
                  <a:lumMod val="50000"/>
                </a:schemeClr>
              </a:solidFill>
              <a:ea typeface="verdana"/>
            </a:endParaRPr>
          </a:p>
        </p:txBody>
      </p:sp>
      <p:sp>
        <p:nvSpPr>
          <p:cNvPr id="4" name="Rektangel 3">
            <a:extLst>
              <a:ext uri="{FF2B5EF4-FFF2-40B4-BE49-F238E27FC236}">
                <a16:creationId xmlns:a16="http://schemas.microsoft.com/office/drawing/2014/main" id="{74ED7653-348B-7A24-4B83-BF5AB41F320F}"/>
              </a:ext>
            </a:extLst>
          </p:cNvPr>
          <p:cNvSpPr/>
          <p:nvPr/>
        </p:nvSpPr>
        <p:spPr>
          <a:xfrm>
            <a:off x="4292299" y="2413315"/>
            <a:ext cx="184731" cy="369332"/>
          </a:xfrm>
          <a:prstGeom prst="rect">
            <a:avLst/>
          </a:prstGeom>
        </p:spPr>
        <p:txBody>
          <a:bodyPr wrap="none" lIns="91440" tIns="45720" rIns="91440" bIns="45720" anchor="t">
            <a:spAutoFit/>
          </a:bodyPr>
          <a:lstStyle/>
          <a:p>
            <a:endParaRPr lang="sv-SE">
              <a:solidFill>
                <a:schemeClr val="tx1">
                  <a:lumMod val="50000"/>
                  <a:lumOff val="50000"/>
                </a:schemeClr>
              </a:solidFill>
              <a:ea typeface="verdana"/>
            </a:endParaRPr>
          </a:p>
        </p:txBody>
      </p:sp>
      <p:sp>
        <p:nvSpPr>
          <p:cNvPr id="7" name="TextBox 6">
            <a:extLst>
              <a:ext uri="{FF2B5EF4-FFF2-40B4-BE49-F238E27FC236}">
                <a16:creationId xmlns:a16="http://schemas.microsoft.com/office/drawing/2014/main" id="{53868761-7BCC-7148-EC24-BDDBE36DC8BE}"/>
              </a:ext>
            </a:extLst>
          </p:cNvPr>
          <p:cNvSpPr txBox="1"/>
          <p:nvPr/>
        </p:nvSpPr>
        <p:spPr>
          <a:xfrm>
            <a:off x="268405" y="6488669"/>
            <a:ext cx="2024913" cy="215444"/>
          </a:xfrm>
          <a:prstGeom prst="rect">
            <a:avLst/>
          </a:prstGeom>
          <a:noFill/>
        </p:spPr>
        <p:txBody>
          <a:bodyPr wrap="none" rtlCol="0">
            <a:spAutoFit/>
          </a:bodyPr>
          <a:lstStyle/>
          <a:p>
            <a:r>
              <a:rPr lang="en-GB" sz="800">
                <a:solidFill>
                  <a:schemeClr val="bg1">
                    <a:lumMod val="75000"/>
                  </a:schemeClr>
                </a:solidFill>
              </a:rPr>
              <a:t>* Excluding SOBI and Astra Zeneca</a:t>
            </a:r>
            <a:endParaRPr lang="en-SE" sz="800">
              <a:solidFill>
                <a:schemeClr val="bg1">
                  <a:lumMod val="75000"/>
                </a:schemeClr>
              </a:solidFill>
            </a:endParaRPr>
          </a:p>
        </p:txBody>
      </p:sp>
      <p:sp>
        <p:nvSpPr>
          <p:cNvPr id="33" name="TextBox 32">
            <a:extLst>
              <a:ext uri="{FF2B5EF4-FFF2-40B4-BE49-F238E27FC236}">
                <a16:creationId xmlns:a16="http://schemas.microsoft.com/office/drawing/2014/main" id="{ED9BF962-BEEF-27AA-9F96-7C25F997E64A}"/>
              </a:ext>
            </a:extLst>
          </p:cNvPr>
          <p:cNvSpPr txBox="1"/>
          <p:nvPr/>
        </p:nvSpPr>
        <p:spPr>
          <a:xfrm>
            <a:off x="260845" y="6117354"/>
            <a:ext cx="4355680" cy="338554"/>
          </a:xfrm>
          <a:prstGeom prst="rect">
            <a:avLst/>
          </a:prstGeom>
          <a:noFill/>
        </p:spPr>
        <p:txBody>
          <a:bodyPr wrap="none" lIns="91440" tIns="45720" rIns="91440" bIns="45720" rtlCol="0" anchor="t">
            <a:spAutoFit/>
          </a:bodyPr>
          <a:lstStyle/>
          <a:p>
            <a:r>
              <a:rPr lang="en-GB" sz="800">
                <a:solidFill>
                  <a:schemeClr val="accent3"/>
                </a:solidFill>
              </a:rPr>
              <a:t>Source: STUNS Insight Machine, regional analysis by Stockholm Science City.</a:t>
            </a:r>
            <a:br>
              <a:rPr lang="en-GB" sz="800">
                <a:solidFill>
                  <a:schemeClr val="accent3"/>
                </a:solidFill>
              </a:rPr>
            </a:br>
            <a:r>
              <a:rPr lang="en-GB" sz="800">
                <a:solidFill>
                  <a:schemeClr val="accent3"/>
                </a:solidFill>
              </a:rPr>
              <a:t>Refers to companies registered in </a:t>
            </a:r>
            <a:r>
              <a:rPr lang="en-GB" sz="800" err="1">
                <a:solidFill>
                  <a:schemeClr val="accent3"/>
                </a:solidFill>
              </a:rPr>
              <a:t>Hagastaden</a:t>
            </a:r>
            <a:r>
              <a:rPr lang="en-GB" sz="800">
                <a:solidFill>
                  <a:schemeClr val="accent3"/>
                </a:solidFill>
              </a:rPr>
              <a:t>, 2023</a:t>
            </a:r>
            <a:endParaRPr lang="en-SE" sz="800" i="1">
              <a:solidFill>
                <a:schemeClr val="accent3"/>
              </a:solidFill>
              <a:highlight>
                <a:srgbClr val="FFFF00"/>
              </a:highlight>
            </a:endParaRPr>
          </a:p>
        </p:txBody>
      </p:sp>
      <p:sp>
        <p:nvSpPr>
          <p:cNvPr id="10" name="TextBox 9">
            <a:extLst>
              <a:ext uri="{FF2B5EF4-FFF2-40B4-BE49-F238E27FC236}">
                <a16:creationId xmlns:a16="http://schemas.microsoft.com/office/drawing/2014/main" id="{D1711041-4177-A709-9A96-7A1BBC1989C3}"/>
              </a:ext>
            </a:extLst>
          </p:cNvPr>
          <p:cNvSpPr txBox="1"/>
          <p:nvPr/>
        </p:nvSpPr>
        <p:spPr>
          <a:xfrm>
            <a:off x="393017" y="1528654"/>
            <a:ext cx="1112805" cy="307777"/>
          </a:xfrm>
          <a:prstGeom prst="rect">
            <a:avLst/>
          </a:prstGeom>
          <a:noFill/>
        </p:spPr>
        <p:txBody>
          <a:bodyPr wrap="none" rtlCol="0">
            <a:spAutoFit/>
          </a:bodyPr>
          <a:lstStyle/>
          <a:p>
            <a:r>
              <a:rPr lang="en-SE" sz="1400" b="1">
                <a:solidFill>
                  <a:schemeClr val="tx2"/>
                </a:solidFill>
              </a:rPr>
              <a:t>A total of</a:t>
            </a:r>
          </a:p>
        </p:txBody>
      </p:sp>
      <p:sp>
        <p:nvSpPr>
          <p:cNvPr id="13" name="TextBox 12">
            <a:extLst>
              <a:ext uri="{FF2B5EF4-FFF2-40B4-BE49-F238E27FC236}">
                <a16:creationId xmlns:a16="http://schemas.microsoft.com/office/drawing/2014/main" id="{79A06421-C9BF-EDB4-4D3C-130F82124A3E}"/>
              </a:ext>
            </a:extLst>
          </p:cNvPr>
          <p:cNvSpPr txBox="1"/>
          <p:nvPr/>
        </p:nvSpPr>
        <p:spPr>
          <a:xfrm>
            <a:off x="393017" y="3070741"/>
            <a:ext cx="5773660" cy="307777"/>
          </a:xfrm>
          <a:prstGeom prst="rect">
            <a:avLst/>
          </a:prstGeom>
          <a:noFill/>
        </p:spPr>
        <p:txBody>
          <a:bodyPr wrap="square" rtlCol="0">
            <a:spAutoFit/>
          </a:bodyPr>
          <a:lstStyle/>
          <a:p>
            <a:r>
              <a:rPr lang="en-GB" sz="1400" b="1">
                <a:solidFill>
                  <a:schemeClr val="tx2"/>
                </a:solidFill>
              </a:rPr>
              <a:t>Revenue of life science companies in </a:t>
            </a:r>
            <a:r>
              <a:rPr lang="en-GB" sz="1400" b="1" err="1">
                <a:solidFill>
                  <a:schemeClr val="tx2"/>
                </a:solidFill>
              </a:rPr>
              <a:t>Hagastaden</a:t>
            </a:r>
            <a:endParaRPr lang="en-SE" sz="1400" b="1">
              <a:solidFill>
                <a:schemeClr val="tx2"/>
              </a:solidFill>
            </a:endParaRPr>
          </a:p>
        </p:txBody>
      </p:sp>
      <p:grpSp>
        <p:nvGrpSpPr>
          <p:cNvPr id="3" name="Group 2">
            <a:extLst>
              <a:ext uri="{FF2B5EF4-FFF2-40B4-BE49-F238E27FC236}">
                <a16:creationId xmlns:a16="http://schemas.microsoft.com/office/drawing/2014/main" id="{8252EAF1-EC8C-42EB-31F3-084BE4B6E36D}"/>
              </a:ext>
            </a:extLst>
          </p:cNvPr>
          <p:cNvGrpSpPr/>
          <p:nvPr/>
        </p:nvGrpSpPr>
        <p:grpSpPr>
          <a:xfrm>
            <a:off x="337171" y="3668763"/>
            <a:ext cx="4953328" cy="2422707"/>
            <a:chOff x="337171" y="3668763"/>
            <a:chExt cx="4953328" cy="2422707"/>
          </a:xfrm>
        </p:grpSpPr>
        <p:graphicFrame>
          <p:nvGraphicFramePr>
            <p:cNvPr id="18" name="Chart 17">
              <a:extLst>
                <a:ext uri="{FF2B5EF4-FFF2-40B4-BE49-F238E27FC236}">
                  <a16:creationId xmlns:a16="http://schemas.microsoft.com/office/drawing/2014/main" id="{18A94FD0-DB4A-8BFA-D8DE-CB0DB2F942C2}"/>
                </a:ext>
              </a:extLst>
            </p:cNvPr>
            <p:cNvGraphicFramePr/>
            <p:nvPr>
              <p:extLst>
                <p:ext uri="{D42A27DB-BD31-4B8C-83A1-F6EECF244321}">
                  <p14:modId xmlns:p14="http://schemas.microsoft.com/office/powerpoint/2010/main" val="4129474465"/>
                </p:ext>
              </p:extLst>
            </p:nvPr>
          </p:nvGraphicFramePr>
          <p:xfrm>
            <a:off x="1144770" y="3668763"/>
            <a:ext cx="4145729" cy="242270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BB53F7EA-3162-9F4A-F018-78B5450AF2B6}"/>
                </a:ext>
              </a:extLst>
            </p:cNvPr>
            <p:cNvSpPr txBox="1"/>
            <p:nvPr/>
          </p:nvSpPr>
          <p:spPr>
            <a:xfrm>
              <a:off x="337171" y="3895762"/>
              <a:ext cx="1967617" cy="2062103"/>
            </a:xfrm>
            <a:prstGeom prst="rect">
              <a:avLst/>
            </a:prstGeom>
            <a:solidFill>
              <a:schemeClr val="bg1"/>
            </a:solidFill>
          </p:spPr>
          <p:txBody>
            <a:bodyPr wrap="square" rtlCol="0">
              <a:spAutoFit/>
            </a:bodyPr>
            <a:lstStyle/>
            <a:p>
              <a:r>
                <a:rPr lang="en-SE" sz="800">
                  <a:solidFill>
                    <a:schemeClr val="tx2"/>
                  </a:solidFill>
                </a:rPr>
                <a:t>Large companies &gt;250</a:t>
              </a:r>
              <a:br>
                <a:rPr lang="en-SE" sz="800">
                  <a:solidFill>
                    <a:schemeClr val="tx2"/>
                  </a:solidFill>
                </a:rPr>
              </a:br>
              <a:endParaRPr lang="en-SE" sz="800">
                <a:solidFill>
                  <a:schemeClr val="tx2"/>
                </a:solidFill>
              </a:endParaRPr>
            </a:p>
            <a:p>
              <a:endParaRPr lang="en-SE" sz="800">
                <a:solidFill>
                  <a:schemeClr val="tx2"/>
                </a:solidFill>
              </a:endParaRPr>
            </a:p>
            <a:p>
              <a:r>
                <a:rPr lang="en-SE" sz="800">
                  <a:solidFill>
                    <a:schemeClr val="tx2"/>
                  </a:solidFill>
                </a:rPr>
                <a:t>Medium-sized companies </a:t>
              </a:r>
              <a:r>
                <a:rPr lang="en-SE" sz="700">
                  <a:solidFill>
                    <a:schemeClr val="tx2"/>
                  </a:solidFill>
                </a:rPr>
                <a:t>50-249</a:t>
              </a:r>
            </a:p>
            <a:p>
              <a:endParaRPr lang="en-SE" sz="800">
                <a:solidFill>
                  <a:schemeClr val="tx2"/>
                </a:solidFill>
              </a:endParaRPr>
            </a:p>
            <a:p>
              <a:br>
                <a:rPr lang="en-SE" sz="800">
                  <a:solidFill>
                    <a:schemeClr val="tx2"/>
                  </a:solidFill>
                </a:rPr>
              </a:br>
              <a:endParaRPr lang="en-SE" sz="800">
                <a:solidFill>
                  <a:schemeClr val="tx2"/>
                </a:solidFill>
              </a:endParaRPr>
            </a:p>
            <a:p>
              <a:r>
                <a:rPr lang="en-SE" sz="800">
                  <a:solidFill>
                    <a:schemeClr val="tx2"/>
                  </a:solidFill>
                </a:rPr>
                <a:t>Small companies, 10-49</a:t>
              </a:r>
            </a:p>
            <a:p>
              <a:br>
                <a:rPr lang="en-SE" sz="800">
                  <a:solidFill>
                    <a:schemeClr val="tx2"/>
                  </a:solidFill>
                </a:rPr>
              </a:br>
              <a:endParaRPr lang="en-SE" sz="800">
                <a:solidFill>
                  <a:schemeClr val="tx2"/>
                </a:solidFill>
              </a:endParaRPr>
            </a:p>
            <a:p>
              <a:endParaRPr lang="en-SE" sz="800">
                <a:solidFill>
                  <a:schemeClr val="tx2"/>
                </a:solidFill>
              </a:endParaRPr>
            </a:p>
            <a:p>
              <a:r>
                <a:rPr lang="en-SE" sz="800">
                  <a:solidFill>
                    <a:schemeClr val="tx2"/>
                  </a:solidFill>
                </a:rPr>
                <a:t>Micro companies, 1-9</a:t>
              </a:r>
            </a:p>
            <a:p>
              <a:endParaRPr lang="en-SE" sz="800">
                <a:solidFill>
                  <a:schemeClr val="tx2"/>
                </a:solidFill>
              </a:endParaRPr>
            </a:p>
            <a:p>
              <a:endParaRPr lang="en-SE" sz="800">
                <a:solidFill>
                  <a:schemeClr val="tx2"/>
                </a:solidFill>
              </a:endParaRPr>
            </a:p>
            <a:p>
              <a:r>
                <a:rPr lang="en-SE" sz="800">
                  <a:solidFill>
                    <a:schemeClr val="tx2"/>
                  </a:solidFill>
                </a:rPr>
                <a:t>Companies without employees</a:t>
              </a:r>
            </a:p>
            <a:p>
              <a:endParaRPr lang="en-SE" sz="800">
                <a:solidFill>
                  <a:schemeClr val="tx2"/>
                </a:solidFill>
              </a:endParaRPr>
            </a:p>
          </p:txBody>
        </p:sp>
      </p:grpSp>
      <p:cxnSp>
        <p:nvCxnSpPr>
          <p:cNvPr id="17" name="Straight Connector 16">
            <a:extLst>
              <a:ext uri="{FF2B5EF4-FFF2-40B4-BE49-F238E27FC236}">
                <a16:creationId xmlns:a16="http://schemas.microsoft.com/office/drawing/2014/main" id="{A6616B88-8723-735C-F084-040C5BE34576}"/>
              </a:ext>
            </a:extLst>
          </p:cNvPr>
          <p:cNvCxnSpPr>
            <a:cxnSpLocks/>
          </p:cNvCxnSpPr>
          <p:nvPr/>
        </p:nvCxnSpPr>
        <p:spPr>
          <a:xfrm>
            <a:off x="337172" y="1528654"/>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617A08-881A-A842-42EE-2165DC1C77C6}"/>
              </a:ext>
            </a:extLst>
          </p:cNvPr>
          <p:cNvCxnSpPr>
            <a:cxnSpLocks/>
          </p:cNvCxnSpPr>
          <p:nvPr/>
        </p:nvCxnSpPr>
        <p:spPr>
          <a:xfrm>
            <a:off x="337172" y="3429000"/>
            <a:ext cx="630903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CFFA8B-F972-32E5-4AB1-5F538DB6DEB0}"/>
              </a:ext>
            </a:extLst>
          </p:cNvPr>
          <p:cNvCxnSpPr>
            <a:cxnSpLocks/>
          </p:cNvCxnSpPr>
          <p:nvPr/>
        </p:nvCxnSpPr>
        <p:spPr>
          <a:xfrm flipV="1">
            <a:off x="6646204" y="1528654"/>
            <a:ext cx="0" cy="489844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8882E94-CCE2-5005-2AE8-C7F84DA3E166}"/>
              </a:ext>
            </a:extLst>
          </p:cNvPr>
          <p:cNvSpPr/>
          <p:nvPr/>
        </p:nvSpPr>
        <p:spPr>
          <a:xfrm>
            <a:off x="5161392" y="1690586"/>
            <a:ext cx="1332000" cy="1260000"/>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200" b="1">
                <a:solidFill>
                  <a:schemeClr val="accent6"/>
                </a:solidFill>
              </a:rPr>
              <a:t>11,5 bn </a:t>
            </a:r>
            <a:r>
              <a:rPr lang="en-SE" sz="1100" b="1">
                <a:solidFill>
                  <a:schemeClr val="accent6"/>
                </a:solidFill>
              </a:rPr>
              <a:t> 2022</a:t>
            </a:r>
          </a:p>
        </p:txBody>
      </p:sp>
      <p:sp>
        <p:nvSpPr>
          <p:cNvPr id="15" name="Rectangle 14">
            <a:extLst>
              <a:ext uri="{FF2B5EF4-FFF2-40B4-BE49-F238E27FC236}">
                <a16:creationId xmlns:a16="http://schemas.microsoft.com/office/drawing/2014/main" id="{A8757C86-234A-2DDF-F77E-793F3551986C}"/>
              </a:ext>
            </a:extLst>
          </p:cNvPr>
          <p:cNvSpPr/>
          <p:nvPr/>
        </p:nvSpPr>
        <p:spPr>
          <a:xfrm>
            <a:off x="10379676" y="778476"/>
            <a:ext cx="1812324" cy="503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pic>
        <p:nvPicPr>
          <p:cNvPr id="19" name="Picture 18" descr="A logo with blue and black text&#10;&#10;AI-generated content may be incorrect.">
            <a:extLst>
              <a:ext uri="{FF2B5EF4-FFF2-40B4-BE49-F238E27FC236}">
                <a16:creationId xmlns:a16="http://schemas.microsoft.com/office/drawing/2014/main" id="{793D5213-526E-4D35-F146-8225BAEF8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2944" y="715610"/>
            <a:ext cx="1200665" cy="629682"/>
          </a:xfrm>
          <a:prstGeom prst="rect">
            <a:avLst/>
          </a:prstGeom>
        </p:spPr>
      </p:pic>
    </p:spTree>
    <p:extLst>
      <p:ext uri="{BB962C8B-B14F-4D97-AF65-F5344CB8AC3E}">
        <p14:creationId xmlns:p14="http://schemas.microsoft.com/office/powerpoint/2010/main" val="5593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3096E-2707-7352-8353-EB4073CD6AA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610F3F-DEF9-63CB-DD26-30B1A3F6F5A4}"/>
              </a:ext>
            </a:extLst>
          </p:cNvPr>
          <p:cNvGraphicFramePr>
            <a:graphicFrameLocks noGrp="1"/>
          </p:cNvGraphicFramePr>
          <p:nvPr>
            <p:extLst>
              <p:ext uri="{D42A27DB-BD31-4B8C-83A1-F6EECF244321}">
                <p14:modId xmlns:p14="http://schemas.microsoft.com/office/powerpoint/2010/main" val="1430993231"/>
              </p:ext>
            </p:extLst>
          </p:nvPr>
        </p:nvGraphicFramePr>
        <p:xfrm>
          <a:off x="38910" y="953862"/>
          <a:ext cx="12114180" cy="5299190"/>
        </p:xfrm>
        <a:graphic>
          <a:graphicData uri="http://schemas.openxmlformats.org/drawingml/2006/table">
            <a:tbl>
              <a:tblPr firstRow="1" bandRow="1">
                <a:tableStyleId>{5940675A-B579-460E-94D1-54222C63F5DA}</a:tableStyleId>
              </a:tblPr>
              <a:tblGrid>
                <a:gridCol w="807612">
                  <a:extLst>
                    <a:ext uri="{9D8B030D-6E8A-4147-A177-3AD203B41FA5}">
                      <a16:colId xmlns:a16="http://schemas.microsoft.com/office/drawing/2014/main" val="3842721402"/>
                    </a:ext>
                  </a:extLst>
                </a:gridCol>
                <a:gridCol w="807612">
                  <a:extLst>
                    <a:ext uri="{9D8B030D-6E8A-4147-A177-3AD203B41FA5}">
                      <a16:colId xmlns:a16="http://schemas.microsoft.com/office/drawing/2014/main" val="2680295661"/>
                    </a:ext>
                  </a:extLst>
                </a:gridCol>
                <a:gridCol w="807612">
                  <a:extLst>
                    <a:ext uri="{9D8B030D-6E8A-4147-A177-3AD203B41FA5}">
                      <a16:colId xmlns:a16="http://schemas.microsoft.com/office/drawing/2014/main" val="2128998649"/>
                    </a:ext>
                  </a:extLst>
                </a:gridCol>
                <a:gridCol w="807612">
                  <a:extLst>
                    <a:ext uri="{9D8B030D-6E8A-4147-A177-3AD203B41FA5}">
                      <a16:colId xmlns:a16="http://schemas.microsoft.com/office/drawing/2014/main" val="282397959"/>
                    </a:ext>
                  </a:extLst>
                </a:gridCol>
                <a:gridCol w="807612">
                  <a:extLst>
                    <a:ext uri="{9D8B030D-6E8A-4147-A177-3AD203B41FA5}">
                      <a16:colId xmlns:a16="http://schemas.microsoft.com/office/drawing/2014/main" val="3233416904"/>
                    </a:ext>
                  </a:extLst>
                </a:gridCol>
                <a:gridCol w="807612">
                  <a:extLst>
                    <a:ext uri="{9D8B030D-6E8A-4147-A177-3AD203B41FA5}">
                      <a16:colId xmlns:a16="http://schemas.microsoft.com/office/drawing/2014/main" val="75610624"/>
                    </a:ext>
                  </a:extLst>
                </a:gridCol>
                <a:gridCol w="807612">
                  <a:extLst>
                    <a:ext uri="{9D8B030D-6E8A-4147-A177-3AD203B41FA5}">
                      <a16:colId xmlns:a16="http://schemas.microsoft.com/office/drawing/2014/main" val="669334328"/>
                    </a:ext>
                  </a:extLst>
                </a:gridCol>
                <a:gridCol w="844498">
                  <a:extLst>
                    <a:ext uri="{9D8B030D-6E8A-4147-A177-3AD203B41FA5}">
                      <a16:colId xmlns:a16="http://schemas.microsoft.com/office/drawing/2014/main" val="260360103"/>
                    </a:ext>
                  </a:extLst>
                </a:gridCol>
                <a:gridCol w="770726">
                  <a:extLst>
                    <a:ext uri="{9D8B030D-6E8A-4147-A177-3AD203B41FA5}">
                      <a16:colId xmlns:a16="http://schemas.microsoft.com/office/drawing/2014/main" val="2290447013"/>
                    </a:ext>
                  </a:extLst>
                </a:gridCol>
                <a:gridCol w="807612">
                  <a:extLst>
                    <a:ext uri="{9D8B030D-6E8A-4147-A177-3AD203B41FA5}">
                      <a16:colId xmlns:a16="http://schemas.microsoft.com/office/drawing/2014/main" val="753217466"/>
                    </a:ext>
                  </a:extLst>
                </a:gridCol>
                <a:gridCol w="807612">
                  <a:extLst>
                    <a:ext uri="{9D8B030D-6E8A-4147-A177-3AD203B41FA5}">
                      <a16:colId xmlns:a16="http://schemas.microsoft.com/office/drawing/2014/main" val="3920204947"/>
                    </a:ext>
                  </a:extLst>
                </a:gridCol>
                <a:gridCol w="807612">
                  <a:extLst>
                    <a:ext uri="{9D8B030D-6E8A-4147-A177-3AD203B41FA5}">
                      <a16:colId xmlns:a16="http://schemas.microsoft.com/office/drawing/2014/main" val="1501774460"/>
                    </a:ext>
                  </a:extLst>
                </a:gridCol>
                <a:gridCol w="807612">
                  <a:extLst>
                    <a:ext uri="{9D8B030D-6E8A-4147-A177-3AD203B41FA5}">
                      <a16:colId xmlns:a16="http://schemas.microsoft.com/office/drawing/2014/main" val="3505959811"/>
                    </a:ext>
                  </a:extLst>
                </a:gridCol>
                <a:gridCol w="807612">
                  <a:extLst>
                    <a:ext uri="{9D8B030D-6E8A-4147-A177-3AD203B41FA5}">
                      <a16:colId xmlns:a16="http://schemas.microsoft.com/office/drawing/2014/main" val="2631354528"/>
                    </a:ext>
                  </a:extLst>
                </a:gridCol>
                <a:gridCol w="807612">
                  <a:extLst>
                    <a:ext uri="{9D8B030D-6E8A-4147-A177-3AD203B41FA5}">
                      <a16:colId xmlns:a16="http://schemas.microsoft.com/office/drawing/2014/main" val="199180668"/>
                    </a:ext>
                  </a:extLst>
                </a:gridCol>
              </a:tblGrid>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1715464"/>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847018"/>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068285"/>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8709309"/>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9112955"/>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009091"/>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0385972"/>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8320135"/>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005181"/>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477162"/>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7610642"/>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889599"/>
                  </a:ext>
                </a:extLst>
              </a:tr>
              <a:tr h="407630">
                <a:tc>
                  <a:txBody>
                    <a:bodyPr/>
                    <a:lstStyle/>
                    <a:p>
                      <a:endParaRPr lang="en-SE"/>
                    </a:p>
                  </a:txBody>
                  <a:tcP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SE"/>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501384"/>
                  </a:ext>
                </a:extLst>
              </a:tr>
            </a:tbl>
          </a:graphicData>
        </a:graphic>
      </p:graphicFrame>
      <p:sp>
        <p:nvSpPr>
          <p:cNvPr id="1033" name="TextBox 1032">
            <a:extLst>
              <a:ext uri="{FF2B5EF4-FFF2-40B4-BE49-F238E27FC236}">
                <a16:creationId xmlns:a16="http://schemas.microsoft.com/office/drawing/2014/main" id="{EE624510-8B12-293F-9605-3855344E5C6A}"/>
              </a:ext>
            </a:extLst>
          </p:cNvPr>
          <p:cNvSpPr txBox="1"/>
          <p:nvPr/>
        </p:nvSpPr>
        <p:spPr>
          <a:xfrm>
            <a:off x="164217" y="4804990"/>
            <a:ext cx="184731" cy="646331"/>
          </a:xfrm>
          <a:prstGeom prst="rect">
            <a:avLst/>
          </a:prstGeom>
          <a:noFill/>
        </p:spPr>
        <p:txBody>
          <a:bodyPr wrap="none" rtlCol="0">
            <a:spAutoFit/>
          </a:bodyPr>
          <a:lstStyle/>
          <a:p>
            <a:br>
              <a:rPr lang="en-GB" sz="600">
                <a:effectLst/>
              </a:rPr>
            </a:br>
            <a:endParaRPr lang="en-GB" sz="600">
              <a:effectLst/>
            </a:endParaRPr>
          </a:p>
          <a:p>
            <a:br>
              <a:rPr lang="en-GB" sz="600">
                <a:effectLst/>
              </a:rPr>
            </a:br>
            <a:endParaRPr lang="en-SE"/>
          </a:p>
        </p:txBody>
      </p:sp>
      <p:sp>
        <p:nvSpPr>
          <p:cNvPr id="115" name="Rectangle 114">
            <a:extLst>
              <a:ext uri="{FF2B5EF4-FFF2-40B4-BE49-F238E27FC236}">
                <a16:creationId xmlns:a16="http://schemas.microsoft.com/office/drawing/2014/main" id="{61FD0E13-95D5-411B-CBEB-1D57EC784455}"/>
              </a:ext>
            </a:extLst>
          </p:cNvPr>
          <p:cNvSpPr/>
          <p:nvPr/>
        </p:nvSpPr>
        <p:spPr>
          <a:xfrm>
            <a:off x="4892493" y="370040"/>
            <a:ext cx="648000" cy="2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 name="Bildobjekt 4">
            <a:extLst>
              <a:ext uri="{FF2B5EF4-FFF2-40B4-BE49-F238E27FC236}">
                <a16:creationId xmlns:a16="http://schemas.microsoft.com/office/drawing/2014/main" id="{65EE731E-7EEB-E0EE-4911-CE7D8E6B1F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6049" y="1424456"/>
            <a:ext cx="315459" cy="306000"/>
          </a:xfrm>
          <a:prstGeom prst="rect">
            <a:avLst/>
          </a:prstGeom>
        </p:spPr>
      </p:pic>
      <p:pic>
        <p:nvPicPr>
          <p:cNvPr id="6" name="Picture 5" descr="A purple text on a black background&#10;&#10;Description automatically generated">
            <a:extLst>
              <a:ext uri="{FF2B5EF4-FFF2-40B4-BE49-F238E27FC236}">
                <a16:creationId xmlns:a16="http://schemas.microsoft.com/office/drawing/2014/main" id="{E0ADDBD8-6045-D613-05D0-F83B9E432E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6597" y="1493937"/>
            <a:ext cx="612000" cy="138943"/>
          </a:xfrm>
          <a:prstGeom prst="rect">
            <a:avLst/>
          </a:prstGeom>
        </p:spPr>
      </p:pic>
      <p:pic>
        <p:nvPicPr>
          <p:cNvPr id="7" name="Picture 6" descr="A blue and black logo&#10;&#10;Description automatically generated">
            <a:extLst>
              <a:ext uri="{FF2B5EF4-FFF2-40B4-BE49-F238E27FC236}">
                <a16:creationId xmlns:a16="http://schemas.microsoft.com/office/drawing/2014/main" id="{62F86511-A1AC-E83B-8392-4F2A61A419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8934" y="4691496"/>
            <a:ext cx="576000" cy="340615"/>
          </a:xfrm>
          <a:prstGeom prst="rect">
            <a:avLst/>
          </a:prstGeom>
        </p:spPr>
      </p:pic>
      <p:pic>
        <p:nvPicPr>
          <p:cNvPr id="10" name="Picture 9" descr="A blue and black logo&#10;&#10;Description automatically generated">
            <a:extLst>
              <a:ext uri="{FF2B5EF4-FFF2-40B4-BE49-F238E27FC236}">
                <a16:creationId xmlns:a16="http://schemas.microsoft.com/office/drawing/2014/main" id="{4051E3CD-AEFC-695E-9414-C366F880AB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3166" y="5501986"/>
            <a:ext cx="396000" cy="201416"/>
          </a:xfrm>
          <a:prstGeom prst="rect">
            <a:avLst/>
          </a:prstGeom>
        </p:spPr>
      </p:pic>
      <p:pic>
        <p:nvPicPr>
          <p:cNvPr id="57" name="Picture 56" descr="A black text on a white background&#10;&#10;Description automatically generated">
            <a:extLst>
              <a:ext uri="{FF2B5EF4-FFF2-40B4-BE49-F238E27FC236}">
                <a16:creationId xmlns:a16="http://schemas.microsoft.com/office/drawing/2014/main" id="{D3F60210-8A52-0F9E-4AFF-BD81089EBD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58611" y="4784353"/>
            <a:ext cx="540000" cy="177630"/>
          </a:xfrm>
          <a:prstGeom prst="rect">
            <a:avLst/>
          </a:prstGeom>
        </p:spPr>
      </p:pic>
      <p:pic>
        <p:nvPicPr>
          <p:cNvPr id="58" name="Picture 57" descr="A blue letter on a black background&#10;&#10;Description automatically generated">
            <a:extLst>
              <a:ext uri="{FF2B5EF4-FFF2-40B4-BE49-F238E27FC236}">
                <a16:creationId xmlns:a16="http://schemas.microsoft.com/office/drawing/2014/main" id="{4B575D98-360B-48EC-60D7-2C7B731363E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25189" y="4826980"/>
            <a:ext cx="576000" cy="63242"/>
          </a:xfrm>
          <a:prstGeom prst="rect">
            <a:avLst/>
          </a:prstGeom>
        </p:spPr>
      </p:pic>
      <p:pic>
        <p:nvPicPr>
          <p:cNvPr id="59" name="Picture 58" descr="A black and white logo&#10;&#10;Description automatically generated">
            <a:extLst>
              <a:ext uri="{FF2B5EF4-FFF2-40B4-BE49-F238E27FC236}">
                <a16:creationId xmlns:a16="http://schemas.microsoft.com/office/drawing/2014/main" id="{F84DE28D-E366-3A4C-25E4-846A8CD35B2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53976" y="5175595"/>
            <a:ext cx="576000" cy="155283"/>
          </a:xfrm>
          <a:prstGeom prst="rect">
            <a:avLst/>
          </a:prstGeom>
        </p:spPr>
      </p:pic>
      <p:pic>
        <p:nvPicPr>
          <p:cNvPr id="60" name="Picture 59" descr="A blue text on a black background&#10;&#10;Description automatically generated">
            <a:extLst>
              <a:ext uri="{FF2B5EF4-FFF2-40B4-BE49-F238E27FC236}">
                <a16:creationId xmlns:a16="http://schemas.microsoft.com/office/drawing/2014/main" id="{8D3DD040-6B50-72E6-2F7E-480715A8DA0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21554" y="919345"/>
            <a:ext cx="506038" cy="491903"/>
          </a:xfrm>
          <a:prstGeom prst="rect">
            <a:avLst/>
          </a:prstGeom>
        </p:spPr>
      </p:pic>
      <p:pic>
        <p:nvPicPr>
          <p:cNvPr id="61" name="Picture 60" descr="A red and black logo&#10;&#10;Description automatically generated">
            <a:extLst>
              <a:ext uri="{FF2B5EF4-FFF2-40B4-BE49-F238E27FC236}">
                <a16:creationId xmlns:a16="http://schemas.microsoft.com/office/drawing/2014/main" id="{77592D5C-4971-9CCA-1C55-B881228245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500518" y="1106221"/>
            <a:ext cx="540000" cy="111076"/>
          </a:xfrm>
          <a:prstGeom prst="rect">
            <a:avLst/>
          </a:prstGeom>
        </p:spPr>
      </p:pic>
      <p:pic>
        <p:nvPicPr>
          <p:cNvPr id="62" name="Picture 61" descr="A black and blue rectangle with white text&#10;&#10;Description automatically generated">
            <a:extLst>
              <a:ext uri="{FF2B5EF4-FFF2-40B4-BE49-F238E27FC236}">
                <a16:creationId xmlns:a16="http://schemas.microsoft.com/office/drawing/2014/main" id="{CBEE99C2-DFCE-3371-52B1-D8ADE45FF7F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4725"/>
          <a:stretch/>
        </p:blipFill>
        <p:spPr>
          <a:xfrm>
            <a:off x="11482518" y="2143916"/>
            <a:ext cx="576000" cy="355915"/>
          </a:xfrm>
          <a:prstGeom prst="rect">
            <a:avLst/>
          </a:prstGeom>
        </p:spPr>
      </p:pic>
      <p:pic>
        <p:nvPicPr>
          <p:cNvPr id="63" name="Picture 62" descr="A black background with white text&#10;&#10;Description automatically generated">
            <a:extLst>
              <a:ext uri="{FF2B5EF4-FFF2-40B4-BE49-F238E27FC236}">
                <a16:creationId xmlns:a16="http://schemas.microsoft.com/office/drawing/2014/main" id="{6DB28194-BBF8-B091-0FC9-0812B277D1F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5765" y="3511101"/>
            <a:ext cx="612000" cy="118622"/>
          </a:xfrm>
          <a:prstGeom prst="rect">
            <a:avLst/>
          </a:prstGeom>
        </p:spPr>
      </p:pic>
      <p:pic>
        <p:nvPicPr>
          <p:cNvPr id="64" name="Graphic 63">
            <a:extLst>
              <a:ext uri="{FF2B5EF4-FFF2-40B4-BE49-F238E27FC236}">
                <a16:creationId xmlns:a16="http://schemas.microsoft.com/office/drawing/2014/main" id="{FAAEE062-8B83-6415-9DE0-E8611364C54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80266" y="5155632"/>
            <a:ext cx="576000" cy="153951"/>
          </a:xfrm>
          <a:prstGeom prst="rect">
            <a:avLst/>
          </a:prstGeom>
        </p:spPr>
      </p:pic>
      <p:pic>
        <p:nvPicPr>
          <p:cNvPr id="65" name="Picture 64" descr="A logo with a white background&#10;&#10;Description automatically generated">
            <a:extLst>
              <a:ext uri="{FF2B5EF4-FFF2-40B4-BE49-F238E27FC236}">
                <a16:creationId xmlns:a16="http://schemas.microsoft.com/office/drawing/2014/main" id="{1B62C013-AE75-0BF1-0BD0-43D7EC0D349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1458785" y="5125404"/>
            <a:ext cx="519632" cy="214405"/>
          </a:xfrm>
          <a:prstGeom prst="rect">
            <a:avLst/>
          </a:prstGeom>
        </p:spPr>
      </p:pic>
      <p:pic>
        <p:nvPicPr>
          <p:cNvPr id="66" name="Picture 65" descr="A blue text with dots on a black background&#10;&#10;Description automatically generated">
            <a:extLst>
              <a:ext uri="{FF2B5EF4-FFF2-40B4-BE49-F238E27FC236}">
                <a16:creationId xmlns:a16="http://schemas.microsoft.com/office/drawing/2014/main" id="{78C2A94F-3219-EDFC-188D-81979A585F5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787453" y="5464267"/>
            <a:ext cx="669440" cy="287637"/>
          </a:xfrm>
          <a:prstGeom prst="rect">
            <a:avLst/>
          </a:prstGeom>
        </p:spPr>
      </p:pic>
      <p:pic>
        <p:nvPicPr>
          <p:cNvPr id="67" name="Picture 66" descr="A close-up of a logo&#10;&#10;Description automatically generated">
            <a:extLst>
              <a:ext uri="{FF2B5EF4-FFF2-40B4-BE49-F238E27FC236}">
                <a16:creationId xmlns:a16="http://schemas.microsoft.com/office/drawing/2014/main" id="{97E47B32-AD76-4CA6-D6F8-6079DCB9430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996932" y="5525469"/>
            <a:ext cx="612000" cy="195272"/>
          </a:xfrm>
          <a:prstGeom prst="rect">
            <a:avLst/>
          </a:prstGeom>
        </p:spPr>
      </p:pic>
      <p:pic>
        <p:nvPicPr>
          <p:cNvPr id="73" name="Picture 72" descr="A blue and black logo&#10;&#10;Description automatically generated">
            <a:extLst>
              <a:ext uri="{FF2B5EF4-FFF2-40B4-BE49-F238E27FC236}">
                <a16:creationId xmlns:a16="http://schemas.microsoft.com/office/drawing/2014/main" id="{115F5C08-E082-4E1D-BAC2-97B31D13268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792920" y="3532137"/>
            <a:ext cx="540000" cy="107578"/>
          </a:xfrm>
          <a:prstGeom prst="rect">
            <a:avLst/>
          </a:prstGeom>
        </p:spPr>
      </p:pic>
      <p:pic>
        <p:nvPicPr>
          <p:cNvPr id="75" name="Picture 74" descr="A green and white logo&#10;&#10;Description automatically generated">
            <a:extLst>
              <a:ext uri="{FF2B5EF4-FFF2-40B4-BE49-F238E27FC236}">
                <a16:creationId xmlns:a16="http://schemas.microsoft.com/office/drawing/2014/main" id="{CC80F516-AE32-48B5-907A-8CA8120F0401}"/>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84311" y="2725525"/>
            <a:ext cx="540000" cy="184498"/>
          </a:xfrm>
          <a:prstGeom prst="rect">
            <a:avLst/>
          </a:prstGeom>
        </p:spPr>
      </p:pic>
      <p:pic>
        <p:nvPicPr>
          <p:cNvPr id="76" name="Graphic 75">
            <a:extLst>
              <a:ext uri="{FF2B5EF4-FFF2-40B4-BE49-F238E27FC236}">
                <a16:creationId xmlns:a16="http://schemas.microsoft.com/office/drawing/2014/main" id="{6C8A9FE1-C577-DB02-DD0A-A140F175E0C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5150" y="5991362"/>
            <a:ext cx="504000" cy="139632"/>
          </a:xfrm>
          <a:prstGeom prst="rect">
            <a:avLst/>
          </a:prstGeom>
        </p:spPr>
      </p:pic>
      <p:pic>
        <p:nvPicPr>
          <p:cNvPr id="86" name="Picture 85" descr="A close-up of a logo&#10;&#10;Description automatically generated">
            <a:extLst>
              <a:ext uri="{FF2B5EF4-FFF2-40B4-BE49-F238E27FC236}">
                <a16:creationId xmlns:a16="http://schemas.microsoft.com/office/drawing/2014/main" id="{B339BBE6-E5C8-633B-FA10-438632AE63DA}"/>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r="-1163"/>
          <a:stretch/>
        </p:blipFill>
        <p:spPr>
          <a:xfrm>
            <a:off x="5903102" y="1012387"/>
            <a:ext cx="432000" cy="275246"/>
          </a:xfrm>
          <a:prstGeom prst="rect">
            <a:avLst/>
          </a:prstGeom>
        </p:spPr>
      </p:pic>
      <p:pic>
        <p:nvPicPr>
          <p:cNvPr id="15" name="Picture 14" descr="A black background with grey text&#10;&#10;Description automatically generated">
            <a:extLst>
              <a:ext uri="{FF2B5EF4-FFF2-40B4-BE49-F238E27FC236}">
                <a16:creationId xmlns:a16="http://schemas.microsoft.com/office/drawing/2014/main" id="{7E45A751-811C-D600-97BF-E8D51B1D65AA}"/>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525136" y="1487004"/>
            <a:ext cx="663881" cy="216000"/>
          </a:xfrm>
          <a:prstGeom prst="rect">
            <a:avLst/>
          </a:prstGeom>
        </p:spPr>
      </p:pic>
      <p:pic>
        <p:nvPicPr>
          <p:cNvPr id="17" name="Picture 16" descr="A blue diamond with black text&#10;&#10;Description automatically generated">
            <a:extLst>
              <a:ext uri="{FF2B5EF4-FFF2-40B4-BE49-F238E27FC236}">
                <a16:creationId xmlns:a16="http://schemas.microsoft.com/office/drawing/2014/main" id="{2DAD3CA2-D73A-6BEB-B7D4-7657E886D7EE}"/>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3420727" y="1888459"/>
            <a:ext cx="576000" cy="179700"/>
          </a:xfrm>
          <a:prstGeom prst="rect">
            <a:avLst/>
          </a:prstGeom>
        </p:spPr>
      </p:pic>
      <p:pic>
        <p:nvPicPr>
          <p:cNvPr id="18" name="Picture 17" descr="A black and orange logo&#10;&#10;Description automatically generated">
            <a:extLst>
              <a:ext uri="{FF2B5EF4-FFF2-40B4-BE49-F238E27FC236}">
                <a16:creationId xmlns:a16="http://schemas.microsoft.com/office/drawing/2014/main" id="{FA77A743-3564-7E65-F543-8C78C122DD28}"/>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1515855" y="2709366"/>
            <a:ext cx="426349" cy="158602"/>
          </a:xfrm>
          <a:prstGeom prst="rect">
            <a:avLst/>
          </a:prstGeom>
        </p:spPr>
      </p:pic>
      <p:pic>
        <p:nvPicPr>
          <p:cNvPr id="19" name="Picture 18" descr="A black text on an orange background&#10;&#10;Description automatically generated">
            <a:extLst>
              <a:ext uri="{FF2B5EF4-FFF2-40B4-BE49-F238E27FC236}">
                <a16:creationId xmlns:a16="http://schemas.microsoft.com/office/drawing/2014/main" id="{E08B3C58-814C-C226-7F21-D52949AD70E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726914" y="2336200"/>
            <a:ext cx="426350" cy="179167"/>
          </a:xfrm>
          <a:prstGeom prst="rect">
            <a:avLst/>
          </a:prstGeom>
        </p:spPr>
      </p:pic>
      <p:pic>
        <p:nvPicPr>
          <p:cNvPr id="21" name="Picture 20" descr="A close-up of a logo&#10;&#10;Description automatically generated">
            <a:extLst>
              <a:ext uri="{FF2B5EF4-FFF2-40B4-BE49-F238E27FC236}">
                <a16:creationId xmlns:a16="http://schemas.microsoft.com/office/drawing/2014/main" id="{C93F2A41-4848-EE80-93E5-57EBA3F54F7C}"/>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187391" y="3046987"/>
            <a:ext cx="640374" cy="297474"/>
          </a:xfrm>
          <a:prstGeom prst="rect">
            <a:avLst/>
          </a:prstGeom>
        </p:spPr>
      </p:pic>
      <p:pic>
        <p:nvPicPr>
          <p:cNvPr id="22" name="Picture 21" descr="Blue and black text with blue circles&#10;&#10;Description automatically generated">
            <a:extLst>
              <a:ext uri="{FF2B5EF4-FFF2-40B4-BE49-F238E27FC236}">
                <a16:creationId xmlns:a16="http://schemas.microsoft.com/office/drawing/2014/main" id="{6990191C-CAFB-2ECD-310C-E8AD8739B37E}"/>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2597553" y="4384680"/>
            <a:ext cx="504000" cy="119889"/>
          </a:xfrm>
          <a:prstGeom prst="rect">
            <a:avLst/>
          </a:prstGeom>
        </p:spPr>
      </p:pic>
      <p:pic>
        <p:nvPicPr>
          <p:cNvPr id="23" name="Picture 22" descr="A black and grey logo&#10;&#10;Description automatically generated">
            <a:extLst>
              <a:ext uri="{FF2B5EF4-FFF2-40B4-BE49-F238E27FC236}">
                <a16:creationId xmlns:a16="http://schemas.microsoft.com/office/drawing/2014/main" id="{A523E969-D6C8-3FC8-8DD4-0E79EBFE88D1}"/>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1458785" y="4381347"/>
            <a:ext cx="576000" cy="153420"/>
          </a:xfrm>
          <a:prstGeom prst="rect">
            <a:avLst/>
          </a:prstGeom>
        </p:spPr>
      </p:pic>
      <p:pic>
        <p:nvPicPr>
          <p:cNvPr id="24" name="Picture 23" descr="A close-up of a logo&#10;&#10;Description automatically generated">
            <a:extLst>
              <a:ext uri="{FF2B5EF4-FFF2-40B4-BE49-F238E27FC236}">
                <a16:creationId xmlns:a16="http://schemas.microsoft.com/office/drawing/2014/main" id="{308394A7-7251-5BE3-61CF-ECBDD06C46D0}"/>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5804380" y="1464309"/>
            <a:ext cx="576000" cy="182064"/>
          </a:xfrm>
          <a:prstGeom prst="rect">
            <a:avLst/>
          </a:prstGeom>
        </p:spPr>
      </p:pic>
      <p:pic>
        <p:nvPicPr>
          <p:cNvPr id="77" name="Picture 76" descr="A blue sign with white text&#10;&#10;Description automatically generated">
            <a:extLst>
              <a:ext uri="{FF2B5EF4-FFF2-40B4-BE49-F238E27FC236}">
                <a16:creationId xmlns:a16="http://schemas.microsoft.com/office/drawing/2014/main" id="{47B1E9B0-A70A-AA14-B6F8-A41437A27376}"/>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769106" y="4801028"/>
            <a:ext cx="540000" cy="144281"/>
          </a:xfrm>
          <a:prstGeom prst="rect">
            <a:avLst/>
          </a:prstGeom>
        </p:spPr>
      </p:pic>
      <p:pic>
        <p:nvPicPr>
          <p:cNvPr id="79" name="Picture 78" descr="A black and grey logo&#10;&#10;Description automatically generated">
            <a:extLst>
              <a:ext uri="{FF2B5EF4-FFF2-40B4-BE49-F238E27FC236}">
                <a16:creationId xmlns:a16="http://schemas.microsoft.com/office/drawing/2014/main" id="{3C734E72-DEE3-9A64-B6E4-80A04F725B77}"/>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76994" y="1487004"/>
            <a:ext cx="532156" cy="112970"/>
          </a:xfrm>
          <a:prstGeom prst="rect">
            <a:avLst/>
          </a:prstGeom>
        </p:spPr>
      </p:pic>
      <p:pic>
        <p:nvPicPr>
          <p:cNvPr id="80" name="Picture 79" descr="A blue and purple logo&#10;&#10;Description automatically generated">
            <a:extLst>
              <a:ext uri="{FF2B5EF4-FFF2-40B4-BE49-F238E27FC236}">
                <a16:creationId xmlns:a16="http://schemas.microsoft.com/office/drawing/2014/main" id="{9C5D3AF9-B724-00A1-EFBC-379D77E7F0F4}"/>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6651297" y="1433003"/>
            <a:ext cx="540000" cy="270001"/>
          </a:xfrm>
          <a:prstGeom prst="rect">
            <a:avLst/>
          </a:prstGeom>
        </p:spPr>
      </p:pic>
      <p:pic>
        <p:nvPicPr>
          <p:cNvPr id="81" name="Picture 80" descr="A logo with white letters and blue circles&#10;&#10;Description automatically generated">
            <a:extLst>
              <a:ext uri="{FF2B5EF4-FFF2-40B4-BE49-F238E27FC236}">
                <a16:creationId xmlns:a16="http://schemas.microsoft.com/office/drawing/2014/main" id="{191233E8-3036-DC02-66D1-87BC38107E80}"/>
              </a:ext>
            </a:extLst>
          </p:cNvPr>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162084" y="2311103"/>
            <a:ext cx="540000" cy="188728"/>
          </a:xfrm>
          <a:prstGeom prst="rect">
            <a:avLst/>
          </a:prstGeom>
        </p:spPr>
      </p:pic>
      <p:pic>
        <p:nvPicPr>
          <p:cNvPr id="83" name="Picture 82" descr="A red text on a white background&#10;&#10;Description automatically generated">
            <a:extLst>
              <a:ext uri="{FF2B5EF4-FFF2-40B4-BE49-F238E27FC236}">
                <a16:creationId xmlns:a16="http://schemas.microsoft.com/office/drawing/2014/main" id="{AA604669-CA4A-EDDF-5F44-77E87F45775D}"/>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46621" y="3187171"/>
            <a:ext cx="576000" cy="139947"/>
          </a:xfrm>
          <a:prstGeom prst="rect">
            <a:avLst/>
          </a:prstGeom>
        </p:spPr>
      </p:pic>
      <p:pic>
        <p:nvPicPr>
          <p:cNvPr id="84" name="Picture 83" descr="A logo for a company&#10;&#10;Description automatically generated">
            <a:extLst>
              <a:ext uri="{FF2B5EF4-FFF2-40B4-BE49-F238E27FC236}">
                <a16:creationId xmlns:a16="http://schemas.microsoft.com/office/drawing/2014/main" id="{F5D1AE3A-BAE2-BA1E-4115-777268B918A7}"/>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l="-179" r="-1949"/>
          <a:stretch/>
        </p:blipFill>
        <p:spPr>
          <a:xfrm>
            <a:off x="9837943" y="3054249"/>
            <a:ext cx="576000" cy="257055"/>
          </a:xfrm>
          <a:prstGeom prst="rect">
            <a:avLst/>
          </a:prstGeom>
        </p:spPr>
      </p:pic>
      <p:pic>
        <p:nvPicPr>
          <p:cNvPr id="85" name="Picture 84" descr="A blue and grey text on a black background&#10;&#10;Description automatically generated">
            <a:extLst>
              <a:ext uri="{FF2B5EF4-FFF2-40B4-BE49-F238E27FC236}">
                <a16:creationId xmlns:a16="http://schemas.microsoft.com/office/drawing/2014/main" id="{5D1302AA-991A-1B7C-330E-A8D6B8049AA0}"/>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9826576" y="5534877"/>
            <a:ext cx="576000" cy="176457"/>
          </a:xfrm>
          <a:prstGeom prst="rect">
            <a:avLst/>
          </a:prstGeom>
        </p:spPr>
      </p:pic>
      <p:pic>
        <p:nvPicPr>
          <p:cNvPr id="97" name="Picture 96">
            <a:extLst>
              <a:ext uri="{FF2B5EF4-FFF2-40B4-BE49-F238E27FC236}">
                <a16:creationId xmlns:a16="http://schemas.microsoft.com/office/drawing/2014/main" id="{2B940D01-1738-0CE8-F418-96B11C7887E4}"/>
              </a:ext>
            </a:extLst>
          </p:cNvPr>
          <p:cNvPicPr>
            <a:picLocks noChangeAspect="1"/>
          </p:cNvPicPr>
          <p:nvPr/>
        </p:nvPicPr>
        <p:blipFill rotWithShape="1">
          <a:blip r:embed="rId39" cstate="screen">
            <a:extLst>
              <a:ext uri="{28A0092B-C50C-407E-A947-70E740481C1C}">
                <a14:useLocalDpi xmlns:a14="http://schemas.microsoft.com/office/drawing/2010/main"/>
              </a:ext>
            </a:extLst>
          </a:blip>
          <a:srcRect l="-188" r="-431"/>
          <a:stretch/>
        </p:blipFill>
        <p:spPr>
          <a:xfrm>
            <a:off x="7477343" y="1873515"/>
            <a:ext cx="452869" cy="220110"/>
          </a:xfrm>
          <a:prstGeom prst="rect">
            <a:avLst/>
          </a:prstGeom>
        </p:spPr>
      </p:pic>
      <p:pic>
        <p:nvPicPr>
          <p:cNvPr id="98" name="Graphic 97">
            <a:extLst>
              <a:ext uri="{FF2B5EF4-FFF2-40B4-BE49-F238E27FC236}">
                <a16:creationId xmlns:a16="http://schemas.microsoft.com/office/drawing/2014/main" id="{96BF6A97-4154-FF0C-C472-D92628D103F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823080" y="3508875"/>
            <a:ext cx="576000" cy="163051"/>
          </a:xfrm>
          <a:prstGeom prst="rect">
            <a:avLst/>
          </a:prstGeom>
        </p:spPr>
      </p:pic>
      <p:pic>
        <p:nvPicPr>
          <p:cNvPr id="99" name="Picture 98" descr="A blue and grey logo&#10;&#10;Description automatically generated">
            <a:extLst>
              <a:ext uri="{FF2B5EF4-FFF2-40B4-BE49-F238E27FC236}">
                <a16:creationId xmlns:a16="http://schemas.microsoft.com/office/drawing/2014/main" id="{C43B48B7-938F-ECEB-6113-D730AAB81049}"/>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3376597" y="5938933"/>
            <a:ext cx="576000" cy="228581"/>
          </a:xfrm>
          <a:prstGeom prst="rect">
            <a:avLst/>
          </a:prstGeom>
        </p:spPr>
      </p:pic>
      <p:pic>
        <p:nvPicPr>
          <p:cNvPr id="103" name="Picture 102" descr="A black and white logo&#10;&#10;Description automatically generated">
            <a:extLst>
              <a:ext uri="{FF2B5EF4-FFF2-40B4-BE49-F238E27FC236}">
                <a16:creationId xmlns:a16="http://schemas.microsoft.com/office/drawing/2014/main" id="{7556CAA0-F8CB-5ACD-FCCA-60AB5483AFA3}"/>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946806" y="4399550"/>
            <a:ext cx="576000" cy="73001"/>
          </a:xfrm>
          <a:prstGeom prst="rect">
            <a:avLst/>
          </a:prstGeom>
        </p:spPr>
      </p:pic>
      <p:pic>
        <p:nvPicPr>
          <p:cNvPr id="104" name="Bildobjekt 38">
            <a:extLst>
              <a:ext uri="{FF2B5EF4-FFF2-40B4-BE49-F238E27FC236}">
                <a16:creationId xmlns:a16="http://schemas.microsoft.com/office/drawing/2014/main" id="{0330F9F3-9A8C-799D-4D98-5C9C6517E76C}"/>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156329" y="4766359"/>
            <a:ext cx="540000" cy="213621"/>
          </a:xfrm>
          <a:prstGeom prst="rect">
            <a:avLst/>
          </a:prstGeom>
        </p:spPr>
      </p:pic>
      <p:pic>
        <p:nvPicPr>
          <p:cNvPr id="105" name="Picture 104" descr="A black text on a white background&#10;&#10;Description automatically generated">
            <a:extLst>
              <a:ext uri="{FF2B5EF4-FFF2-40B4-BE49-F238E27FC236}">
                <a16:creationId xmlns:a16="http://schemas.microsoft.com/office/drawing/2014/main" id="{F515EEAA-022F-420A-3897-F440F05E6D61}"/>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4198605" y="1047772"/>
            <a:ext cx="597385" cy="238292"/>
          </a:xfrm>
          <a:prstGeom prst="rect">
            <a:avLst/>
          </a:prstGeom>
        </p:spPr>
      </p:pic>
      <p:pic>
        <p:nvPicPr>
          <p:cNvPr id="106" name="Picture 105" descr="A blue letter on a black background&#10;&#10;Description automatically generated">
            <a:extLst>
              <a:ext uri="{FF2B5EF4-FFF2-40B4-BE49-F238E27FC236}">
                <a16:creationId xmlns:a16="http://schemas.microsoft.com/office/drawing/2014/main" id="{E071EF25-7FCB-D77E-7C4A-DB026DE53670}"/>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4166141" y="2758887"/>
            <a:ext cx="766330" cy="126998"/>
          </a:xfrm>
          <a:prstGeom prst="rect">
            <a:avLst/>
          </a:prstGeom>
        </p:spPr>
      </p:pic>
      <p:pic>
        <p:nvPicPr>
          <p:cNvPr id="107" name="Picture 106" descr="A purple text on a black background&#10;&#10;Description automatically generated">
            <a:extLst>
              <a:ext uri="{FF2B5EF4-FFF2-40B4-BE49-F238E27FC236}">
                <a16:creationId xmlns:a16="http://schemas.microsoft.com/office/drawing/2014/main" id="{B44B167F-BCD3-D320-ABD8-C88E29525A99}"/>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10626697" y="3137939"/>
            <a:ext cx="576000" cy="89673"/>
          </a:xfrm>
          <a:prstGeom prst="rect">
            <a:avLst/>
          </a:prstGeom>
        </p:spPr>
      </p:pic>
      <p:pic>
        <p:nvPicPr>
          <p:cNvPr id="109" name="Picture 108" descr="A blue x on a black background&#10;&#10;Description automatically generated">
            <a:extLst>
              <a:ext uri="{FF2B5EF4-FFF2-40B4-BE49-F238E27FC236}">
                <a16:creationId xmlns:a16="http://schemas.microsoft.com/office/drawing/2014/main" id="{59645AC9-8BAC-9826-44A7-108F3A7F43D0}"/>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8211211" y="1110599"/>
            <a:ext cx="576000" cy="96227"/>
          </a:xfrm>
          <a:prstGeom prst="rect">
            <a:avLst/>
          </a:prstGeom>
        </p:spPr>
      </p:pic>
      <p:pic>
        <p:nvPicPr>
          <p:cNvPr id="111" name="Picture 110" descr="A logo with a black background&#10;&#10;Description automatically generated">
            <a:extLst>
              <a:ext uri="{FF2B5EF4-FFF2-40B4-BE49-F238E27FC236}">
                <a16:creationId xmlns:a16="http://schemas.microsoft.com/office/drawing/2014/main" id="{6660976B-2F1A-068D-59EA-F557E4A4E596}"/>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9002378" y="2948212"/>
            <a:ext cx="594000" cy="571447"/>
          </a:xfrm>
          <a:prstGeom prst="rect">
            <a:avLst/>
          </a:prstGeom>
        </p:spPr>
      </p:pic>
      <p:pic>
        <p:nvPicPr>
          <p:cNvPr id="112" name="Picture 111" descr="A black background with grey letters&#10;&#10;Description automatically generated">
            <a:extLst>
              <a:ext uri="{FF2B5EF4-FFF2-40B4-BE49-F238E27FC236}">
                <a16:creationId xmlns:a16="http://schemas.microsoft.com/office/drawing/2014/main" id="{7EB30B44-EBE4-4597-385D-364E38E3BB74}"/>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5018145" y="5144804"/>
            <a:ext cx="576000" cy="180232"/>
          </a:xfrm>
          <a:prstGeom prst="rect">
            <a:avLst/>
          </a:prstGeom>
        </p:spPr>
      </p:pic>
      <p:pic>
        <p:nvPicPr>
          <p:cNvPr id="121" name="Picture 120">
            <a:extLst>
              <a:ext uri="{FF2B5EF4-FFF2-40B4-BE49-F238E27FC236}">
                <a16:creationId xmlns:a16="http://schemas.microsoft.com/office/drawing/2014/main" id="{561EEFFB-3934-5CD2-7CC2-6911E68AA150}"/>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1079676" y="1056620"/>
            <a:ext cx="343088" cy="218712"/>
          </a:xfrm>
          <a:prstGeom prst="rect">
            <a:avLst/>
          </a:prstGeom>
        </p:spPr>
      </p:pic>
      <p:pic>
        <p:nvPicPr>
          <p:cNvPr id="122" name="Picture 121" descr="A logo with blue squares&#10;&#10;Description automatically generated">
            <a:extLst>
              <a:ext uri="{FF2B5EF4-FFF2-40B4-BE49-F238E27FC236}">
                <a16:creationId xmlns:a16="http://schemas.microsoft.com/office/drawing/2014/main" id="{7A627E05-BBEA-4DFF-12B9-425BF9168EA2}"/>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940426" y="1816384"/>
            <a:ext cx="621587" cy="323851"/>
          </a:xfrm>
          <a:prstGeom prst="rect">
            <a:avLst/>
          </a:prstGeom>
        </p:spPr>
      </p:pic>
      <p:pic>
        <p:nvPicPr>
          <p:cNvPr id="123" name="Graphic 122">
            <a:extLst>
              <a:ext uri="{FF2B5EF4-FFF2-40B4-BE49-F238E27FC236}">
                <a16:creationId xmlns:a16="http://schemas.microsoft.com/office/drawing/2014/main" id="{FD84F164-2FFE-B8B9-AF1F-152DC9214F7E}"/>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616845" y="5132746"/>
            <a:ext cx="576000" cy="215258"/>
          </a:xfrm>
          <a:prstGeom prst="rect">
            <a:avLst/>
          </a:prstGeom>
        </p:spPr>
      </p:pic>
      <p:pic>
        <p:nvPicPr>
          <p:cNvPr id="124" name="Picture 123" descr="A blue and black logo&#10;&#10;Description automatically generated">
            <a:extLst>
              <a:ext uri="{FF2B5EF4-FFF2-40B4-BE49-F238E27FC236}">
                <a16:creationId xmlns:a16="http://schemas.microsoft.com/office/drawing/2014/main" id="{BEE0CE14-AD3B-AF40-2628-A7FC24D6EA2E}"/>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5025429" y="1465690"/>
            <a:ext cx="484342" cy="195436"/>
          </a:xfrm>
          <a:prstGeom prst="rect">
            <a:avLst/>
          </a:prstGeom>
        </p:spPr>
      </p:pic>
      <p:pic>
        <p:nvPicPr>
          <p:cNvPr id="125" name="Picture 124">
            <a:extLst>
              <a:ext uri="{FF2B5EF4-FFF2-40B4-BE49-F238E27FC236}">
                <a16:creationId xmlns:a16="http://schemas.microsoft.com/office/drawing/2014/main" id="{BCDD6A37-23D7-25B7-64E9-7BB38DDBAA75}"/>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954974" y="2744130"/>
            <a:ext cx="612000" cy="137904"/>
          </a:xfrm>
          <a:prstGeom prst="rect">
            <a:avLst/>
          </a:prstGeom>
        </p:spPr>
      </p:pic>
      <p:pic>
        <p:nvPicPr>
          <p:cNvPr id="126" name="Picture 125">
            <a:extLst>
              <a:ext uri="{FF2B5EF4-FFF2-40B4-BE49-F238E27FC236}">
                <a16:creationId xmlns:a16="http://schemas.microsoft.com/office/drawing/2014/main" id="{1055B71C-84C8-8BB5-B6DF-638CF44586F2}"/>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186255" y="5585593"/>
            <a:ext cx="576000" cy="94776"/>
          </a:xfrm>
          <a:prstGeom prst="rect">
            <a:avLst/>
          </a:prstGeom>
        </p:spPr>
      </p:pic>
      <p:pic>
        <p:nvPicPr>
          <p:cNvPr id="137" name="Picture 136" descr="A logo with blue and orange letters&#10;&#10;Description automatically generated">
            <a:extLst>
              <a:ext uri="{FF2B5EF4-FFF2-40B4-BE49-F238E27FC236}">
                <a16:creationId xmlns:a16="http://schemas.microsoft.com/office/drawing/2014/main" id="{4D0D66AC-A005-8F07-D706-51FBE3C96372}"/>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5922504" y="1852502"/>
            <a:ext cx="411416" cy="270249"/>
          </a:xfrm>
          <a:prstGeom prst="rect">
            <a:avLst/>
          </a:prstGeom>
        </p:spPr>
      </p:pic>
      <p:pic>
        <p:nvPicPr>
          <p:cNvPr id="138" name="Picture 137" descr="A black and white logo&#10;&#10;Description automatically generated">
            <a:extLst>
              <a:ext uri="{FF2B5EF4-FFF2-40B4-BE49-F238E27FC236}">
                <a16:creationId xmlns:a16="http://schemas.microsoft.com/office/drawing/2014/main" id="{6EA9FBD7-7CC0-8E77-056B-2710A549586F}"/>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5810161" y="2349700"/>
            <a:ext cx="576000" cy="158609"/>
          </a:xfrm>
          <a:prstGeom prst="rect">
            <a:avLst/>
          </a:prstGeom>
        </p:spPr>
      </p:pic>
      <p:pic>
        <p:nvPicPr>
          <p:cNvPr id="139" name="Picture 138" descr="A green and black logo&#10;&#10;Description automatically generated">
            <a:extLst>
              <a:ext uri="{FF2B5EF4-FFF2-40B4-BE49-F238E27FC236}">
                <a16:creationId xmlns:a16="http://schemas.microsoft.com/office/drawing/2014/main" id="{3A1CB850-1FCD-0E9C-2A8B-8F28E4A68FBC}"/>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8277613" y="2293357"/>
            <a:ext cx="576000" cy="241737"/>
          </a:xfrm>
          <a:prstGeom prst="rect">
            <a:avLst/>
          </a:prstGeom>
        </p:spPr>
      </p:pic>
      <p:pic>
        <p:nvPicPr>
          <p:cNvPr id="141" name="Graphic 140">
            <a:extLst>
              <a:ext uri="{FF2B5EF4-FFF2-40B4-BE49-F238E27FC236}">
                <a16:creationId xmlns:a16="http://schemas.microsoft.com/office/drawing/2014/main" id="{AAAA1417-FABA-506B-0EA6-1EC8B5B20A86}"/>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574895" y="2761124"/>
            <a:ext cx="576000" cy="120910"/>
          </a:xfrm>
          <a:prstGeom prst="rect">
            <a:avLst/>
          </a:prstGeom>
        </p:spPr>
      </p:pic>
      <p:pic>
        <p:nvPicPr>
          <p:cNvPr id="144" name="Picture 143" descr="A black and white logo&#10;&#10;Description automatically generated">
            <a:extLst>
              <a:ext uri="{FF2B5EF4-FFF2-40B4-BE49-F238E27FC236}">
                <a16:creationId xmlns:a16="http://schemas.microsoft.com/office/drawing/2014/main" id="{5128908C-2C6A-208D-779F-FB7A68EA3011}"/>
              </a:ext>
            </a:extLst>
          </p:cNvPr>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1774106" y="2758887"/>
            <a:ext cx="540000" cy="102385"/>
          </a:xfrm>
          <a:prstGeom prst="rect">
            <a:avLst/>
          </a:prstGeom>
        </p:spPr>
      </p:pic>
      <p:pic>
        <p:nvPicPr>
          <p:cNvPr id="146" name="Picture 145" descr="A blue and black sign&#10;&#10;Description automatically generated">
            <a:extLst>
              <a:ext uri="{FF2B5EF4-FFF2-40B4-BE49-F238E27FC236}">
                <a16:creationId xmlns:a16="http://schemas.microsoft.com/office/drawing/2014/main" id="{00CC6100-8274-4559-3DEF-6A673BCC05DB}"/>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2580681" y="5172320"/>
            <a:ext cx="576000" cy="146414"/>
          </a:xfrm>
          <a:prstGeom prst="rect">
            <a:avLst/>
          </a:prstGeom>
        </p:spPr>
      </p:pic>
      <p:pic>
        <p:nvPicPr>
          <p:cNvPr id="147" name="Picture 146">
            <a:extLst>
              <a:ext uri="{FF2B5EF4-FFF2-40B4-BE49-F238E27FC236}">
                <a16:creationId xmlns:a16="http://schemas.microsoft.com/office/drawing/2014/main" id="{C24D7CAB-A8A1-548B-A6D5-B2D0AAFEAFCF}"/>
              </a:ext>
            </a:extLst>
          </p:cNvPr>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11441030" y="3107267"/>
            <a:ext cx="642499" cy="204037"/>
          </a:xfrm>
          <a:prstGeom prst="rect">
            <a:avLst/>
          </a:prstGeom>
        </p:spPr>
      </p:pic>
      <p:pic>
        <p:nvPicPr>
          <p:cNvPr id="148" name="Picture 147" descr="A blue square with white text&#10;&#10;Description automatically generated">
            <a:extLst>
              <a:ext uri="{FF2B5EF4-FFF2-40B4-BE49-F238E27FC236}">
                <a16:creationId xmlns:a16="http://schemas.microsoft.com/office/drawing/2014/main" id="{7CEFC7D2-706C-DF56-7060-EB4C7DD79025}"/>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9005681" y="5113190"/>
            <a:ext cx="636248" cy="304684"/>
          </a:xfrm>
          <a:prstGeom prst="rect">
            <a:avLst/>
          </a:prstGeom>
        </p:spPr>
      </p:pic>
      <p:pic>
        <p:nvPicPr>
          <p:cNvPr id="149" name="Picture 148" descr="A green and white blurry background&#10;&#10;Description automatically generated">
            <a:extLst>
              <a:ext uri="{FF2B5EF4-FFF2-40B4-BE49-F238E27FC236}">
                <a16:creationId xmlns:a16="http://schemas.microsoft.com/office/drawing/2014/main" id="{43FB84B3-730C-7CB6-D77B-C1FE72D3B747}"/>
              </a:ext>
            </a:extLst>
          </p:cNvPr>
          <p:cNvPicPr>
            <a:picLocks noChangeAspect="1"/>
          </p:cNvPicPr>
          <p:nvPr/>
        </p:nvPicPr>
        <p:blipFill rotWithShape="1">
          <a:blip r:embed="rId67" cstate="screen">
            <a:extLst>
              <a:ext uri="{28A0092B-C50C-407E-A947-70E740481C1C}">
                <a14:useLocalDpi xmlns:a14="http://schemas.microsoft.com/office/drawing/2010/main"/>
              </a:ext>
            </a:extLst>
          </a:blip>
          <a:srcRect t="-355"/>
          <a:stretch/>
        </p:blipFill>
        <p:spPr>
          <a:xfrm>
            <a:off x="935033" y="5175595"/>
            <a:ext cx="612000" cy="118650"/>
          </a:xfrm>
          <a:prstGeom prst="rect">
            <a:avLst/>
          </a:prstGeom>
        </p:spPr>
      </p:pic>
      <p:pic>
        <p:nvPicPr>
          <p:cNvPr id="150" name="Picture 149" descr="A blue text on a black background&#10;&#10;Description automatically generated">
            <a:extLst>
              <a:ext uri="{FF2B5EF4-FFF2-40B4-BE49-F238E27FC236}">
                <a16:creationId xmlns:a16="http://schemas.microsoft.com/office/drawing/2014/main" id="{94166055-D2B1-1779-B96F-87F80E1C9799}"/>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2574579" y="3172209"/>
            <a:ext cx="540000" cy="149786"/>
          </a:xfrm>
          <a:prstGeom prst="rect">
            <a:avLst/>
          </a:prstGeom>
        </p:spPr>
      </p:pic>
      <p:pic>
        <p:nvPicPr>
          <p:cNvPr id="1028" name="Picture 4" descr="Atlas Antibodies - Diagnostech">
            <a:extLst>
              <a:ext uri="{FF2B5EF4-FFF2-40B4-BE49-F238E27FC236}">
                <a16:creationId xmlns:a16="http://schemas.microsoft.com/office/drawing/2014/main" id="{3780227D-8246-D684-0348-DADE45DC3A05}"/>
              </a:ext>
            </a:extLst>
          </p:cNvPr>
          <p:cNvPicPr>
            <a:picLocks noChangeAspect="1" noChangeArrowheads="1"/>
          </p:cNvPicPr>
          <p:nvPr/>
        </p:nvPicPr>
        <p:blipFill rotWithShape="1">
          <a:blip r:embed="rId69" cstate="screen">
            <a:extLst>
              <a:ext uri="{28A0092B-C50C-407E-A947-70E740481C1C}">
                <a14:useLocalDpi xmlns:a14="http://schemas.microsoft.com/office/drawing/2010/main"/>
              </a:ext>
            </a:extLst>
          </a:blip>
          <a:srcRect t="19290"/>
          <a:stretch/>
        </p:blipFill>
        <p:spPr bwMode="auto">
          <a:xfrm>
            <a:off x="4176177" y="1433002"/>
            <a:ext cx="576000" cy="3099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125C866-97E6-16C4-3322-D0104946A656}"/>
              </a:ext>
            </a:extLst>
          </p:cNvPr>
          <p:cNvPicPr>
            <a:picLocks noChangeAspect="1" noChangeArrowheads="1"/>
          </p:cNvPicPr>
          <p:nvPr/>
        </p:nvPicPr>
        <p:blipFill>
          <a:blip r:embed="rId70" cstate="screen">
            <a:extLst>
              <a:ext uri="{28A0092B-C50C-407E-A947-70E740481C1C}">
                <a14:useLocalDpi xmlns:a14="http://schemas.microsoft.com/office/drawing/2010/main"/>
              </a:ext>
            </a:extLst>
          </a:blip>
          <a:srcRect/>
          <a:stretch>
            <a:fillRect/>
          </a:stretch>
        </p:blipFill>
        <p:spPr bwMode="auto">
          <a:xfrm>
            <a:off x="9060916" y="2330999"/>
            <a:ext cx="540000" cy="185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ivacy Policy - Semcon Sweden">
            <a:extLst>
              <a:ext uri="{FF2B5EF4-FFF2-40B4-BE49-F238E27FC236}">
                <a16:creationId xmlns:a16="http://schemas.microsoft.com/office/drawing/2014/main" id="{F57A301D-C363-6AFD-6B3F-F90F1E8A7C34}"/>
              </a:ext>
            </a:extLst>
          </p:cNvPr>
          <p:cNvPicPr>
            <a:picLocks noChangeAspect="1" noChangeArrowheads="1"/>
          </p:cNvPicPr>
          <p:nvPr/>
        </p:nvPicPr>
        <p:blipFill>
          <a:blip r:embed="rId71" cstate="screen">
            <a:extLst>
              <a:ext uri="{28A0092B-C50C-407E-A947-70E740481C1C}">
                <a14:useLocalDpi xmlns:a14="http://schemas.microsoft.com/office/drawing/2010/main"/>
              </a:ext>
            </a:extLst>
          </a:blip>
          <a:srcRect/>
          <a:stretch>
            <a:fillRect/>
          </a:stretch>
        </p:blipFill>
        <p:spPr bwMode="auto">
          <a:xfrm>
            <a:off x="11464393" y="4759292"/>
            <a:ext cx="540000" cy="150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0DF9A9B-2679-F70A-AC34-9E876C9B11DA}"/>
              </a:ext>
            </a:extLst>
          </p:cNvPr>
          <p:cNvPicPr>
            <a:picLocks noChangeAspect="1" noChangeArrowheads="1"/>
          </p:cNvPicPr>
          <p:nvPr/>
        </p:nvPicPr>
        <p:blipFill>
          <a:blip r:embed="rId72" cstate="screen">
            <a:extLst>
              <a:ext uri="{28A0092B-C50C-407E-A947-70E740481C1C}">
                <a14:useLocalDpi xmlns:a14="http://schemas.microsoft.com/office/drawing/2010/main"/>
              </a:ext>
            </a:extLst>
          </a:blip>
          <a:srcRect/>
          <a:stretch>
            <a:fillRect/>
          </a:stretch>
        </p:blipFill>
        <p:spPr bwMode="auto">
          <a:xfrm>
            <a:off x="8240465" y="4722456"/>
            <a:ext cx="432000" cy="26622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About - Flexpenser">
            <a:extLst>
              <a:ext uri="{FF2B5EF4-FFF2-40B4-BE49-F238E27FC236}">
                <a16:creationId xmlns:a16="http://schemas.microsoft.com/office/drawing/2014/main" id="{BF38DE69-0EDA-1686-F61E-C0451532E531}"/>
              </a:ext>
            </a:extLst>
          </p:cNvPr>
          <p:cNvPicPr>
            <a:picLocks noChangeAspect="1" noChangeArrowheads="1"/>
          </p:cNvPicPr>
          <p:nvPr/>
        </p:nvPicPr>
        <p:blipFill>
          <a:blip r:embed="rId73" cstate="screen">
            <a:extLst>
              <a:ext uri="{28A0092B-C50C-407E-A947-70E740481C1C}">
                <a14:useLocalDpi xmlns:a14="http://schemas.microsoft.com/office/drawing/2010/main"/>
              </a:ext>
            </a:extLst>
          </a:blip>
          <a:srcRect/>
          <a:stretch>
            <a:fillRect/>
          </a:stretch>
        </p:blipFill>
        <p:spPr bwMode="auto">
          <a:xfrm>
            <a:off x="6578075" y="2741041"/>
            <a:ext cx="576000" cy="114750"/>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8" descr="Smartcella">
            <a:extLst>
              <a:ext uri="{FF2B5EF4-FFF2-40B4-BE49-F238E27FC236}">
                <a16:creationId xmlns:a16="http://schemas.microsoft.com/office/drawing/2014/main" id="{835BAA2F-A01F-9EEC-35A5-03B2E6AEC9CE}"/>
              </a:ext>
            </a:extLst>
          </p:cNvPr>
          <p:cNvPicPr>
            <a:picLocks noChangeAspect="1" noChangeArrowheads="1"/>
          </p:cNvPicPr>
          <p:nvPr/>
        </p:nvPicPr>
        <p:blipFill>
          <a:blip r:embed="rId74" cstate="screen">
            <a:extLst>
              <a:ext uri="{28A0092B-C50C-407E-A947-70E740481C1C}">
                <a14:useLocalDpi xmlns:a14="http://schemas.microsoft.com/office/drawing/2010/main"/>
              </a:ext>
            </a:extLst>
          </a:blip>
          <a:srcRect/>
          <a:stretch>
            <a:fillRect/>
          </a:stretch>
        </p:blipFill>
        <p:spPr bwMode="auto">
          <a:xfrm>
            <a:off x="6649701" y="5179796"/>
            <a:ext cx="612000" cy="1468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Umecrine Cognition SEK 35m Private Placement | Q3 2021 - Vator">
            <a:extLst>
              <a:ext uri="{FF2B5EF4-FFF2-40B4-BE49-F238E27FC236}">
                <a16:creationId xmlns:a16="http://schemas.microsoft.com/office/drawing/2014/main" id="{CD2FC989-B52C-5E6C-55EA-B36E5B41111F}"/>
              </a:ext>
            </a:extLst>
          </p:cNvPr>
          <p:cNvPicPr>
            <a:picLocks noChangeAspect="1" noChangeArrowheads="1"/>
          </p:cNvPicPr>
          <p:nvPr/>
        </p:nvPicPr>
        <p:blipFill>
          <a:blip r:embed="rId75" cstate="screen">
            <a:extLst>
              <a:ext uri="{28A0092B-C50C-407E-A947-70E740481C1C}">
                <a14:useLocalDpi xmlns:a14="http://schemas.microsoft.com/office/drawing/2010/main"/>
              </a:ext>
            </a:extLst>
          </a:blip>
          <a:srcRect/>
          <a:stretch>
            <a:fillRect/>
          </a:stretch>
        </p:blipFill>
        <p:spPr bwMode="auto">
          <a:xfrm>
            <a:off x="8183544" y="5507935"/>
            <a:ext cx="540000" cy="195117"/>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8">
            <a:extLst>
              <a:ext uri="{FF2B5EF4-FFF2-40B4-BE49-F238E27FC236}">
                <a16:creationId xmlns:a16="http://schemas.microsoft.com/office/drawing/2014/main" id="{ED178560-116B-B53F-EF6F-B79D90853340}"/>
              </a:ext>
            </a:extLst>
          </p:cNvPr>
          <p:cNvPicPr>
            <a:picLocks noChangeAspect="1" noChangeArrowheads="1"/>
          </p:cNvPicPr>
          <p:nvPr/>
        </p:nvPicPr>
        <p:blipFill>
          <a:blip r:embed="rId76" cstate="screen">
            <a:extLst>
              <a:ext uri="{28A0092B-C50C-407E-A947-70E740481C1C}">
                <a14:useLocalDpi xmlns:a14="http://schemas.microsoft.com/office/drawing/2010/main"/>
              </a:ext>
            </a:extLst>
          </a:blip>
          <a:srcRect/>
          <a:stretch>
            <a:fillRect/>
          </a:stretch>
        </p:blipFill>
        <p:spPr bwMode="auto">
          <a:xfrm>
            <a:off x="9021006" y="4691496"/>
            <a:ext cx="504000" cy="270968"/>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73" descr="A blue and purple logo&#10;&#10;Description automatically generated">
            <a:extLst>
              <a:ext uri="{FF2B5EF4-FFF2-40B4-BE49-F238E27FC236}">
                <a16:creationId xmlns:a16="http://schemas.microsoft.com/office/drawing/2014/main" id="{F3765DD1-9BB3-8EBC-CA80-601A46EA0F7B}"/>
              </a:ext>
            </a:extLst>
          </p:cNvPr>
          <p:cNvPicPr>
            <a:picLocks noChangeAspect="1"/>
          </p:cNvPicPr>
          <p:nvPr/>
        </p:nvPicPr>
        <p:blipFill>
          <a:blip r:embed="rId77" cstate="screen">
            <a:extLst>
              <a:ext uri="{28A0092B-C50C-407E-A947-70E740481C1C}">
                <a14:useLocalDpi xmlns:a14="http://schemas.microsoft.com/office/drawing/2010/main"/>
              </a:ext>
            </a:extLst>
          </a:blip>
          <a:stretch>
            <a:fillRect/>
          </a:stretch>
        </p:blipFill>
        <p:spPr>
          <a:xfrm>
            <a:off x="10639895" y="2243467"/>
            <a:ext cx="540000" cy="324000"/>
          </a:xfrm>
          <a:prstGeom prst="rect">
            <a:avLst/>
          </a:prstGeom>
        </p:spPr>
      </p:pic>
      <p:sp>
        <p:nvSpPr>
          <p:cNvPr id="151" name="Rectangle 150">
            <a:extLst>
              <a:ext uri="{FF2B5EF4-FFF2-40B4-BE49-F238E27FC236}">
                <a16:creationId xmlns:a16="http://schemas.microsoft.com/office/drawing/2014/main" id="{8FB628C0-706F-3C3B-F4F2-6037DC362876}"/>
              </a:ext>
            </a:extLst>
          </p:cNvPr>
          <p:cNvSpPr/>
          <p:nvPr/>
        </p:nvSpPr>
        <p:spPr>
          <a:xfrm>
            <a:off x="10875704" y="236278"/>
            <a:ext cx="612000" cy="19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2" name="Picture 11" descr="A logo with green leaves&#10;&#10;Description automatically generated">
            <a:extLst>
              <a:ext uri="{FF2B5EF4-FFF2-40B4-BE49-F238E27FC236}">
                <a16:creationId xmlns:a16="http://schemas.microsoft.com/office/drawing/2014/main" id="{30E87AE0-1F07-46FF-E6A6-24AD276747CB}"/>
              </a:ext>
            </a:extLst>
          </p:cNvPr>
          <p:cNvPicPr>
            <a:picLocks noChangeAspect="1"/>
          </p:cNvPicPr>
          <p:nvPr/>
        </p:nvPicPr>
        <p:blipFill>
          <a:blip r:embed="rId78" cstate="screen">
            <a:extLst>
              <a:ext uri="{28A0092B-C50C-407E-A947-70E740481C1C}">
                <a14:useLocalDpi xmlns:a14="http://schemas.microsoft.com/office/drawing/2010/main"/>
              </a:ext>
            </a:extLst>
          </a:blip>
          <a:stretch>
            <a:fillRect/>
          </a:stretch>
        </p:blipFill>
        <p:spPr>
          <a:xfrm>
            <a:off x="4145912" y="4333582"/>
            <a:ext cx="618755" cy="218244"/>
          </a:xfrm>
          <a:prstGeom prst="rect">
            <a:avLst/>
          </a:prstGeom>
        </p:spPr>
      </p:pic>
      <p:pic>
        <p:nvPicPr>
          <p:cNvPr id="13" name="Picture 12" descr="A black background with blue text&#10;&#10;Description automatically generated">
            <a:extLst>
              <a:ext uri="{FF2B5EF4-FFF2-40B4-BE49-F238E27FC236}">
                <a16:creationId xmlns:a16="http://schemas.microsoft.com/office/drawing/2014/main" id="{E351AF9C-3713-114A-F564-956C7B747FA2}"/>
              </a:ext>
            </a:extLst>
          </p:cNvPr>
          <p:cNvPicPr>
            <a:picLocks noChangeAspect="1"/>
          </p:cNvPicPr>
          <p:nvPr/>
        </p:nvPicPr>
        <p:blipFill>
          <a:blip r:embed="rId79" cstate="screen">
            <a:extLst>
              <a:ext uri="{28A0092B-C50C-407E-A947-70E740481C1C}">
                <a14:useLocalDpi xmlns:a14="http://schemas.microsoft.com/office/drawing/2010/main"/>
              </a:ext>
            </a:extLst>
          </a:blip>
          <a:stretch>
            <a:fillRect/>
          </a:stretch>
        </p:blipFill>
        <p:spPr>
          <a:xfrm>
            <a:off x="5793310" y="4757660"/>
            <a:ext cx="577121" cy="231016"/>
          </a:xfrm>
          <a:prstGeom prst="rect">
            <a:avLst/>
          </a:prstGeom>
        </p:spPr>
      </p:pic>
      <p:pic>
        <p:nvPicPr>
          <p:cNvPr id="26" name="Picture 25" descr="A blue and red logo&#10;&#10;Description automatically generated">
            <a:extLst>
              <a:ext uri="{FF2B5EF4-FFF2-40B4-BE49-F238E27FC236}">
                <a16:creationId xmlns:a16="http://schemas.microsoft.com/office/drawing/2014/main" id="{85078364-49C5-2CA9-349A-EEA3074F2807}"/>
              </a:ext>
            </a:extLst>
          </p:cNvPr>
          <p:cNvPicPr>
            <a:picLocks noChangeAspect="1"/>
          </p:cNvPicPr>
          <p:nvPr/>
        </p:nvPicPr>
        <p:blipFill>
          <a:blip r:embed="rId80" cstate="screen">
            <a:extLst>
              <a:ext uri="{28A0092B-C50C-407E-A947-70E740481C1C}">
                <a14:useLocalDpi xmlns:a14="http://schemas.microsoft.com/office/drawing/2010/main"/>
              </a:ext>
            </a:extLst>
          </a:blip>
          <a:stretch>
            <a:fillRect/>
          </a:stretch>
        </p:blipFill>
        <p:spPr>
          <a:xfrm>
            <a:off x="8209335" y="1533280"/>
            <a:ext cx="612000" cy="113093"/>
          </a:xfrm>
          <a:prstGeom prst="rect">
            <a:avLst/>
          </a:prstGeom>
        </p:spPr>
      </p:pic>
      <p:pic>
        <p:nvPicPr>
          <p:cNvPr id="29" name="Graphic 28">
            <a:extLst>
              <a:ext uri="{FF2B5EF4-FFF2-40B4-BE49-F238E27FC236}">
                <a16:creationId xmlns:a16="http://schemas.microsoft.com/office/drawing/2014/main" id="{55A3B925-F449-A040-780C-9C5CD17F0842}"/>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9006349" y="2798416"/>
            <a:ext cx="540000" cy="83618"/>
          </a:xfrm>
          <a:prstGeom prst="rect">
            <a:avLst/>
          </a:prstGeom>
        </p:spPr>
      </p:pic>
      <p:pic>
        <p:nvPicPr>
          <p:cNvPr id="32" name="Picture 31" descr="A blue circle with black background&#10;&#10;Description automatically generated">
            <a:extLst>
              <a:ext uri="{FF2B5EF4-FFF2-40B4-BE49-F238E27FC236}">
                <a16:creationId xmlns:a16="http://schemas.microsoft.com/office/drawing/2014/main" id="{19331D86-9A36-57DC-E2A5-0E01967D531B}"/>
              </a:ext>
            </a:extLst>
          </p:cNvPr>
          <p:cNvPicPr>
            <a:picLocks noChangeAspect="1"/>
          </p:cNvPicPr>
          <p:nvPr/>
        </p:nvPicPr>
        <p:blipFill>
          <a:blip r:embed="rId83" cstate="screen">
            <a:extLst>
              <a:ext uri="{28A0092B-C50C-407E-A947-70E740481C1C}">
                <a14:useLocalDpi xmlns:a14="http://schemas.microsoft.com/office/drawing/2010/main"/>
              </a:ext>
            </a:extLst>
          </a:blip>
          <a:stretch>
            <a:fillRect/>
          </a:stretch>
        </p:blipFill>
        <p:spPr>
          <a:xfrm>
            <a:off x="7458580" y="2368458"/>
            <a:ext cx="540000" cy="110995"/>
          </a:xfrm>
          <a:prstGeom prst="rect">
            <a:avLst/>
          </a:prstGeom>
        </p:spPr>
      </p:pic>
      <p:pic>
        <p:nvPicPr>
          <p:cNvPr id="34" name="Picture 33">
            <a:extLst>
              <a:ext uri="{FF2B5EF4-FFF2-40B4-BE49-F238E27FC236}">
                <a16:creationId xmlns:a16="http://schemas.microsoft.com/office/drawing/2014/main" id="{F77DC35A-4755-C782-7749-1558FB1CBF7F}"/>
              </a:ext>
            </a:extLst>
          </p:cNvPr>
          <p:cNvPicPr>
            <a:picLocks noChangeAspect="1"/>
          </p:cNvPicPr>
          <p:nvPr/>
        </p:nvPicPr>
        <p:blipFill>
          <a:blip r:embed="rId84" cstate="screen">
            <a:extLst>
              <a:ext uri="{28A0092B-C50C-407E-A947-70E740481C1C}">
                <a14:useLocalDpi xmlns:a14="http://schemas.microsoft.com/office/drawing/2010/main"/>
              </a:ext>
            </a:extLst>
          </a:blip>
          <a:stretch>
            <a:fillRect/>
          </a:stretch>
        </p:blipFill>
        <p:spPr>
          <a:xfrm>
            <a:off x="1745078" y="3968961"/>
            <a:ext cx="540000" cy="77779"/>
          </a:xfrm>
          <a:prstGeom prst="rect">
            <a:avLst/>
          </a:prstGeom>
        </p:spPr>
      </p:pic>
      <p:pic>
        <p:nvPicPr>
          <p:cNvPr id="37" name="Picture 36" descr="A black and grey logo&#10;&#10;Description automatically generated">
            <a:extLst>
              <a:ext uri="{FF2B5EF4-FFF2-40B4-BE49-F238E27FC236}">
                <a16:creationId xmlns:a16="http://schemas.microsoft.com/office/drawing/2014/main" id="{58E6CEE1-F79B-19E4-5FF5-292EDAEF55F4}"/>
              </a:ext>
            </a:extLst>
          </p:cNvPr>
          <p:cNvPicPr>
            <a:picLocks noChangeAspect="1"/>
          </p:cNvPicPr>
          <p:nvPr/>
        </p:nvPicPr>
        <p:blipFill>
          <a:blip r:embed="rId85" cstate="screen">
            <a:extLst>
              <a:ext uri="{28A0092B-C50C-407E-A947-70E740481C1C}">
                <a14:useLocalDpi xmlns:a14="http://schemas.microsoft.com/office/drawing/2010/main"/>
              </a:ext>
            </a:extLst>
          </a:blip>
          <a:stretch>
            <a:fillRect/>
          </a:stretch>
        </p:blipFill>
        <p:spPr>
          <a:xfrm>
            <a:off x="1814990" y="5993907"/>
            <a:ext cx="540000" cy="111507"/>
          </a:xfrm>
          <a:prstGeom prst="rect">
            <a:avLst/>
          </a:prstGeom>
        </p:spPr>
      </p:pic>
      <p:pic>
        <p:nvPicPr>
          <p:cNvPr id="39" name="Picture 38" descr="A black text on a white background&#10;&#10;Description automatically generated">
            <a:extLst>
              <a:ext uri="{FF2B5EF4-FFF2-40B4-BE49-F238E27FC236}">
                <a16:creationId xmlns:a16="http://schemas.microsoft.com/office/drawing/2014/main" id="{44C47E1C-0D68-32D5-F720-2B48FF4103BF}"/>
              </a:ext>
            </a:extLst>
          </p:cNvPr>
          <p:cNvPicPr>
            <a:picLocks noChangeAspect="1"/>
          </p:cNvPicPr>
          <p:nvPr/>
        </p:nvPicPr>
        <p:blipFill rotWithShape="1">
          <a:blip r:embed="rId86" cstate="screen">
            <a:extLst>
              <a:ext uri="{28A0092B-C50C-407E-A947-70E740481C1C}">
                <a14:useLocalDpi xmlns:a14="http://schemas.microsoft.com/office/drawing/2010/main"/>
              </a:ext>
            </a:extLst>
          </a:blip>
          <a:srcRect/>
          <a:stretch/>
        </p:blipFill>
        <p:spPr>
          <a:xfrm>
            <a:off x="3365245" y="5186311"/>
            <a:ext cx="612000" cy="97217"/>
          </a:xfrm>
          <a:prstGeom prst="rect">
            <a:avLst/>
          </a:prstGeom>
        </p:spPr>
      </p:pic>
      <p:pic>
        <p:nvPicPr>
          <p:cNvPr id="87" name="Picture 86" descr="A blue circle with white text&#10;&#10;Description automatically generated">
            <a:extLst>
              <a:ext uri="{FF2B5EF4-FFF2-40B4-BE49-F238E27FC236}">
                <a16:creationId xmlns:a16="http://schemas.microsoft.com/office/drawing/2014/main" id="{76B7D898-C273-D79D-3C36-1E95B4F181C5}"/>
              </a:ext>
            </a:extLst>
          </p:cNvPr>
          <p:cNvPicPr>
            <a:picLocks noChangeAspect="1"/>
          </p:cNvPicPr>
          <p:nvPr/>
        </p:nvPicPr>
        <p:blipFill>
          <a:blip r:embed="rId87" cstate="screen">
            <a:extLst>
              <a:ext uri="{28A0092B-C50C-407E-A947-70E740481C1C}">
                <a14:useLocalDpi xmlns:a14="http://schemas.microsoft.com/office/drawing/2010/main"/>
              </a:ext>
            </a:extLst>
          </a:blip>
          <a:stretch>
            <a:fillRect/>
          </a:stretch>
        </p:blipFill>
        <p:spPr>
          <a:xfrm>
            <a:off x="164217" y="1881016"/>
            <a:ext cx="537858" cy="226199"/>
          </a:xfrm>
          <a:prstGeom prst="rect">
            <a:avLst/>
          </a:prstGeom>
        </p:spPr>
      </p:pic>
      <p:pic>
        <p:nvPicPr>
          <p:cNvPr id="90" name="Picture 89" descr="A black and white sign with white text&#10;&#10;Description automatically generated">
            <a:extLst>
              <a:ext uri="{FF2B5EF4-FFF2-40B4-BE49-F238E27FC236}">
                <a16:creationId xmlns:a16="http://schemas.microsoft.com/office/drawing/2014/main" id="{CAF26481-2613-E4C0-D176-DB7F29052251}"/>
              </a:ext>
            </a:extLst>
          </p:cNvPr>
          <p:cNvPicPr>
            <a:picLocks noChangeAspect="1"/>
          </p:cNvPicPr>
          <p:nvPr/>
        </p:nvPicPr>
        <p:blipFill>
          <a:blip r:embed="rId88" cstate="screen">
            <a:extLst>
              <a:ext uri="{28A0092B-C50C-407E-A947-70E740481C1C}">
                <a14:useLocalDpi xmlns:a14="http://schemas.microsoft.com/office/drawing/2010/main"/>
              </a:ext>
            </a:extLst>
          </a:blip>
          <a:stretch>
            <a:fillRect/>
          </a:stretch>
        </p:blipFill>
        <p:spPr>
          <a:xfrm>
            <a:off x="191547" y="3155887"/>
            <a:ext cx="540000" cy="147826"/>
          </a:xfrm>
          <a:prstGeom prst="rect">
            <a:avLst/>
          </a:prstGeom>
        </p:spPr>
      </p:pic>
      <p:pic>
        <p:nvPicPr>
          <p:cNvPr id="91" name="Picture 90" descr="A black background with grey letters&#10;&#10;Description automatically generated">
            <a:extLst>
              <a:ext uri="{FF2B5EF4-FFF2-40B4-BE49-F238E27FC236}">
                <a16:creationId xmlns:a16="http://schemas.microsoft.com/office/drawing/2014/main" id="{E9ED1158-1A4C-D195-CDD7-EE80051E52DF}"/>
              </a:ext>
            </a:extLst>
          </p:cNvPr>
          <p:cNvPicPr>
            <a:picLocks noChangeAspect="1"/>
          </p:cNvPicPr>
          <p:nvPr/>
        </p:nvPicPr>
        <p:blipFill>
          <a:blip r:embed="rId89" cstate="screen">
            <a:extLst>
              <a:ext uri="{28A0092B-C50C-407E-A947-70E740481C1C}">
                <a14:useLocalDpi xmlns:a14="http://schemas.microsoft.com/office/drawing/2010/main"/>
              </a:ext>
            </a:extLst>
          </a:blip>
          <a:stretch>
            <a:fillRect/>
          </a:stretch>
        </p:blipFill>
        <p:spPr>
          <a:xfrm>
            <a:off x="7325697" y="4373416"/>
            <a:ext cx="707362" cy="198270"/>
          </a:xfrm>
          <a:prstGeom prst="rect">
            <a:avLst/>
          </a:prstGeom>
        </p:spPr>
      </p:pic>
      <p:pic>
        <p:nvPicPr>
          <p:cNvPr id="92" name="Graphic 91">
            <a:extLst>
              <a:ext uri="{FF2B5EF4-FFF2-40B4-BE49-F238E27FC236}">
                <a16:creationId xmlns:a16="http://schemas.microsoft.com/office/drawing/2014/main" id="{390689FF-0DD8-495C-D41D-772F6CE58443}"/>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10663470" y="4394278"/>
            <a:ext cx="491453" cy="121723"/>
          </a:xfrm>
          <a:prstGeom prst="rect">
            <a:avLst/>
          </a:prstGeom>
        </p:spPr>
      </p:pic>
      <p:pic>
        <p:nvPicPr>
          <p:cNvPr id="94" name="Picture 93">
            <a:extLst>
              <a:ext uri="{FF2B5EF4-FFF2-40B4-BE49-F238E27FC236}">
                <a16:creationId xmlns:a16="http://schemas.microsoft.com/office/drawing/2014/main" id="{D557121E-1C3F-C22F-7EF1-608ACCE414E4}"/>
              </a:ext>
            </a:extLst>
          </p:cNvPr>
          <p:cNvPicPr>
            <a:picLocks noChangeAspect="1"/>
          </p:cNvPicPr>
          <p:nvPr/>
        </p:nvPicPr>
        <p:blipFill>
          <a:blip r:embed="rId92" cstate="screen">
            <a:extLst>
              <a:ext uri="{28A0092B-C50C-407E-A947-70E740481C1C}">
                <a14:useLocalDpi xmlns:a14="http://schemas.microsoft.com/office/drawing/2010/main"/>
              </a:ext>
            </a:extLst>
          </a:blip>
          <a:stretch>
            <a:fillRect/>
          </a:stretch>
        </p:blipFill>
        <p:spPr>
          <a:xfrm>
            <a:off x="972766" y="3878867"/>
            <a:ext cx="539954" cy="260865"/>
          </a:xfrm>
          <a:prstGeom prst="rect">
            <a:avLst/>
          </a:prstGeom>
        </p:spPr>
      </p:pic>
      <p:pic>
        <p:nvPicPr>
          <p:cNvPr id="101" name="Picture 100" descr="A logo with a red circle and a red circle&#10;&#10;Description automatically generated">
            <a:extLst>
              <a:ext uri="{FF2B5EF4-FFF2-40B4-BE49-F238E27FC236}">
                <a16:creationId xmlns:a16="http://schemas.microsoft.com/office/drawing/2014/main" id="{FD165482-DD51-5114-AD7C-16C356EA51A0}"/>
              </a:ext>
            </a:extLst>
          </p:cNvPr>
          <p:cNvPicPr>
            <a:picLocks noChangeAspect="1"/>
          </p:cNvPicPr>
          <p:nvPr/>
        </p:nvPicPr>
        <p:blipFill>
          <a:blip r:embed="rId93" cstate="screen">
            <a:extLst>
              <a:ext uri="{28A0092B-C50C-407E-A947-70E740481C1C}">
                <a14:useLocalDpi xmlns:a14="http://schemas.microsoft.com/office/drawing/2010/main"/>
              </a:ext>
            </a:extLst>
          </a:blip>
          <a:stretch>
            <a:fillRect/>
          </a:stretch>
        </p:blipFill>
        <p:spPr>
          <a:xfrm>
            <a:off x="175775" y="4354256"/>
            <a:ext cx="537859" cy="164815"/>
          </a:xfrm>
          <a:prstGeom prst="rect">
            <a:avLst/>
          </a:prstGeom>
        </p:spPr>
      </p:pic>
      <p:pic>
        <p:nvPicPr>
          <p:cNvPr id="113" name="Picture 112" descr="A black and white logo&#10;&#10;Description automatically generated">
            <a:extLst>
              <a:ext uri="{FF2B5EF4-FFF2-40B4-BE49-F238E27FC236}">
                <a16:creationId xmlns:a16="http://schemas.microsoft.com/office/drawing/2014/main" id="{032459C4-0DBF-D7E2-8576-89CDEF3B6EC6}"/>
              </a:ext>
            </a:extLst>
          </p:cNvPr>
          <p:cNvPicPr>
            <a:picLocks noChangeAspect="1"/>
          </p:cNvPicPr>
          <p:nvPr/>
        </p:nvPicPr>
        <p:blipFill rotWithShape="1">
          <a:blip r:embed="rId94" cstate="screen">
            <a:extLst>
              <a:ext uri="{28A0092B-C50C-407E-A947-70E740481C1C}">
                <a14:useLocalDpi xmlns:a14="http://schemas.microsoft.com/office/drawing/2010/main"/>
              </a:ext>
            </a:extLst>
          </a:blip>
          <a:srcRect/>
          <a:stretch/>
        </p:blipFill>
        <p:spPr>
          <a:xfrm>
            <a:off x="166609" y="3489271"/>
            <a:ext cx="529720" cy="179588"/>
          </a:xfrm>
          <a:prstGeom prst="rect">
            <a:avLst/>
          </a:prstGeom>
        </p:spPr>
      </p:pic>
      <p:pic>
        <p:nvPicPr>
          <p:cNvPr id="114" name="Picture 113">
            <a:extLst>
              <a:ext uri="{FF2B5EF4-FFF2-40B4-BE49-F238E27FC236}">
                <a16:creationId xmlns:a16="http://schemas.microsoft.com/office/drawing/2014/main" id="{D14AF04E-CC5F-2F44-89FA-513D0243CEEA}"/>
              </a:ext>
            </a:extLst>
          </p:cNvPr>
          <p:cNvPicPr>
            <a:picLocks noChangeAspect="1"/>
          </p:cNvPicPr>
          <p:nvPr/>
        </p:nvPicPr>
        <p:blipFill>
          <a:blip r:embed="rId95" cstate="screen">
            <a:extLst>
              <a:ext uri="{28A0092B-C50C-407E-A947-70E740481C1C}">
                <a14:useLocalDpi xmlns:a14="http://schemas.microsoft.com/office/drawing/2010/main"/>
              </a:ext>
            </a:extLst>
          </a:blip>
          <a:stretch>
            <a:fillRect/>
          </a:stretch>
        </p:blipFill>
        <p:spPr>
          <a:xfrm>
            <a:off x="2555860" y="5592151"/>
            <a:ext cx="572677" cy="94839"/>
          </a:xfrm>
          <a:prstGeom prst="rect">
            <a:avLst/>
          </a:prstGeom>
        </p:spPr>
      </p:pic>
      <p:pic>
        <p:nvPicPr>
          <p:cNvPr id="116" name="Picture 115" descr="A blue and black logo&#10;&#10;Description automatically generated">
            <a:extLst>
              <a:ext uri="{FF2B5EF4-FFF2-40B4-BE49-F238E27FC236}">
                <a16:creationId xmlns:a16="http://schemas.microsoft.com/office/drawing/2014/main" id="{238A9844-BE9C-B27E-F452-DB107BA4DBA9}"/>
              </a:ext>
            </a:extLst>
          </p:cNvPr>
          <p:cNvPicPr>
            <a:picLocks noChangeAspect="1"/>
          </p:cNvPicPr>
          <p:nvPr/>
        </p:nvPicPr>
        <p:blipFill>
          <a:blip r:embed="rId96" cstate="screen">
            <a:extLst>
              <a:ext uri="{28A0092B-C50C-407E-A947-70E740481C1C}">
                <a14:useLocalDpi xmlns:a14="http://schemas.microsoft.com/office/drawing/2010/main"/>
              </a:ext>
            </a:extLst>
          </a:blip>
          <a:stretch>
            <a:fillRect/>
          </a:stretch>
        </p:blipFill>
        <p:spPr>
          <a:xfrm>
            <a:off x="8200801" y="2769762"/>
            <a:ext cx="540000" cy="109553"/>
          </a:xfrm>
          <a:prstGeom prst="rect">
            <a:avLst/>
          </a:prstGeom>
        </p:spPr>
      </p:pic>
      <p:pic>
        <p:nvPicPr>
          <p:cNvPr id="117" name="Picture 116" descr="A close up of a logo&#10;&#10;Description automatically generated">
            <a:extLst>
              <a:ext uri="{FF2B5EF4-FFF2-40B4-BE49-F238E27FC236}">
                <a16:creationId xmlns:a16="http://schemas.microsoft.com/office/drawing/2014/main" id="{14928C2B-27A1-0BDE-5175-6B1E1A652912}"/>
              </a:ext>
            </a:extLst>
          </p:cNvPr>
          <p:cNvPicPr>
            <a:picLocks noChangeAspect="1"/>
          </p:cNvPicPr>
          <p:nvPr/>
        </p:nvPicPr>
        <p:blipFill>
          <a:blip r:embed="rId97" cstate="screen">
            <a:extLst>
              <a:ext uri="{28A0092B-C50C-407E-A947-70E740481C1C}">
                <a14:useLocalDpi xmlns:a14="http://schemas.microsoft.com/office/drawing/2010/main"/>
              </a:ext>
            </a:extLst>
          </a:blip>
          <a:stretch>
            <a:fillRect/>
          </a:stretch>
        </p:blipFill>
        <p:spPr>
          <a:xfrm>
            <a:off x="10658816" y="1508627"/>
            <a:ext cx="576000" cy="137657"/>
          </a:xfrm>
          <a:prstGeom prst="rect">
            <a:avLst/>
          </a:prstGeom>
        </p:spPr>
      </p:pic>
      <p:pic>
        <p:nvPicPr>
          <p:cNvPr id="119" name="Picture 118" descr="A blue and black logo&#10;&#10;Description automatically generated">
            <a:extLst>
              <a:ext uri="{FF2B5EF4-FFF2-40B4-BE49-F238E27FC236}">
                <a16:creationId xmlns:a16="http://schemas.microsoft.com/office/drawing/2014/main" id="{53AF7105-A32C-E244-E796-45EAD55EB0A1}"/>
              </a:ext>
            </a:extLst>
          </p:cNvPr>
          <p:cNvPicPr>
            <a:picLocks noChangeAspect="1"/>
          </p:cNvPicPr>
          <p:nvPr/>
        </p:nvPicPr>
        <p:blipFill>
          <a:blip r:embed="rId98" cstate="screen">
            <a:extLst>
              <a:ext uri="{28A0092B-C50C-407E-A947-70E740481C1C}">
                <a14:useLocalDpi xmlns:a14="http://schemas.microsoft.com/office/drawing/2010/main"/>
              </a:ext>
            </a:extLst>
          </a:blip>
          <a:stretch>
            <a:fillRect/>
          </a:stretch>
        </p:blipFill>
        <p:spPr>
          <a:xfrm>
            <a:off x="9820983" y="4333112"/>
            <a:ext cx="576000" cy="205875"/>
          </a:xfrm>
          <a:prstGeom prst="rect">
            <a:avLst/>
          </a:prstGeom>
        </p:spPr>
      </p:pic>
      <p:pic>
        <p:nvPicPr>
          <p:cNvPr id="127" name="Picture 126" descr="A white letters on a black background&#10;&#10;Description automatically generated">
            <a:extLst>
              <a:ext uri="{FF2B5EF4-FFF2-40B4-BE49-F238E27FC236}">
                <a16:creationId xmlns:a16="http://schemas.microsoft.com/office/drawing/2014/main" id="{6F1FA5CB-8A91-9E4D-F32E-FF41C024D98D}"/>
              </a:ext>
            </a:extLst>
          </p:cNvPr>
          <p:cNvPicPr>
            <a:picLocks noChangeAspect="1"/>
          </p:cNvPicPr>
          <p:nvPr/>
        </p:nvPicPr>
        <p:blipFill>
          <a:blip r:embed="rId99" cstate="screen">
            <a:extLst>
              <a:ext uri="{28A0092B-C50C-407E-A947-70E740481C1C}">
                <a14:useLocalDpi xmlns:a14="http://schemas.microsoft.com/office/drawing/2010/main"/>
              </a:ext>
            </a:extLst>
          </a:blip>
          <a:stretch>
            <a:fillRect/>
          </a:stretch>
        </p:blipFill>
        <p:spPr>
          <a:xfrm>
            <a:off x="3388297" y="4399550"/>
            <a:ext cx="540000" cy="125741"/>
          </a:xfrm>
          <a:prstGeom prst="rect">
            <a:avLst/>
          </a:prstGeom>
        </p:spPr>
      </p:pic>
      <p:pic>
        <p:nvPicPr>
          <p:cNvPr id="128" name="Picture 127" descr="A logo for a company&#10;&#10;Description automatically generated">
            <a:extLst>
              <a:ext uri="{FF2B5EF4-FFF2-40B4-BE49-F238E27FC236}">
                <a16:creationId xmlns:a16="http://schemas.microsoft.com/office/drawing/2014/main" id="{19209FF8-18E8-D7D2-21F9-24F146C05175}"/>
              </a:ext>
            </a:extLst>
          </p:cNvPr>
          <p:cNvPicPr>
            <a:picLocks noChangeAspect="1"/>
          </p:cNvPicPr>
          <p:nvPr/>
        </p:nvPicPr>
        <p:blipFill>
          <a:blip r:embed="rId100" cstate="screen">
            <a:extLst>
              <a:ext uri="{28A0092B-C50C-407E-A947-70E740481C1C}">
                <a14:useLocalDpi xmlns:a14="http://schemas.microsoft.com/office/drawing/2010/main"/>
              </a:ext>
            </a:extLst>
          </a:blip>
          <a:stretch>
            <a:fillRect/>
          </a:stretch>
        </p:blipFill>
        <p:spPr>
          <a:xfrm>
            <a:off x="9167542" y="1390825"/>
            <a:ext cx="313509" cy="318565"/>
          </a:xfrm>
          <a:prstGeom prst="rect">
            <a:avLst/>
          </a:prstGeom>
        </p:spPr>
      </p:pic>
      <p:pic>
        <p:nvPicPr>
          <p:cNvPr id="131" name="Picture 130" descr="A blue and green logo&#10;&#10;Description automatically generated">
            <a:extLst>
              <a:ext uri="{FF2B5EF4-FFF2-40B4-BE49-F238E27FC236}">
                <a16:creationId xmlns:a16="http://schemas.microsoft.com/office/drawing/2014/main" id="{C6E60F81-05BF-D484-9A1E-74E5E9DFECAA}"/>
              </a:ext>
            </a:extLst>
          </p:cNvPr>
          <p:cNvPicPr>
            <a:picLocks noChangeAspect="1"/>
          </p:cNvPicPr>
          <p:nvPr/>
        </p:nvPicPr>
        <p:blipFill>
          <a:blip r:embed="rId101" cstate="screen">
            <a:extLst>
              <a:ext uri="{28A0092B-C50C-407E-A947-70E740481C1C}">
                <a14:useLocalDpi xmlns:a14="http://schemas.microsoft.com/office/drawing/2010/main"/>
              </a:ext>
            </a:extLst>
          </a:blip>
          <a:stretch>
            <a:fillRect/>
          </a:stretch>
        </p:blipFill>
        <p:spPr>
          <a:xfrm>
            <a:off x="266878" y="1020883"/>
            <a:ext cx="292415" cy="281612"/>
          </a:xfrm>
          <a:prstGeom prst="rect">
            <a:avLst/>
          </a:prstGeom>
        </p:spPr>
      </p:pic>
      <p:pic>
        <p:nvPicPr>
          <p:cNvPr id="132" name="Picture 131" descr="A close up of a logo&#10;&#10;Description automatically generated">
            <a:extLst>
              <a:ext uri="{FF2B5EF4-FFF2-40B4-BE49-F238E27FC236}">
                <a16:creationId xmlns:a16="http://schemas.microsoft.com/office/drawing/2014/main" id="{7AF51530-BDA1-C238-9C7D-F0D752FADB44}"/>
              </a:ext>
            </a:extLst>
          </p:cNvPr>
          <p:cNvPicPr>
            <a:picLocks noChangeAspect="1"/>
          </p:cNvPicPr>
          <p:nvPr/>
        </p:nvPicPr>
        <p:blipFill>
          <a:blip r:embed="rId102" cstate="screen">
            <a:extLst>
              <a:ext uri="{28A0092B-C50C-407E-A947-70E740481C1C}">
                <a14:useLocalDpi xmlns:a14="http://schemas.microsoft.com/office/drawing/2010/main"/>
              </a:ext>
            </a:extLst>
          </a:blip>
          <a:stretch>
            <a:fillRect/>
          </a:stretch>
        </p:blipFill>
        <p:spPr>
          <a:xfrm>
            <a:off x="10670233" y="1102587"/>
            <a:ext cx="564583" cy="125046"/>
          </a:xfrm>
          <a:prstGeom prst="rect">
            <a:avLst/>
          </a:prstGeom>
        </p:spPr>
      </p:pic>
      <p:pic>
        <p:nvPicPr>
          <p:cNvPr id="1038" name="Picture 14" descr="Bluefish Group – Bluefish Pharmaceuticals">
            <a:extLst>
              <a:ext uri="{FF2B5EF4-FFF2-40B4-BE49-F238E27FC236}">
                <a16:creationId xmlns:a16="http://schemas.microsoft.com/office/drawing/2014/main" id="{0A7FDAD6-2DB9-83E9-FB62-292D1F98656A}"/>
              </a:ext>
            </a:extLst>
          </p:cNvPr>
          <p:cNvPicPr>
            <a:picLocks noChangeAspect="1" noChangeArrowheads="1"/>
          </p:cNvPicPr>
          <p:nvPr/>
        </p:nvPicPr>
        <p:blipFill>
          <a:blip r:embed="rId103" cstate="screen">
            <a:extLst>
              <a:ext uri="{28A0092B-C50C-407E-A947-70E740481C1C}">
                <a14:useLocalDpi xmlns:a14="http://schemas.microsoft.com/office/drawing/2010/main"/>
              </a:ext>
            </a:extLst>
          </a:blip>
          <a:srcRect/>
          <a:stretch>
            <a:fillRect/>
          </a:stretch>
        </p:blipFill>
        <p:spPr bwMode="auto">
          <a:xfrm>
            <a:off x="5080126" y="1839332"/>
            <a:ext cx="432000" cy="272160"/>
          </a:xfrm>
          <a:prstGeom prst="rect">
            <a:avLst/>
          </a:prstGeom>
          <a:noFill/>
          <a:extLst>
            <a:ext uri="{909E8E84-426E-40DD-AFC4-6F175D3DCCD1}">
              <a14:hiddenFill xmlns:a14="http://schemas.microsoft.com/office/drawing/2010/main">
                <a:solidFill>
                  <a:srgbClr val="FFFFFF"/>
                </a:solidFill>
              </a14:hiddenFill>
            </a:ext>
          </a:extLst>
        </p:spPr>
      </p:pic>
      <p:pic>
        <p:nvPicPr>
          <p:cNvPr id="171" name="Bildobjekt 12">
            <a:extLst>
              <a:ext uri="{FF2B5EF4-FFF2-40B4-BE49-F238E27FC236}">
                <a16:creationId xmlns:a16="http://schemas.microsoft.com/office/drawing/2014/main" id="{2173CEED-FD6E-272F-22F0-0A7B9A8279D6}"/>
              </a:ext>
            </a:extLst>
          </p:cNvPr>
          <p:cNvPicPr>
            <a:picLocks noChangeAspect="1"/>
          </p:cNvPicPr>
          <p:nvPr/>
        </p:nvPicPr>
        <p:blipFill>
          <a:blip r:embed="rId104" cstate="screen">
            <a:extLst>
              <a:ext uri="{28A0092B-C50C-407E-A947-70E740481C1C}">
                <a14:useLocalDpi xmlns:a14="http://schemas.microsoft.com/office/drawing/2010/main"/>
              </a:ext>
            </a:extLst>
          </a:blip>
          <a:stretch>
            <a:fillRect/>
          </a:stretch>
        </p:blipFill>
        <p:spPr>
          <a:xfrm>
            <a:off x="9885282" y="3908054"/>
            <a:ext cx="468000" cy="203310"/>
          </a:xfrm>
          <a:prstGeom prst="rect">
            <a:avLst/>
          </a:prstGeom>
        </p:spPr>
      </p:pic>
      <p:pic>
        <p:nvPicPr>
          <p:cNvPr id="1044" name="Picture 20" descr="Media - Organon - Sweden">
            <a:extLst>
              <a:ext uri="{FF2B5EF4-FFF2-40B4-BE49-F238E27FC236}">
                <a16:creationId xmlns:a16="http://schemas.microsoft.com/office/drawing/2014/main" id="{71357E08-5D7A-5889-FB66-75A18A192566}"/>
              </a:ext>
            </a:extLst>
          </p:cNvPr>
          <p:cNvPicPr>
            <a:picLocks noChangeAspect="1" noChangeArrowheads="1"/>
          </p:cNvPicPr>
          <p:nvPr/>
        </p:nvPicPr>
        <p:blipFill>
          <a:blip r:embed="rId105" cstate="screen">
            <a:extLst>
              <a:ext uri="{28A0092B-C50C-407E-A947-70E740481C1C}">
                <a14:useLocalDpi xmlns:a14="http://schemas.microsoft.com/office/drawing/2010/main"/>
              </a:ext>
            </a:extLst>
          </a:blip>
          <a:srcRect/>
          <a:stretch>
            <a:fillRect/>
          </a:stretch>
        </p:blipFill>
        <p:spPr bwMode="auto">
          <a:xfrm>
            <a:off x="8188431" y="4429319"/>
            <a:ext cx="540000" cy="8100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71" descr="A close-up of a logo&#10;&#10;Description automatically generated">
            <a:extLst>
              <a:ext uri="{FF2B5EF4-FFF2-40B4-BE49-F238E27FC236}">
                <a16:creationId xmlns:a16="http://schemas.microsoft.com/office/drawing/2014/main" id="{DF7EE4F1-7FAF-AB6D-6A01-C5527A736D1F}"/>
              </a:ext>
            </a:extLst>
          </p:cNvPr>
          <p:cNvPicPr>
            <a:picLocks noChangeAspect="1"/>
          </p:cNvPicPr>
          <p:nvPr/>
        </p:nvPicPr>
        <p:blipFill>
          <a:blip r:embed="rId106" cstate="screen">
            <a:extLst>
              <a:ext uri="{28A0092B-C50C-407E-A947-70E740481C1C}">
                <a14:useLocalDpi xmlns:a14="http://schemas.microsoft.com/office/drawing/2010/main"/>
              </a:ext>
            </a:extLst>
          </a:blip>
          <a:stretch>
            <a:fillRect/>
          </a:stretch>
        </p:blipFill>
        <p:spPr>
          <a:xfrm>
            <a:off x="3462162" y="2277119"/>
            <a:ext cx="432000" cy="215699"/>
          </a:xfrm>
          <a:prstGeom prst="rect">
            <a:avLst/>
          </a:prstGeom>
        </p:spPr>
      </p:pic>
      <p:pic>
        <p:nvPicPr>
          <p:cNvPr id="175" name="Picture 174" descr="A logo with a blue and green design&#10;&#10;Description automatically generated">
            <a:extLst>
              <a:ext uri="{FF2B5EF4-FFF2-40B4-BE49-F238E27FC236}">
                <a16:creationId xmlns:a16="http://schemas.microsoft.com/office/drawing/2014/main" id="{BB216453-A623-572C-8037-FF5812C79442}"/>
              </a:ext>
            </a:extLst>
          </p:cNvPr>
          <p:cNvPicPr>
            <a:picLocks noChangeAspect="1"/>
          </p:cNvPicPr>
          <p:nvPr/>
        </p:nvPicPr>
        <p:blipFill>
          <a:blip r:embed="rId107" cstate="screen">
            <a:extLst>
              <a:ext uri="{28A0092B-C50C-407E-A947-70E740481C1C}">
                <a14:useLocalDpi xmlns:a14="http://schemas.microsoft.com/office/drawing/2010/main"/>
              </a:ext>
            </a:extLst>
          </a:blip>
          <a:stretch>
            <a:fillRect/>
          </a:stretch>
        </p:blipFill>
        <p:spPr>
          <a:xfrm>
            <a:off x="11441030" y="3918740"/>
            <a:ext cx="540000" cy="225135"/>
          </a:xfrm>
          <a:prstGeom prst="rect">
            <a:avLst/>
          </a:prstGeom>
        </p:spPr>
      </p:pic>
      <p:sp>
        <p:nvSpPr>
          <p:cNvPr id="47" name="Platshållare för text 12">
            <a:extLst>
              <a:ext uri="{FF2B5EF4-FFF2-40B4-BE49-F238E27FC236}">
                <a16:creationId xmlns:a16="http://schemas.microsoft.com/office/drawing/2014/main" id="{7D0C6F33-37C8-7C7F-AED9-F5B6112034F1}"/>
              </a:ext>
            </a:extLst>
          </p:cNvPr>
          <p:cNvSpPr txBox="1">
            <a:spLocks/>
          </p:cNvSpPr>
          <p:nvPr/>
        </p:nvSpPr>
        <p:spPr>
          <a:xfrm>
            <a:off x="-1792920" y="206258"/>
            <a:ext cx="12192000" cy="1520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3600">
                <a:solidFill>
                  <a:schemeClr val="tx2"/>
                </a:solidFill>
                <a:latin typeface="Verdana"/>
                <a:ea typeface="Verdana"/>
              </a:rPr>
              <a:t>Life science in </a:t>
            </a:r>
            <a:r>
              <a:rPr lang="sv-SE" sz="3600">
                <a:solidFill>
                  <a:schemeClr val="accent1"/>
                </a:solidFill>
                <a:latin typeface="Verdana"/>
                <a:ea typeface="Verdana"/>
              </a:rPr>
              <a:t>Hagastaden</a:t>
            </a:r>
            <a:r>
              <a:rPr lang="sv-SE" sz="3600">
                <a:solidFill>
                  <a:schemeClr val="tx2"/>
                </a:solidFill>
                <a:latin typeface="Verdana"/>
                <a:ea typeface="Verdana"/>
              </a:rPr>
              <a:t> 2025</a:t>
            </a:r>
          </a:p>
        </p:txBody>
      </p:sp>
      <p:pic>
        <p:nvPicPr>
          <p:cNvPr id="53" name="Picture 52" descr="A black background with white text&#10;&#10;Description automatically generated">
            <a:extLst>
              <a:ext uri="{FF2B5EF4-FFF2-40B4-BE49-F238E27FC236}">
                <a16:creationId xmlns:a16="http://schemas.microsoft.com/office/drawing/2014/main" id="{8466BA78-B5A5-E956-7FF2-3808D18AE83E}"/>
              </a:ext>
            </a:extLst>
          </p:cNvPr>
          <p:cNvPicPr>
            <a:picLocks noChangeAspect="1"/>
          </p:cNvPicPr>
          <p:nvPr/>
        </p:nvPicPr>
        <p:blipFill>
          <a:blip r:embed="rId108" cstate="screen">
            <a:extLst>
              <a:ext uri="{28A0092B-C50C-407E-A947-70E740481C1C}">
                <a14:useLocalDpi xmlns:a14="http://schemas.microsoft.com/office/drawing/2010/main"/>
              </a:ext>
            </a:extLst>
          </a:blip>
          <a:stretch>
            <a:fillRect/>
          </a:stretch>
        </p:blipFill>
        <p:spPr>
          <a:xfrm>
            <a:off x="10094542" y="6373555"/>
            <a:ext cx="1828800" cy="342900"/>
          </a:xfrm>
          <a:prstGeom prst="rect">
            <a:avLst/>
          </a:prstGeom>
        </p:spPr>
      </p:pic>
      <p:pic>
        <p:nvPicPr>
          <p:cNvPr id="1046" name="Picture 22">
            <a:extLst>
              <a:ext uri="{FF2B5EF4-FFF2-40B4-BE49-F238E27FC236}">
                <a16:creationId xmlns:a16="http://schemas.microsoft.com/office/drawing/2014/main" id="{289BD910-ACD5-EFB5-2D0A-335595EB741F}"/>
              </a:ext>
            </a:extLst>
          </p:cNvPr>
          <p:cNvPicPr>
            <a:picLocks noChangeAspect="1" noChangeArrowheads="1"/>
          </p:cNvPicPr>
          <p:nvPr/>
        </p:nvPicPr>
        <p:blipFill>
          <a:blip r:embed="rId109" cstate="screen">
            <a:extLst>
              <a:ext uri="{28A0092B-C50C-407E-A947-70E740481C1C}">
                <a14:useLocalDpi xmlns:a14="http://schemas.microsoft.com/office/drawing/2010/main"/>
              </a:ext>
            </a:extLst>
          </a:blip>
          <a:srcRect/>
          <a:stretch>
            <a:fillRect/>
          </a:stretch>
        </p:blipFill>
        <p:spPr bwMode="auto">
          <a:xfrm>
            <a:off x="4219369" y="5552441"/>
            <a:ext cx="540000" cy="141328"/>
          </a:xfrm>
          <a:prstGeom prst="rect">
            <a:avLst/>
          </a:prstGeom>
          <a:noFill/>
          <a:extLst>
            <a:ext uri="{909E8E84-426E-40DD-AFC4-6F175D3DCCD1}">
              <a14:hiddenFill xmlns:a14="http://schemas.microsoft.com/office/drawing/2010/main">
                <a:solidFill>
                  <a:srgbClr val="FFFFFF"/>
                </a:solidFill>
              </a14:hiddenFill>
            </a:ext>
          </a:extLst>
        </p:spPr>
      </p:pic>
      <p:sp>
        <p:nvSpPr>
          <p:cNvPr id="190" name="TextBox 189">
            <a:extLst>
              <a:ext uri="{FF2B5EF4-FFF2-40B4-BE49-F238E27FC236}">
                <a16:creationId xmlns:a16="http://schemas.microsoft.com/office/drawing/2014/main" id="{0CEDCFCD-9270-46A1-6DC0-8B5D268F0A8B}"/>
              </a:ext>
            </a:extLst>
          </p:cNvPr>
          <p:cNvSpPr txBox="1"/>
          <p:nvPr/>
        </p:nvSpPr>
        <p:spPr>
          <a:xfrm>
            <a:off x="8355204" y="1830034"/>
            <a:ext cx="959513" cy="184666"/>
          </a:xfrm>
          <a:prstGeom prst="rect">
            <a:avLst/>
          </a:prstGeom>
          <a:noFill/>
        </p:spPr>
        <p:txBody>
          <a:bodyPr wrap="square" rtlCol="0">
            <a:spAutoFit/>
          </a:bodyPr>
          <a:lstStyle/>
          <a:p>
            <a:r>
              <a:rPr lang="en-SE" sz="600">
                <a:solidFill>
                  <a:schemeClr val="bg1"/>
                </a:solidFill>
              </a:rPr>
              <a:t>Stockholm city </a:t>
            </a:r>
            <a:r>
              <a:rPr lang="en-SE" sz="600">
                <a:solidFill>
                  <a:schemeClr val="bg1"/>
                </a:solidFill>
                <a:sym typeface="Wingdings" pitchFamily="2" charset="2"/>
              </a:rPr>
              <a:t></a:t>
            </a:r>
            <a:endParaRPr lang="en-SE" sz="600">
              <a:solidFill>
                <a:schemeClr val="bg1"/>
              </a:solidFill>
            </a:endParaRPr>
          </a:p>
        </p:txBody>
      </p:sp>
      <p:sp>
        <p:nvSpPr>
          <p:cNvPr id="1035" name="TextBox 1034">
            <a:extLst>
              <a:ext uri="{FF2B5EF4-FFF2-40B4-BE49-F238E27FC236}">
                <a16:creationId xmlns:a16="http://schemas.microsoft.com/office/drawing/2014/main" id="{895FE8BB-3297-4FD5-D7A1-D8D84649B7AE}"/>
              </a:ext>
            </a:extLst>
          </p:cNvPr>
          <p:cNvSpPr txBox="1"/>
          <p:nvPr/>
        </p:nvSpPr>
        <p:spPr>
          <a:xfrm>
            <a:off x="6583851" y="5823217"/>
            <a:ext cx="649537" cy="292388"/>
          </a:xfrm>
          <a:prstGeom prst="rect">
            <a:avLst/>
          </a:prstGeom>
          <a:noFill/>
        </p:spPr>
        <p:txBody>
          <a:bodyPr wrap="none" rtlCol="0">
            <a:spAutoFit/>
          </a:bodyPr>
          <a:lstStyle/>
          <a:p>
            <a:br>
              <a:rPr lang="en-GB" sz="600">
                <a:effectLst/>
              </a:rPr>
            </a:br>
            <a:r>
              <a:rPr lang="en-GB" sz="700" err="1">
                <a:effectLst/>
              </a:rPr>
              <a:t>Zelibra</a:t>
            </a:r>
            <a:r>
              <a:rPr lang="en-GB" sz="700">
                <a:effectLst/>
              </a:rPr>
              <a:t> AB</a:t>
            </a:r>
          </a:p>
        </p:txBody>
      </p:sp>
      <p:pic>
        <p:nvPicPr>
          <p:cNvPr id="9" name="Picture 8" descr="A blue background with black text&#10;&#10;Description automatically generated">
            <a:extLst>
              <a:ext uri="{FF2B5EF4-FFF2-40B4-BE49-F238E27FC236}">
                <a16:creationId xmlns:a16="http://schemas.microsoft.com/office/drawing/2014/main" id="{A4E9AC88-6979-C997-5AA0-211E72B37C00}"/>
              </a:ext>
            </a:extLst>
          </p:cNvPr>
          <p:cNvPicPr>
            <a:picLocks noChangeAspect="1"/>
          </p:cNvPicPr>
          <p:nvPr/>
        </p:nvPicPr>
        <p:blipFill rotWithShape="1">
          <a:blip r:embed="rId110" cstate="screen">
            <a:extLst>
              <a:ext uri="{28A0092B-C50C-407E-A947-70E740481C1C}">
                <a14:useLocalDpi xmlns:a14="http://schemas.microsoft.com/office/drawing/2010/main"/>
              </a:ext>
            </a:extLst>
          </a:blip>
          <a:srcRect/>
          <a:stretch/>
        </p:blipFill>
        <p:spPr>
          <a:xfrm>
            <a:off x="5017948" y="1059559"/>
            <a:ext cx="540000" cy="226505"/>
          </a:xfrm>
          <a:prstGeom prst="rect">
            <a:avLst/>
          </a:prstGeom>
        </p:spPr>
      </p:pic>
      <p:pic>
        <p:nvPicPr>
          <p:cNvPr id="14" name="Picture 13" descr="A blue text on a black background&#10;&#10;Description automatically generated">
            <a:extLst>
              <a:ext uri="{FF2B5EF4-FFF2-40B4-BE49-F238E27FC236}">
                <a16:creationId xmlns:a16="http://schemas.microsoft.com/office/drawing/2014/main" id="{CF6DF592-66A2-7FB8-3B79-F7FE1D15AF82}"/>
              </a:ext>
            </a:extLst>
          </p:cNvPr>
          <p:cNvPicPr>
            <a:picLocks noChangeAspect="1"/>
          </p:cNvPicPr>
          <p:nvPr/>
        </p:nvPicPr>
        <p:blipFill>
          <a:blip r:embed="rId111" cstate="screen">
            <a:extLst>
              <a:ext uri="{28A0092B-C50C-407E-A947-70E740481C1C}">
                <a14:useLocalDpi xmlns:a14="http://schemas.microsoft.com/office/drawing/2010/main"/>
              </a:ext>
            </a:extLst>
          </a:blip>
          <a:stretch>
            <a:fillRect/>
          </a:stretch>
        </p:blipFill>
        <p:spPr>
          <a:xfrm>
            <a:off x="9811992" y="1519490"/>
            <a:ext cx="612000" cy="94784"/>
          </a:xfrm>
          <a:prstGeom prst="rect">
            <a:avLst/>
          </a:prstGeom>
        </p:spPr>
      </p:pic>
      <p:pic>
        <p:nvPicPr>
          <p:cNvPr id="42" name="Picture 41" descr="A blue and black logo&#10;&#10;Description automatically generated">
            <a:extLst>
              <a:ext uri="{FF2B5EF4-FFF2-40B4-BE49-F238E27FC236}">
                <a16:creationId xmlns:a16="http://schemas.microsoft.com/office/drawing/2014/main" id="{60DB98A4-FE72-BC4D-C919-CD9B0B16C614}"/>
              </a:ext>
            </a:extLst>
          </p:cNvPr>
          <p:cNvPicPr>
            <a:picLocks noChangeAspect="1"/>
          </p:cNvPicPr>
          <p:nvPr/>
        </p:nvPicPr>
        <p:blipFill>
          <a:blip r:embed="rId112" cstate="screen">
            <a:extLst>
              <a:ext uri="{28A0092B-C50C-407E-A947-70E740481C1C}">
                <a14:useLocalDpi xmlns:a14="http://schemas.microsoft.com/office/drawing/2010/main"/>
              </a:ext>
            </a:extLst>
          </a:blip>
          <a:stretch>
            <a:fillRect/>
          </a:stretch>
        </p:blipFill>
        <p:spPr>
          <a:xfrm>
            <a:off x="4260991" y="2338360"/>
            <a:ext cx="396000" cy="180576"/>
          </a:xfrm>
          <a:prstGeom prst="rect">
            <a:avLst/>
          </a:prstGeom>
        </p:spPr>
      </p:pic>
      <p:pic>
        <p:nvPicPr>
          <p:cNvPr id="48" name="Picture 47" descr="A red letter on a black background&#10;&#10;Description automatically generated">
            <a:extLst>
              <a:ext uri="{FF2B5EF4-FFF2-40B4-BE49-F238E27FC236}">
                <a16:creationId xmlns:a16="http://schemas.microsoft.com/office/drawing/2014/main" id="{C6A51C8C-F4D0-37C9-081C-D330B93D665C}"/>
              </a:ext>
            </a:extLst>
          </p:cNvPr>
          <p:cNvPicPr>
            <a:picLocks noChangeAspect="1"/>
          </p:cNvPicPr>
          <p:nvPr/>
        </p:nvPicPr>
        <p:blipFill>
          <a:blip r:embed="rId113" cstate="screen">
            <a:extLst>
              <a:ext uri="{28A0092B-C50C-407E-A947-70E740481C1C}">
                <a14:useLocalDpi xmlns:a14="http://schemas.microsoft.com/office/drawing/2010/main"/>
              </a:ext>
            </a:extLst>
          </a:blip>
          <a:stretch>
            <a:fillRect/>
          </a:stretch>
        </p:blipFill>
        <p:spPr>
          <a:xfrm>
            <a:off x="1731058" y="3171930"/>
            <a:ext cx="612000" cy="89363"/>
          </a:xfrm>
          <a:prstGeom prst="rect">
            <a:avLst/>
          </a:prstGeom>
        </p:spPr>
      </p:pic>
      <p:pic>
        <p:nvPicPr>
          <p:cNvPr id="50" name="Picture 49" descr="A blue and white logo&#10;&#10;Description automatically generated">
            <a:extLst>
              <a:ext uri="{FF2B5EF4-FFF2-40B4-BE49-F238E27FC236}">
                <a16:creationId xmlns:a16="http://schemas.microsoft.com/office/drawing/2014/main" id="{1CF32846-5598-DFB4-2F6B-39F16C0E4D28}"/>
              </a:ext>
            </a:extLst>
          </p:cNvPr>
          <p:cNvPicPr>
            <a:picLocks noChangeAspect="1"/>
          </p:cNvPicPr>
          <p:nvPr/>
        </p:nvPicPr>
        <p:blipFill>
          <a:blip r:embed="rId114" cstate="screen">
            <a:extLst>
              <a:ext uri="{28A0092B-C50C-407E-A947-70E740481C1C}">
                <a14:useLocalDpi xmlns:a14="http://schemas.microsoft.com/office/drawing/2010/main"/>
              </a:ext>
            </a:extLst>
          </a:blip>
          <a:stretch>
            <a:fillRect/>
          </a:stretch>
        </p:blipFill>
        <p:spPr>
          <a:xfrm>
            <a:off x="4294358" y="4694360"/>
            <a:ext cx="324000" cy="324000"/>
          </a:xfrm>
          <a:prstGeom prst="rect">
            <a:avLst/>
          </a:prstGeom>
        </p:spPr>
      </p:pic>
      <p:pic>
        <p:nvPicPr>
          <p:cNvPr id="52" name="Picture 51" descr="A black background with a black square&#10;&#10;Description automatically generated with medium confidence">
            <a:extLst>
              <a:ext uri="{FF2B5EF4-FFF2-40B4-BE49-F238E27FC236}">
                <a16:creationId xmlns:a16="http://schemas.microsoft.com/office/drawing/2014/main" id="{80B5CA07-742A-DD11-D0BC-23C34DC59C37}"/>
              </a:ext>
            </a:extLst>
          </p:cNvPr>
          <p:cNvPicPr>
            <a:picLocks noChangeAspect="1"/>
          </p:cNvPicPr>
          <p:nvPr/>
        </p:nvPicPr>
        <p:blipFill>
          <a:blip r:embed="rId115" cstate="screen">
            <a:extLst>
              <a:ext uri="{28A0092B-C50C-407E-A947-70E740481C1C}">
                <a14:useLocalDpi xmlns:a14="http://schemas.microsoft.com/office/drawing/2010/main"/>
              </a:ext>
            </a:extLst>
          </a:blip>
          <a:stretch>
            <a:fillRect/>
          </a:stretch>
        </p:blipFill>
        <p:spPr>
          <a:xfrm>
            <a:off x="3352912" y="3184529"/>
            <a:ext cx="612000" cy="92787"/>
          </a:xfrm>
          <a:prstGeom prst="rect">
            <a:avLst/>
          </a:prstGeom>
        </p:spPr>
      </p:pic>
      <p:pic>
        <p:nvPicPr>
          <p:cNvPr id="102" name="Picture 101" descr="A red and black logo&#10;&#10;Description automatically generated">
            <a:extLst>
              <a:ext uri="{FF2B5EF4-FFF2-40B4-BE49-F238E27FC236}">
                <a16:creationId xmlns:a16="http://schemas.microsoft.com/office/drawing/2014/main" id="{0009E0C5-7F40-7E2B-7A01-63D7C2E29017}"/>
              </a:ext>
            </a:extLst>
          </p:cNvPr>
          <p:cNvPicPr>
            <a:picLocks noChangeAspect="1"/>
          </p:cNvPicPr>
          <p:nvPr/>
        </p:nvPicPr>
        <p:blipFill>
          <a:blip r:embed="rId116" cstate="screen">
            <a:extLst>
              <a:ext uri="{28A0092B-C50C-407E-A947-70E740481C1C}">
                <a14:useLocalDpi xmlns:a14="http://schemas.microsoft.com/office/drawing/2010/main"/>
              </a:ext>
            </a:extLst>
          </a:blip>
          <a:stretch>
            <a:fillRect/>
          </a:stretch>
        </p:blipFill>
        <p:spPr>
          <a:xfrm>
            <a:off x="7362635" y="4780321"/>
            <a:ext cx="576000" cy="192384"/>
          </a:xfrm>
          <a:prstGeom prst="rect">
            <a:avLst/>
          </a:prstGeom>
        </p:spPr>
      </p:pic>
      <p:pic>
        <p:nvPicPr>
          <p:cNvPr id="154" name="Picture 153" descr="A blue text on a black background&#10;&#10;Description automatically generated">
            <a:extLst>
              <a:ext uri="{FF2B5EF4-FFF2-40B4-BE49-F238E27FC236}">
                <a16:creationId xmlns:a16="http://schemas.microsoft.com/office/drawing/2014/main" id="{2DCA74B8-5907-C06F-88B0-CF5C55D61B37}"/>
              </a:ext>
            </a:extLst>
          </p:cNvPr>
          <p:cNvPicPr>
            <a:picLocks noChangeAspect="1"/>
          </p:cNvPicPr>
          <p:nvPr/>
        </p:nvPicPr>
        <p:blipFill>
          <a:blip r:embed="rId117" cstate="screen">
            <a:extLst>
              <a:ext uri="{28A0092B-C50C-407E-A947-70E740481C1C}">
                <a14:useLocalDpi xmlns:a14="http://schemas.microsoft.com/office/drawing/2010/main"/>
              </a:ext>
            </a:extLst>
          </a:blip>
          <a:stretch>
            <a:fillRect/>
          </a:stretch>
        </p:blipFill>
        <p:spPr>
          <a:xfrm>
            <a:off x="5793310" y="5973937"/>
            <a:ext cx="612000" cy="152733"/>
          </a:xfrm>
          <a:prstGeom prst="rect">
            <a:avLst/>
          </a:prstGeom>
        </p:spPr>
      </p:pic>
      <p:pic>
        <p:nvPicPr>
          <p:cNvPr id="181" name="Picture 180" descr="A close up of a logo&#10;&#10;Description automatically generated">
            <a:extLst>
              <a:ext uri="{FF2B5EF4-FFF2-40B4-BE49-F238E27FC236}">
                <a16:creationId xmlns:a16="http://schemas.microsoft.com/office/drawing/2014/main" id="{9EEB7308-CF02-5576-D4F5-C94F0170D5E9}"/>
              </a:ext>
            </a:extLst>
          </p:cNvPr>
          <p:cNvPicPr>
            <a:picLocks noChangeAspect="1"/>
          </p:cNvPicPr>
          <p:nvPr/>
        </p:nvPicPr>
        <p:blipFill>
          <a:blip r:embed="rId118" cstate="screen">
            <a:extLst>
              <a:ext uri="{28A0092B-C50C-407E-A947-70E740481C1C}">
                <a14:useLocalDpi xmlns:a14="http://schemas.microsoft.com/office/drawing/2010/main"/>
              </a:ext>
            </a:extLst>
          </a:blip>
          <a:stretch>
            <a:fillRect/>
          </a:stretch>
        </p:blipFill>
        <p:spPr>
          <a:xfrm>
            <a:off x="6591717" y="5581186"/>
            <a:ext cx="612000" cy="120455"/>
          </a:xfrm>
          <a:prstGeom prst="rect">
            <a:avLst/>
          </a:prstGeom>
        </p:spPr>
      </p:pic>
      <p:pic>
        <p:nvPicPr>
          <p:cNvPr id="183" name="Picture 182" descr="A red text on a white background&#10;&#10;Description automatically generated">
            <a:extLst>
              <a:ext uri="{FF2B5EF4-FFF2-40B4-BE49-F238E27FC236}">
                <a16:creationId xmlns:a16="http://schemas.microsoft.com/office/drawing/2014/main" id="{A8DFDBB6-9D7D-71EE-D5E0-D48496007874}"/>
              </a:ext>
            </a:extLst>
          </p:cNvPr>
          <p:cNvPicPr>
            <a:picLocks noChangeAspect="1"/>
          </p:cNvPicPr>
          <p:nvPr/>
        </p:nvPicPr>
        <p:blipFill>
          <a:blip r:embed="rId119" cstate="screen">
            <a:extLst>
              <a:ext uri="{28A0092B-C50C-407E-A947-70E740481C1C}">
                <a14:useLocalDpi xmlns:a14="http://schemas.microsoft.com/office/drawing/2010/main"/>
              </a:ext>
            </a:extLst>
          </a:blip>
          <a:stretch>
            <a:fillRect/>
          </a:stretch>
        </p:blipFill>
        <p:spPr>
          <a:xfrm>
            <a:off x="10606129" y="5590023"/>
            <a:ext cx="612000" cy="102679"/>
          </a:xfrm>
          <a:prstGeom prst="rect">
            <a:avLst/>
          </a:prstGeom>
        </p:spPr>
      </p:pic>
      <p:pic>
        <p:nvPicPr>
          <p:cNvPr id="1031" name="Picture 1030" descr="A close-up of a logo&#10;&#10;Description automatically generated">
            <a:extLst>
              <a:ext uri="{FF2B5EF4-FFF2-40B4-BE49-F238E27FC236}">
                <a16:creationId xmlns:a16="http://schemas.microsoft.com/office/drawing/2014/main" id="{5DB7A0AB-EB63-2F26-0717-4A67045D9978}"/>
              </a:ext>
            </a:extLst>
          </p:cNvPr>
          <p:cNvPicPr>
            <a:picLocks noChangeAspect="1"/>
          </p:cNvPicPr>
          <p:nvPr/>
        </p:nvPicPr>
        <p:blipFill>
          <a:blip r:embed="rId120" cstate="screen">
            <a:extLst>
              <a:ext uri="{28A0092B-C50C-407E-A947-70E740481C1C}">
                <a14:useLocalDpi xmlns:a14="http://schemas.microsoft.com/office/drawing/2010/main"/>
              </a:ext>
            </a:extLst>
          </a:blip>
          <a:stretch>
            <a:fillRect/>
          </a:stretch>
        </p:blipFill>
        <p:spPr>
          <a:xfrm>
            <a:off x="940183" y="3484636"/>
            <a:ext cx="612000" cy="176256"/>
          </a:xfrm>
          <a:prstGeom prst="rect">
            <a:avLst/>
          </a:prstGeom>
        </p:spPr>
      </p:pic>
      <p:pic>
        <p:nvPicPr>
          <p:cNvPr id="1039" name="Picture 1038" descr="A black text on a white background&#10;&#10;Description automatically generated">
            <a:extLst>
              <a:ext uri="{FF2B5EF4-FFF2-40B4-BE49-F238E27FC236}">
                <a16:creationId xmlns:a16="http://schemas.microsoft.com/office/drawing/2014/main" id="{FE909B0B-FEB7-E6D0-B218-11A1981A932F}"/>
              </a:ext>
            </a:extLst>
          </p:cNvPr>
          <p:cNvPicPr>
            <a:picLocks noChangeAspect="1"/>
          </p:cNvPicPr>
          <p:nvPr/>
        </p:nvPicPr>
        <p:blipFill>
          <a:blip r:embed="rId121" cstate="screen">
            <a:extLst>
              <a:ext uri="{28A0092B-C50C-407E-A947-70E740481C1C}">
                <a14:useLocalDpi xmlns:a14="http://schemas.microsoft.com/office/drawing/2010/main"/>
              </a:ext>
            </a:extLst>
          </a:blip>
          <a:stretch>
            <a:fillRect/>
          </a:stretch>
        </p:blipFill>
        <p:spPr>
          <a:xfrm>
            <a:off x="2514797" y="1070050"/>
            <a:ext cx="720000" cy="204632"/>
          </a:xfrm>
          <a:prstGeom prst="rect">
            <a:avLst/>
          </a:prstGeom>
        </p:spPr>
      </p:pic>
      <p:sp>
        <p:nvSpPr>
          <p:cNvPr id="1041" name="TextBox 1040">
            <a:extLst>
              <a:ext uri="{FF2B5EF4-FFF2-40B4-BE49-F238E27FC236}">
                <a16:creationId xmlns:a16="http://schemas.microsoft.com/office/drawing/2014/main" id="{1FCE1052-8A6A-DCAF-E6EE-9165211CBD9A}"/>
              </a:ext>
            </a:extLst>
          </p:cNvPr>
          <p:cNvSpPr txBox="1"/>
          <p:nvPr/>
        </p:nvSpPr>
        <p:spPr>
          <a:xfrm>
            <a:off x="3940932" y="3016596"/>
            <a:ext cx="2372765" cy="1323439"/>
          </a:xfrm>
          <a:prstGeom prst="rect">
            <a:avLst/>
          </a:prstGeom>
          <a:noFill/>
        </p:spPr>
        <p:txBody>
          <a:bodyPr wrap="none" rtlCol="0">
            <a:spAutoFit/>
          </a:bodyPr>
          <a:lstStyle/>
          <a:p>
            <a:r>
              <a:rPr lang="en-SE" sz="8000" b="1">
                <a:solidFill>
                  <a:schemeClr val="accent1"/>
                </a:solidFill>
              </a:rPr>
              <a:t>185</a:t>
            </a:r>
          </a:p>
        </p:txBody>
      </p:sp>
      <p:sp>
        <p:nvSpPr>
          <p:cNvPr id="1043" name="TextBox 1042">
            <a:extLst>
              <a:ext uri="{FF2B5EF4-FFF2-40B4-BE49-F238E27FC236}">
                <a16:creationId xmlns:a16="http://schemas.microsoft.com/office/drawing/2014/main" id="{FBC99EDD-A668-2EFE-D411-B2C9EE611B12}"/>
              </a:ext>
            </a:extLst>
          </p:cNvPr>
          <p:cNvSpPr txBox="1"/>
          <p:nvPr/>
        </p:nvSpPr>
        <p:spPr>
          <a:xfrm>
            <a:off x="6053419" y="3872308"/>
            <a:ext cx="2148345" cy="276999"/>
          </a:xfrm>
          <a:prstGeom prst="rect">
            <a:avLst/>
          </a:prstGeom>
          <a:noFill/>
        </p:spPr>
        <p:txBody>
          <a:bodyPr wrap="none" lIns="91440" tIns="45720" rIns="91440" bIns="45720" rtlCol="0" anchor="t">
            <a:spAutoFit/>
          </a:bodyPr>
          <a:lstStyle/>
          <a:p>
            <a:r>
              <a:rPr lang="en-GB" sz="1200" b="1">
                <a:solidFill>
                  <a:schemeClr val="accent1"/>
                </a:solidFill>
              </a:rPr>
              <a:t>l</a:t>
            </a:r>
            <a:r>
              <a:rPr lang="en-SE" sz="1200" b="1">
                <a:solidFill>
                  <a:schemeClr val="accent1"/>
                </a:solidFill>
              </a:rPr>
              <a:t>ife science</a:t>
            </a:r>
            <a:r>
              <a:rPr lang="sv-SE" sz="1200" b="1">
                <a:solidFill>
                  <a:schemeClr val="accent1"/>
                </a:solidFill>
              </a:rPr>
              <a:t>-</a:t>
            </a:r>
            <a:r>
              <a:rPr lang="sv-SE" sz="1200" b="1" err="1">
                <a:solidFill>
                  <a:schemeClr val="accent1"/>
                </a:solidFill>
              </a:rPr>
              <a:t>companies</a:t>
            </a:r>
            <a:endParaRPr lang="en-US" sz="1200" b="1">
              <a:solidFill>
                <a:schemeClr val="accent1"/>
              </a:solidFill>
              <a:ea typeface="verdana"/>
            </a:endParaRPr>
          </a:p>
        </p:txBody>
      </p:sp>
      <p:pic>
        <p:nvPicPr>
          <p:cNvPr id="33" name="Picture 32">
            <a:extLst>
              <a:ext uri="{FF2B5EF4-FFF2-40B4-BE49-F238E27FC236}">
                <a16:creationId xmlns:a16="http://schemas.microsoft.com/office/drawing/2014/main" id="{F94F209D-A5FA-ECD2-1603-1361D527ED72}"/>
              </a:ext>
            </a:extLst>
          </p:cNvPr>
          <p:cNvPicPr>
            <a:picLocks noChangeAspect="1"/>
          </p:cNvPicPr>
          <p:nvPr/>
        </p:nvPicPr>
        <p:blipFill>
          <a:blip r:embed="rId122" cstate="screen">
            <a:extLst>
              <a:ext uri="{28A0092B-C50C-407E-A947-70E740481C1C}">
                <a14:useLocalDpi xmlns:a14="http://schemas.microsoft.com/office/drawing/2010/main"/>
              </a:ext>
            </a:extLst>
          </a:blip>
          <a:stretch>
            <a:fillRect/>
          </a:stretch>
        </p:blipFill>
        <p:spPr>
          <a:xfrm>
            <a:off x="7393460" y="5161126"/>
            <a:ext cx="576000" cy="162900"/>
          </a:xfrm>
          <a:prstGeom prst="rect">
            <a:avLst/>
          </a:prstGeom>
        </p:spPr>
      </p:pic>
      <p:pic>
        <p:nvPicPr>
          <p:cNvPr id="35" name="Picture 34">
            <a:extLst>
              <a:ext uri="{FF2B5EF4-FFF2-40B4-BE49-F238E27FC236}">
                <a16:creationId xmlns:a16="http://schemas.microsoft.com/office/drawing/2014/main" id="{B39BAF1A-6D68-9242-7D0E-4076CFC34EBE}"/>
              </a:ext>
            </a:extLst>
          </p:cNvPr>
          <p:cNvPicPr>
            <a:picLocks noChangeAspect="1"/>
          </p:cNvPicPr>
          <p:nvPr/>
        </p:nvPicPr>
        <p:blipFill>
          <a:blip r:embed="rId123" cstate="screen">
            <a:extLst>
              <a:ext uri="{28A0092B-C50C-407E-A947-70E740481C1C}">
                <a14:useLocalDpi xmlns:a14="http://schemas.microsoft.com/office/drawing/2010/main"/>
              </a:ext>
            </a:extLst>
          </a:blip>
          <a:stretch>
            <a:fillRect/>
          </a:stretch>
        </p:blipFill>
        <p:spPr>
          <a:xfrm>
            <a:off x="9786830" y="4766359"/>
            <a:ext cx="612000" cy="197596"/>
          </a:xfrm>
          <a:prstGeom prst="rect">
            <a:avLst/>
          </a:prstGeom>
        </p:spPr>
      </p:pic>
      <p:pic>
        <p:nvPicPr>
          <p:cNvPr id="36" name="Picture 35">
            <a:extLst>
              <a:ext uri="{FF2B5EF4-FFF2-40B4-BE49-F238E27FC236}">
                <a16:creationId xmlns:a16="http://schemas.microsoft.com/office/drawing/2014/main" id="{4691DABB-A824-655D-1201-F3A1A7C495E7}"/>
              </a:ext>
            </a:extLst>
          </p:cNvPr>
          <p:cNvPicPr>
            <a:picLocks noChangeAspect="1"/>
          </p:cNvPicPr>
          <p:nvPr/>
        </p:nvPicPr>
        <p:blipFill>
          <a:blip r:embed="rId124" cstate="screen">
            <a:extLst>
              <a:ext uri="{28A0092B-C50C-407E-A947-70E740481C1C}">
                <a14:useLocalDpi xmlns:a14="http://schemas.microsoft.com/office/drawing/2010/main"/>
              </a:ext>
            </a:extLst>
          </a:blip>
          <a:stretch>
            <a:fillRect/>
          </a:stretch>
        </p:blipFill>
        <p:spPr>
          <a:xfrm>
            <a:off x="5773848" y="4258891"/>
            <a:ext cx="612000" cy="344250"/>
          </a:xfrm>
          <a:prstGeom prst="rect">
            <a:avLst/>
          </a:prstGeom>
        </p:spPr>
      </p:pic>
      <p:pic>
        <p:nvPicPr>
          <p:cNvPr id="40" name="Picture 39" descr="A black and grey logo&#10;&#10;Description automatically generated">
            <a:extLst>
              <a:ext uri="{FF2B5EF4-FFF2-40B4-BE49-F238E27FC236}">
                <a16:creationId xmlns:a16="http://schemas.microsoft.com/office/drawing/2014/main" id="{C39FFD0F-3B23-4BAE-794D-B3C0E03847EF}"/>
              </a:ext>
            </a:extLst>
          </p:cNvPr>
          <p:cNvPicPr>
            <a:picLocks noChangeAspect="1"/>
          </p:cNvPicPr>
          <p:nvPr/>
        </p:nvPicPr>
        <p:blipFill>
          <a:blip r:embed="rId125" cstate="screen">
            <a:extLst>
              <a:ext uri="{28A0092B-C50C-407E-A947-70E740481C1C}">
                <a14:useLocalDpi xmlns:a14="http://schemas.microsoft.com/office/drawing/2010/main"/>
              </a:ext>
            </a:extLst>
          </a:blip>
          <a:stretch>
            <a:fillRect/>
          </a:stretch>
        </p:blipFill>
        <p:spPr>
          <a:xfrm>
            <a:off x="9037365" y="3499638"/>
            <a:ext cx="612000" cy="134090"/>
          </a:xfrm>
          <a:prstGeom prst="rect">
            <a:avLst/>
          </a:prstGeom>
        </p:spPr>
      </p:pic>
      <p:pic>
        <p:nvPicPr>
          <p:cNvPr id="41" name="Picture 40">
            <a:extLst>
              <a:ext uri="{FF2B5EF4-FFF2-40B4-BE49-F238E27FC236}">
                <a16:creationId xmlns:a16="http://schemas.microsoft.com/office/drawing/2014/main" id="{76A56315-540A-3373-2CB1-B3104B271FEC}"/>
              </a:ext>
            </a:extLst>
          </p:cNvPr>
          <p:cNvPicPr>
            <a:picLocks noChangeAspect="1"/>
          </p:cNvPicPr>
          <p:nvPr/>
        </p:nvPicPr>
        <p:blipFill>
          <a:blip r:embed="rId126" cstate="screen">
            <a:extLst>
              <a:ext uri="{28A0092B-C50C-407E-A947-70E740481C1C}">
                <a14:useLocalDpi xmlns:a14="http://schemas.microsoft.com/office/drawing/2010/main"/>
              </a:ext>
            </a:extLst>
          </a:blip>
          <a:stretch>
            <a:fillRect/>
          </a:stretch>
        </p:blipFill>
        <p:spPr>
          <a:xfrm>
            <a:off x="2560161" y="3516486"/>
            <a:ext cx="612000" cy="191368"/>
          </a:xfrm>
          <a:prstGeom prst="rect">
            <a:avLst/>
          </a:prstGeom>
        </p:spPr>
      </p:pic>
      <p:pic>
        <p:nvPicPr>
          <p:cNvPr id="44" name="Graphic 43">
            <a:extLst>
              <a:ext uri="{FF2B5EF4-FFF2-40B4-BE49-F238E27FC236}">
                <a16:creationId xmlns:a16="http://schemas.microsoft.com/office/drawing/2014/main" id="{BC42748A-F537-7FA3-A6A9-E1109673DC3F}"/>
              </a:ext>
            </a:extLst>
          </p:cNvPr>
          <p:cNvPicPr>
            <a:picLocks noChangeAspect="1"/>
          </p:cNvPicPr>
          <p:nvPr/>
        </p:nvPicPr>
        <p:blipFill>
          <a:blip r:embed="rId127">
            <a:extLst>
              <a:ext uri="{28A0092B-C50C-407E-A947-70E740481C1C}">
                <a14:useLocalDpi xmlns:a14="http://schemas.microsoft.com/office/drawing/2010/main" val="0"/>
              </a:ext>
              <a:ext uri="{96DAC541-7B7A-43D3-8B79-37D633B846F1}">
                <asvg:svgBlip xmlns:asvg="http://schemas.microsoft.com/office/drawing/2016/SVG/main" r:embed="rId128"/>
              </a:ext>
            </a:extLst>
          </a:blip>
          <a:stretch>
            <a:fillRect/>
          </a:stretch>
        </p:blipFill>
        <p:spPr>
          <a:xfrm>
            <a:off x="1888864" y="984977"/>
            <a:ext cx="360000" cy="334286"/>
          </a:xfrm>
          <a:prstGeom prst="rect">
            <a:avLst/>
          </a:prstGeom>
        </p:spPr>
      </p:pic>
      <p:pic>
        <p:nvPicPr>
          <p:cNvPr id="49" name="Picture 48">
            <a:extLst>
              <a:ext uri="{FF2B5EF4-FFF2-40B4-BE49-F238E27FC236}">
                <a16:creationId xmlns:a16="http://schemas.microsoft.com/office/drawing/2014/main" id="{0C5EFA1A-FCD0-FD54-A0E4-0A21A156B73F}"/>
              </a:ext>
            </a:extLst>
          </p:cNvPr>
          <p:cNvPicPr>
            <a:picLocks noChangeAspect="1"/>
          </p:cNvPicPr>
          <p:nvPr/>
        </p:nvPicPr>
        <p:blipFill>
          <a:blip r:embed="rId129" cstate="screen">
            <a:extLst>
              <a:ext uri="{28A0092B-C50C-407E-A947-70E740481C1C}">
                <a14:useLocalDpi xmlns:a14="http://schemas.microsoft.com/office/drawing/2010/main"/>
              </a:ext>
            </a:extLst>
          </a:blip>
          <a:stretch>
            <a:fillRect/>
          </a:stretch>
        </p:blipFill>
        <p:spPr>
          <a:xfrm>
            <a:off x="9773628" y="2725525"/>
            <a:ext cx="612000" cy="161568"/>
          </a:xfrm>
          <a:prstGeom prst="rect">
            <a:avLst/>
          </a:prstGeom>
        </p:spPr>
      </p:pic>
      <p:pic>
        <p:nvPicPr>
          <p:cNvPr id="51" name="Picture Placeholder 4" descr="A black and white logo&#10;&#10;Description automatically generated">
            <a:extLst>
              <a:ext uri="{FF2B5EF4-FFF2-40B4-BE49-F238E27FC236}">
                <a16:creationId xmlns:a16="http://schemas.microsoft.com/office/drawing/2014/main" id="{91FB4258-50D8-BC41-CDC4-8BB0014B8687}"/>
              </a:ext>
            </a:extLst>
          </p:cNvPr>
          <p:cNvPicPr>
            <a:picLocks noGrp="1" noChangeAspect="1"/>
          </p:cNvPicPr>
          <p:nvPr>
            <p:ph type="pic" sz="quarter" idx="18"/>
          </p:nvPr>
        </p:nvPicPr>
        <p:blipFill>
          <a:blip r:embed="rId130" cstate="screen">
            <a:extLst>
              <a:ext uri="{28A0092B-C50C-407E-A947-70E740481C1C}">
                <a14:useLocalDpi xmlns:a14="http://schemas.microsoft.com/office/drawing/2010/main"/>
              </a:ext>
            </a:extLst>
          </a:blip>
          <a:srcRect/>
          <a:stretch>
            <a:fillRect/>
          </a:stretch>
        </p:blipFill>
        <p:spPr>
          <a:xfrm>
            <a:off x="2601592" y="2213601"/>
            <a:ext cx="480000" cy="360000"/>
          </a:xfrm>
        </p:spPr>
      </p:pic>
      <p:pic>
        <p:nvPicPr>
          <p:cNvPr id="3" name="Picture 2" descr="A black and white logo&#10;&#10;Description automatically generated">
            <a:extLst>
              <a:ext uri="{FF2B5EF4-FFF2-40B4-BE49-F238E27FC236}">
                <a16:creationId xmlns:a16="http://schemas.microsoft.com/office/drawing/2014/main" id="{85093CB4-A421-D339-D5FE-38C61F9DF621}"/>
              </a:ext>
            </a:extLst>
          </p:cNvPr>
          <p:cNvPicPr>
            <a:picLocks noChangeAspect="1"/>
          </p:cNvPicPr>
          <p:nvPr/>
        </p:nvPicPr>
        <p:blipFill>
          <a:blip r:embed="rId131" cstate="screen">
            <a:extLst>
              <a:ext uri="{28A0092B-C50C-407E-A947-70E740481C1C}">
                <a14:useLocalDpi xmlns:a14="http://schemas.microsoft.com/office/drawing/2010/main"/>
              </a:ext>
            </a:extLst>
          </a:blip>
          <a:stretch>
            <a:fillRect/>
          </a:stretch>
        </p:blipFill>
        <p:spPr>
          <a:xfrm>
            <a:off x="4974595" y="4780935"/>
            <a:ext cx="612000" cy="142375"/>
          </a:xfrm>
          <a:prstGeom prst="rect">
            <a:avLst/>
          </a:prstGeom>
        </p:spPr>
      </p:pic>
      <p:sp>
        <p:nvSpPr>
          <p:cNvPr id="78" name="TextBox 77">
            <a:extLst>
              <a:ext uri="{FF2B5EF4-FFF2-40B4-BE49-F238E27FC236}">
                <a16:creationId xmlns:a16="http://schemas.microsoft.com/office/drawing/2014/main" id="{63646145-132F-93C5-FC6C-55B9CDE25F8B}"/>
              </a:ext>
            </a:extLst>
          </p:cNvPr>
          <p:cNvSpPr txBox="1"/>
          <p:nvPr/>
        </p:nvSpPr>
        <p:spPr>
          <a:xfrm>
            <a:off x="2525136" y="1830358"/>
            <a:ext cx="723275" cy="338554"/>
          </a:xfrm>
          <a:prstGeom prst="rect">
            <a:avLst/>
          </a:prstGeom>
          <a:noFill/>
        </p:spPr>
        <p:txBody>
          <a:bodyPr wrap="none" rtlCol="0">
            <a:spAutoFit/>
          </a:bodyPr>
          <a:lstStyle/>
          <a:p>
            <a:r>
              <a:rPr lang="en-GB" sz="800" err="1">
                <a:effectLst/>
              </a:rPr>
              <a:t>Bioseeker</a:t>
            </a:r>
            <a:r>
              <a:rPr lang="en-GB" sz="800">
                <a:effectLst/>
              </a:rPr>
              <a:t> </a:t>
            </a:r>
            <a:br>
              <a:rPr lang="en-GB" sz="800">
                <a:effectLst/>
              </a:rPr>
            </a:br>
            <a:r>
              <a:rPr lang="en-GB" sz="800">
                <a:effectLst/>
              </a:rPr>
              <a:t>Group AB</a:t>
            </a:r>
            <a:endParaRPr lang="en-SE"/>
          </a:p>
        </p:txBody>
      </p:sp>
      <p:sp>
        <p:nvSpPr>
          <p:cNvPr id="89" name="TextBox 88">
            <a:extLst>
              <a:ext uri="{FF2B5EF4-FFF2-40B4-BE49-F238E27FC236}">
                <a16:creationId xmlns:a16="http://schemas.microsoft.com/office/drawing/2014/main" id="{E72A6DCA-8002-5870-75BB-F5F848628DB9}"/>
              </a:ext>
            </a:extLst>
          </p:cNvPr>
          <p:cNvSpPr txBox="1"/>
          <p:nvPr/>
        </p:nvSpPr>
        <p:spPr>
          <a:xfrm>
            <a:off x="3994088" y="1745213"/>
            <a:ext cx="942887" cy="407804"/>
          </a:xfrm>
          <a:prstGeom prst="rect">
            <a:avLst/>
          </a:prstGeom>
          <a:noFill/>
        </p:spPr>
        <p:txBody>
          <a:bodyPr wrap="none" rtlCol="0">
            <a:spAutoFit/>
          </a:bodyPr>
          <a:lstStyle/>
          <a:p>
            <a:r>
              <a:rPr lang="en-GB" sz="700">
                <a:effectLst/>
              </a:rPr>
              <a:t>Biotarget</a:t>
            </a:r>
            <a:br>
              <a:rPr lang="en-GB" sz="700">
                <a:effectLst/>
              </a:rPr>
            </a:br>
            <a:r>
              <a:rPr lang="en-GB" sz="700">
                <a:effectLst/>
              </a:rPr>
              <a:t>Engagement </a:t>
            </a:r>
            <a:br>
              <a:rPr lang="en-GB" sz="700">
                <a:effectLst/>
              </a:rPr>
            </a:br>
            <a:r>
              <a:rPr lang="en-GB" sz="650">
                <a:effectLst/>
              </a:rPr>
              <a:t>Interest Group AB</a:t>
            </a:r>
          </a:p>
        </p:txBody>
      </p:sp>
      <p:sp>
        <p:nvSpPr>
          <p:cNvPr id="100" name="TextBox 99">
            <a:extLst>
              <a:ext uri="{FF2B5EF4-FFF2-40B4-BE49-F238E27FC236}">
                <a16:creationId xmlns:a16="http://schemas.microsoft.com/office/drawing/2014/main" id="{11B39138-80F7-0AF9-BD49-E6F32904E82E}"/>
              </a:ext>
            </a:extLst>
          </p:cNvPr>
          <p:cNvSpPr txBox="1"/>
          <p:nvPr/>
        </p:nvSpPr>
        <p:spPr>
          <a:xfrm>
            <a:off x="6571682" y="1857179"/>
            <a:ext cx="699230" cy="215444"/>
          </a:xfrm>
          <a:prstGeom prst="rect">
            <a:avLst/>
          </a:prstGeom>
          <a:noFill/>
        </p:spPr>
        <p:txBody>
          <a:bodyPr wrap="none" rtlCol="0">
            <a:spAutoFit/>
          </a:bodyPr>
          <a:lstStyle/>
          <a:p>
            <a:r>
              <a:rPr lang="en-SE" sz="800"/>
              <a:t>Carme AB</a:t>
            </a:r>
          </a:p>
        </p:txBody>
      </p:sp>
      <p:sp>
        <p:nvSpPr>
          <p:cNvPr id="110" name="TextBox 109">
            <a:extLst>
              <a:ext uri="{FF2B5EF4-FFF2-40B4-BE49-F238E27FC236}">
                <a16:creationId xmlns:a16="http://schemas.microsoft.com/office/drawing/2014/main" id="{3967584F-14E6-441D-FCF2-8AFEDF62E9C6}"/>
              </a:ext>
            </a:extLst>
          </p:cNvPr>
          <p:cNvSpPr txBox="1"/>
          <p:nvPr/>
        </p:nvSpPr>
        <p:spPr>
          <a:xfrm>
            <a:off x="8866782" y="1748874"/>
            <a:ext cx="886781" cy="415498"/>
          </a:xfrm>
          <a:prstGeom prst="rect">
            <a:avLst/>
          </a:prstGeom>
          <a:noFill/>
        </p:spPr>
        <p:txBody>
          <a:bodyPr wrap="none" rtlCol="0">
            <a:spAutoFit/>
          </a:bodyPr>
          <a:lstStyle/>
          <a:p>
            <a:r>
              <a:rPr lang="en-GB" sz="700" err="1">
                <a:effectLst/>
              </a:rPr>
              <a:t>Cfe</a:t>
            </a:r>
            <a:r>
              <a:rPr lang="en-GB" sz="700">
                <a:effectLst/>
              </a:rPr>
              <a:t> Innovation </a:t>
            </a:r>
            <a:br>
              <a:rPr lang="en-GB" sz="700">
                <a:effectLst/>
              </a:rPr>
            </a:br>
            <a:r>
              <a:rPr lang="en-GB" sz="700">
                <a:effectLst/>
              </a:rPr>
              <a:t>and Consulting </a:t>
            </a:r>
            <a:br>
              <a:rPr lang="en-GB" sz="700">
                <a:effectLst/>
              </a:rPr>
            </a:br>
            <a:r>
              <a:rPr lang="en-GB" sz="700">
                <a:effectLst/>
              </a:rPr>
              <a:t>AB</a:t>
            </a:r>
          </a:p>
        </p:txBody>
      </p:sp>
      <p:sp>
        <p:nvSpPr>
          <p:cNvPr id="1025" name="TextBox 1024">
            <a:extLst>
              <a:ext uri="{FF2B5EF4-FFF2-40B4-BE49-F238E27FC236}">
                <a16:creationId xmlns:a16="http://schemas.microsoft.com/office/drawing/2014/main" id="{D6B5D0A5-779F-E711-281E-4C3F79FAFE4A}"/>
              </a:ext>
            </a:extLst>
          </p:cNvPr>
          <p:cNvSpPr txBox="1"/>
          <p:nvPr/>
        </p:nvSpPr>
        <p:spPr>
          <a:xfrm>
            <a:off x="9670540" y="1795859"/>
            <a:ext cx="821059" cy="307777"/>
          </a:xfrm>
          <a:prstGeom prst="rect">
            <a:avLst/>
          </a:prstGeom>
          <a:noFill/>
        </p:spPr>
        <p:txBody>
          <a:bodyPr wrap="none" rtlCol="0">
            <a:spAutoFit/>
          </a:bodyPr>
          <a:lstStyle/>
          <a:p>
            <a:r>
              <a:rPr lang="en-GB" sz="700" err="1">
                <a:effectLst/>
              </a:rPr>
              <a:t>Cmm</a:t>
            </a:r>
            <a:r>
              <a:rPr lang="en-GB" sz="700">
                <a:effectLst/>
              </a:rPr>
              <a:t> </a:t>
            </a:r>
            <a:br>
              <a:rPr lang="en-GB" sz="700">
                <a:effectLst/>
              </a:rPr>
            </a:br>
            <a:r>
              <a:rPr lang="en-GB" sz="700">
                <a:effectLst/>
              </a:rPr>
              <a:t>Innovation AB</a:t>
            </a:r>
          </a:p>
        </p:txBody>
      </p:sp>
      <p:sp>
        <p:nvSpPr>
          <p:cNvPr id="1045" name="TextBox 1044">
            <a:extLst>
              <a:ext uri="{FF2B5EF4-FFF2-40B4-BE49-F238E27FC236}">
                <a16:creationId xmlns:a16="http://schemas.microsoft.com/office/drawing/2014/main" id="{BB716FD5-ED0B-E8CF-3C0B-08BE14D1DF75}"/>
              </a:ext>
            </a:extLst>
          </p:cNvPr>
          <p:cNvSpPr txBox="1"/>
          <p:nvPr/>
        </p:nvSpPr>
        <p:spPr>
          <a:xfrm>
            <a:off x="831873" y="2284387"/>
            <a:ext cx="763351" cy="215444"/>
          </a:xfrm>
          <a:prstGeom prst="rect">
            <a:avLst/>
          </a:prstGeom>
          <a:noFill/>
        </p:spPr>
        <p:txBody>
          <a:bodyPr wrap="none" rtlCol="0">
            <a:spAutoFit/>
          </a:bodyPr>
          <a:lstStyle/>
          <a:p>
            <a:r>
              <a:rPr lang="en-SE" sz="800"/>
              <a:t>Cremed AB</a:t>
            </a:r>
          </a:p>
        </p:txBody>
      </p:sp>
      <p:sp>
        <p:nvSpPr>
          <p:cNvPr id="1047" name="TextBox 1046">
            <a:extLst>
              <a:ext uri="{FF2B5EF4-FFF2-40B4-BE49-F238E27FC236}">
                <a16:creationId xmlns:a16="http://schemas.microsoft.com/office/drawing/2014/main" id="{547BEC85-1EB7-8C0B-02C2-A84BB9251AD5}"/>
              </a:ext>
            </a:extLst>
          </p:cNvPr>
          <p:cNvSpPr txBox="1"/>
          <p:nvPr/>
        </p:nvSpPr>
        <p:spPr>
          <a:xfrm>
            <a:off x="1709698" y="2161277"/>
            <a:ext cx="708848" cy="338554"/>
          </a:xfrm>
          <a:prstGeom prst="rect">
            <a:avLst/>
          </a:prstGeom>
          <a:noFill/>
        </p:spPr>
        <p:txBody>
          <a:bodyPr wrap="none" rtlCol="0">
            <a:spAutoFit/>
          </a:bodyPr>
          <a:lstStyle/>
          <a:p>
            <a:endParaRPr lang="en-GB" sz="800">
              <a:effectLst/>
            </a:endParaRPr>
          </a:p>
          <a:p>
            <a:r>
              <a:rPr lang="en-GB" sz="800" err="1">
                <a:effectLst/>
              </a:rPr>
              <a:t>Curara</a:t>
            </a:r>
            <a:r>
              <a:rPr lang="en-GB" sz="800">
                <a:effectLst/>
              </a:rPr>
              <a:t> AB</a:t>
            </a:r>
          </a:p>
        </p:txBody>
      </p:sp>
      <p:sp>
        <p:nvSpPr>
          <p:cNvPr id="1048" name="TextBox 1047">
            <a:extLst>
              <a:ext uri="{FF2B5EF4-FFF2-40B4-BE49-F238E27FC236}">
                <a16:creationId xmlns:a16="http://schemas.microsoft.com/office/drawing/2014/main" id="{5E170DB4-8CEB-F798-3F67-57B0459A3AE0}"/>
              </a:ext>
            </a:extLst>
          </p:cNvPr>
          <p:cNvSpPr txBox="1"/>
          <p:nvPr/>
        </p:nvSpPr>
        <p:spPr>
          <a:xfrm>
            <a:off x="4926656" y="2254679"/>
            <a:ext cx="684803" cy="307777"/>
          </a:xfrm>
          <a:prstGeom prst="rect">
            <a:avLst/>
          </a:prstGeom>
          <a:noFill/>
        </p:spPr>
        <p:txBody>
          <a:bodyPr wrap="none" rtlCol="0">
            <a:spAutoFit/>
          </a:bodyPr>
          <a:lstStyle/>
          <a:p>
            <a:r>
              <a:rPr lang="en-SE" sz="700"/>
              <a:t>Cubase Bio</a:t>
            </a:r>
            <a:br>
              <a:rPr lang="en-SE" sz="700"/>
            </a:br>
            <a:r>
              <a:rPr lang="en-SE" sz="700"/>
              <a:t>AB</a:t>
            </a:r>
          </a:p>
        </p:txBody>
      </p:sp>
      <p:sp>
        <p:nvSpPr>
          <p:cNvPr id="1050" name="TextBox 1049">
            <a:extLst>
              <a:ext uri="{FF2B5EF4-FFF2-40B4-BE49-F238E27FC236}">
                <a16:creationId xmlns:a16="http://schemas.microsoft.com/office/drawing/2014/main" id="{929B406C-2FE6-2811-AC2C-7ADB4F94025E}"/>
              </a:ext>
            </a:extLst>
          </p:cNvPr>
          <p:cNvSpPr txBox="1"/>
          <p:nvPr/>
        </p:nvSpPr>
        <p:spPr>
          <a:xfrm>
            <a:off x="4865067" y="2586941"/>
            <a:ext cx="699230" cy="415498"/>
          </a:xfrm>
          <a:prstGeom prst="rect">
            <a:avLst/>
          </a:prstGeom>
          <a:noFill/>
        </p:spPr>
        <p:txBody>
          <a:bodyPr wrap="none" rtlCol="0">
            <a:spAutoFit/>
          </a:bodyPr>
          <a:lstStyle/>
          <a:p>
            <a:r>
              <a:rPr lang="en-GB" sz="700" err="1">
                <a:effectLst/>
              </a:rPr>
              <a:t>Farmett</a:t>
            </a:r>
            <a:r>
              <a:rPr lang="en-GB" sz="700">
                <a:effectLst/>
              </a:rPr>
              <a:t> </a:t>
            </a:r>
            <a:br>
              <a:rPr lang="en-GB" sz="700">
                <a:effectLst/>
              </a:rPr>
            </a:br>
            <a:r>
              <a:rPr lang="en-GB" sz="700" err="1">
                <a:effectLst/>
              </a:rPr>
              <a:t>Läkemedel</a:t>
            </a:r>
            <a:r>
              <a:rPr lang="en-GB" sz="700">
                <a:effectLst/>
              </a:rPr>
              <a:t> </a:t>
            </a:r>
            <a:br>
              <a:rPr lang="en-GB" sz="700">
                <a:effectLst/>
              </a:rPr>
            </a:br>
            <a:r>
              <a:rPr lang="en-GB" sz="700">
                <a:effectLst/>
              </a:rPr>
              <a:t>Aktiebolag</a:t>
            </a:r>
          </a:p>
        </p:txBody>
      </p:sp>
      <p:sp>
        <p:nvSpPr>
          <p:cNvPr id="1053" name="TextBox 1052">
            <a:extLst>
              <a:ext uri="{FF2B5EF4-FFF2-40B4-BE49-F238E27FC236}">
                <a16:creationId xmlns:a16="http://schemas.microsoft.com/office/drawing/2014/main" id="{75966B5A-122C-764C-BD18-4DF3B9AA94A8}"/>
              </a:ext>
            </a:extLst>
          </p:cNvPr>
          <p:cNvSpPr txBox="1"/>
          <p:nvPr/>
        </p:nvSpPr>
        <p:spPr>
          <a:xfrm>
            <a:off x="10530442" y="2675532"/>
            <a:ext cx="875561" cy="307777"/>
          </a:xfrm>
          <a:prstGeom prst="rect">
            <a:avLst/>
          </a:prstGeom>
          <a:noFill/>
        </p:spPr>
        <p:txBody>
          <a:bodyPr wrap="none" rtlCol="0">
            <a:spAutoFit/>
          </a:bodyPr>
          <a:lstStyle/>
          <a:p>
            <a:r>
              <a:rPr lang="en-GB" sz="700">
                <a:effectLst/>
              </a:rPr>
              <a:t>Health Amplify </a:t>
            </a:r>
            <a:br>
              <a:rPr lang="en-GB" sz="700">
                <a:effectLst/>
              </a:rPr>
            </a:br>
            <a:r>
              <a:rPr lang="en-GB" sz="700">
                <a:effectLst/>
              </a:rPr>
              <a:t>AB</a:t>
            </a:r>
          </a:p>
        </p:txBody>
      </p:sp>
      <p:sp>
        <p:nvSpPr>
          <p:cNvPr id="1054" name="TextBox 1053">
            <a:extLst>
              <a:ext uri="{FF2B5EF4-FFF2-40B4-BE49-F238E27FC236}">
                <a16:creationId xmlns:a16="http://schemas.microsoft.com/office/drawing/2014/main" id="{6051A075-9E68-257B-EB35-7CA721BBE855}"/>
              </a:ext>
            </a:extLst>
          </p:cNvPr>
          <p:cNvSpPr txBox="1"/>
          <p:nvPr/>
        </p:nvSpPr>
        <p:spPr>
          <a:xfrm>
            <a:off x="3341169" y="3508875"/>
            <a:ext cx="679994" cy="200055"/>
          </a:xfrm>
          <a:prstGeom prst="rect">
            <a:avLst/>
          </a:prstGeom>
          <a:noFill/>
        </p:spPr>
        <p:txBody>
          <a:bodyPr wrap="none" rtlCol="0">
            <a:spAutoFit/>
          </a:bodyPr>
          <a:lstStyle/>
          <a:p>
            <a:r>
              <a:rPr lang="en-SE" sz="700"/>
              <a:t>KEBRIS AB</a:t>
            </a:r>
          </a:p>
        </p:txBody>
      </p:sp>
      <p:sp>
        <p:nvSpPr>
          <p:cNvPr id="1055" name="TextBox 1054">
            <a:extLst>
              <a:ext uri="{FF2B5EF4-FFF2-40B4-BE49-F238E27FC236}">
                <a16:creationId xmlns:a16="http://schemas.microsoft.com/office/drawing/2014/main" id="{B95A8319-B6E8-C75D-814F-5EA5D24383F8}"/>
              </a:ext>
            </a:extLst>
          </p:cNvPr>
          <p:cNvSpPr txBox="1"/>
          <p:nvPr/>
        </p:nvSpPr>
        <p:spPr>
          <a:xfrm>
            <a:off x="10509775" y="3422443"/>
            <a:ext cx="809837" cy="307777"/>
          </a:xfrm>
          <a:prstGeom prst="rect">
            <a:avLst/>
          </a:prstGeom>
          <a:noFill/>
        </p:spPr>
        <p:txBody>
          <a:bodyPr wrap="none" rtlCol="0">
            <a:spAutoFit/>
          </a:bodyPr>
          <a:lstStyle/>
          <a:p>
            <a:r>
              <a:rPr lang="en-SE" sz="700"/>
              <a:t>LDS </a:t>
            </a:r>
            <a:br>
              <a:rPr lang="en-SE" sz="700"/>
            </a:br>
            <a:r>
              <a:rPr lang="en-SE" sz="700"/>
              <a:t>Consulting AB</a:t>
            </a:r>
          </a:p>
        </p:txBody>
      </p:sp>
      <p:sp>
        <p:nvSpPr>
          <p:cNvPr id="1056" name="TextBox 1055">
            <a:extLst>
              <a:ext uri="{FF2B5EF4-FFF2-40B4-BE49-F238E27FC236}">
                <a16:creationId xmlns:a16="http://schemas.microsoft.com/office/drawing/2014/main" id="{0920DB0A-CCB2-6FBB-33C6-2FFF6922050A}"/>
              </a:ext>
            </a:extLst>
          </p:cNvPr>
          <p:cNvSpPr txBox="1"/>
          <p:nvPr/>
        </p:nvSpPr>
        <p:spPr>
          <a:xfrm>
            <a:off x="11309270" y="3416649"/>
            <a:ext cx="809837" cy="307777"/>
          </a:xfrm>
          <a:prstGeom prst="rect">
            <a:avLst/>
          </a:prstGeom>
          <a:noFill/>
        </p:spPr>
        <p:txBody>
          <a:bodyPr wrap="none" rtlCol="0">
            <a:spAutoFit/>
          </a:bodyPr>
          <a:lstStyle/>
          <a:p>
            <a:r>
              <a:rPr lang="en-SE" sz="700"/>
              <a:t>LivMed</a:t>
            </a:r>
            <a:br>
              <a:rPr lang="en-SE" sz="700"/>
            </a:br>
            <a:r>
              <a:rPr lang="en-SE" sz="700"/>
              <a:t>Stockholm AB</a:t>
            </a:r>
          </a:p>
        </p:txBody>
      </p:sp>
      <p:sp>
        <p:nvSpPr>
          <p:cNvPr id="1057" name="TextBox 1056">
            <a:extLst>
              <a:ext uri="{FF2B5EF4-FFF2-40B4-BE49-F238E27FC236}">
                <a16:creationId xmlns:a16="http://schemas.microsoft.com/office/drawing/2014/main" id="{33FAEE62-DAC3-4495-5827-464F6FF7DDAD}"/>
              </a:ext>
            </a:extLst>
          </p:cNvPr>
          <p:cNvSpPr txBox="1"/>
          <p:nvPr/>
        </p:nvSpPr>
        <p:spPr>
          <a:xfrm>
            <a:off x="21285" y="3840023"/>
            <a:ext cx="697627" cy="307777"/>
          </a:xfrm>
          <a:prstGeom prst="rect">
            <a:avLst/>
          </a:prstGeom>
          <a:noFill/>
        </p:spPr>
        <p:txBody>
          <a:bodyPr wrap="none" rtlCol="0">
            <a:spAutoFit/>
          </a:bodyPr>
          <a:lstStyle/>
          <a:p>
            <a:r>
              <a:rPr lang="en-SE" sz="700"/>
              <a:t>Mathias</a:t>
            </a:r>
            <a:br>
              <a:rPr lang="en-SE" sz="700"/>
            </a:br>
            <a:r>
              <a:rPr lang="en-SE" sz="700"/>
              <a:t>Cardner AB</a:t>
            </a:r>
          </a:p>
        </p:txBody>
      </p:sp>
      <p:sp>
        <p:nvSpPr>
          <p:cNvPr id="1059" name="TextBox 1058">
            <a:extLst>
              <a:ext uri="{FF2B5EF4-FFF2-40B4-BE49-F238E27FC236}">
                <a16:creationId xmlns:a16="http://schemas.microsoft.com/office/drawing/2014/main" id="{57611B6D-BE33-D4B2-D99C-D95679DBA019}"/>
              </a:ext>
            </a:extLst>
          </p:cNvPr>
          <p:cNvSpPr txBox="1"/>
          <p:nvPr/>
        </p:nvSpPr>
        <p:spPr>
          <a:xfrm>
            <a:off x="3262621" y="3898147"/>
            <a:ext cx="837089" cy="200055"/>
          </a:xfrm>
          <a:prstGeom prst="rect">
            <a:avLst/>
          </a:prstGeom>
          <a:noFill/>
        </p:spPr>
        <p:txBody>
          <a:bodyPr wrap="none" rtlCol="0">
            <a:spAutoFit/>
          </a:bodyPr>
          <a:lstStyle/>
          <a:p>
            <a:r>
              <a:rPr lang="en-GB" sz="700" err="1"/>
              <a:t>Mednessity</a:t>
            </a:r>
            <a:r>
              <a:rPr lang="en-GB" sz="700"/>
              <a:t> AB</a:t>
            </a:r>
            <a:endParaRPr lang="en-SE" sz="700"/>
          </a:p>
        </p:txBody>
      </p:sp>
      <p:sp>
        <p:nvSpPr>
          <p:cNvPr id="1060" name="TextBox 1059">
            <a:extLst>
              <a:ext uri="{FF2B5EF4-FFF2-40B4-BE49-F238E27FC236}">
                <a16:creationId xmlns:a16="http://schemas.microsoft.com/office/drawing/2014/main" id="{0386062A-9DDA-34A8-A0A9-56B5E75121B6}"/>
              </a:ext>
            </a:extLst>
          </p:cNvPr>
          <p:cNvSpPr txBox="1"/>
          <p:nvPr/>
        </p:nvSpPr>
        <p:spPr>
          <a:xfrm>
            <a:off x="8126245" y="3851511"/>
            <a:ext cx="692818" cy="307777"/>
          </a:xfrm>
          <a:prstGeom prst="rect">
            <a:avLst/>
          </a:prstGeom>
          <a:noFill/>
        </p:spPr>
        <p:txBody>
          <a:bodyPr wrap="none" rtlCol="0">
            <a:spAutoFit/>
          </a:bodyPr>
          <a:lstStyle/>
          <a:p>
            <a:r>
              <a:rPr lang="en-GB" sz="700" err="1"/>
              <a:t>Medigelium</a:t>
            </a:r>
            <a:br>
              <a:rPr lang="en-GB" sz="700"/>
            </a:br>
            <a:r>
              <a:rPr lang="en-GB" sz="700"/>
              <a:t>AB</a:t>
            </a:r>
            <a:endParaRPr lang="en-SE" sz="700"/>
          </a:p>
        </p:txBody>
      </p:sp>
      <p:sp>
        <p:nvSpPr>
          <p:cNvPr id="1061" name="TextBox 1060">
            <a:extLst>
              <a:ext uri="{FF2B5EF4-FFF2-40B4-BE49-F238E27FC236}">
                <a16:creationId xmlns:a16="http://schemas.microsoft.com/office/drawing/2014/main" id="{65F71F19-87BD-4B95-B740-1FCD0417B663}"/>
              </a:ext>
            </a:extLst>
          </p:cNvPr>
          <p:cNvSpPr txBox="1"/>
          <p:nvPr/>
        </p:nvSpPr>
        <p:spPr>
          <a:xfrm>
            <a:off x="8853613" y="3808457"/>
            <a:ext cx="918841" cy="415498"/>
          </a:xfrm>
          <a:prstGeom prst="rect">
            <a:avLst/>
          </a:prstGeom>
          <a:noFill/>
        </p:spPr>
        <p:txBody>
          <a:bodyPr wrap="none" rtlCol="0">
            <a:spAutoFit/>
          </a:bodyPr>
          <a:lstStyle/>
          <a:p>
            <a:r>
              <a:rPr lang="en-GB" sz="700">
                <a:effectLst/>
              </a:rPr>
              <a:t>Mental Health </a:t>
            </a:r>
          </a:p>
          <a:p>
            <a:r>
              <a:rPr lang="en-GB" sz="700">
                <a:effectLst/>
              </a:rPr>
              <a:t>In Mind </a:t>
            </a:r>
            <a:br>
              <a:rPr lang="en-GB" sz="700">
                <a:effectLst/>
              </a:rPr>
            </a:br>
            <a:r>
              <a:rPr lang="en-GB" sz="700">
                <a:effectLst/>
              </a:rPr>
              <a:t>International AB</a:t>
            </a:r>
            <a:endParaRPr lang="en-SE" sz="700"/>
          </a:p>
        </p:txBody>
      </p:sp>
      <p:sp>
        <p:nvSpPr>
          <p:cNvPr id="1062" name="TextBox 1061">
            <a:extLst>
              <a:ext uri="{FF2B5EF4-FFF2-40B4-BE49-F238E27FC236}">
                <a16:creationId xmlns:a16="http://schemas.microsoft.com/office/drawing/2014/main" id="{F8F0BA40-A06A-EE16-C540-D343CC1B0749}"/>
              </a:ext>
            </a:extLst>
          </p:cNvPr>
          <p:cNvSpPr txBox="1"/>
          <p:nvPr/>
        </p:nvSpPr>
        <p:spPr>
          <a:xfrm>
            <a:off x="10551990" y="3857532"/>
            <a:ext cx="800219" cy="307777"/>
          </a:xfrm>
          <a:prstGeom prst="rect">
            <a:avLst/>
          </a:prstGeom>
          <a:noFill/>
        </p:spPr>
        <p:txBody>
          <a:bodyPr wrap="none" rtlCol="0">
            <a:spAutoFit/>
          </a:bodyPr>
          <a:lstStyle/>
          <a:p>
            <a:r>
              <a:rPr lang="en-GB" sz="700"/>
              <a:t>Microbalance </a:t>
            </a:r>
            <a:br>
              <a:rPr lang="en-GB" sz="700"/>
            </a:br>
            <a:r>
              <a:rPr lang="en-GB" sz="700"/>
              <a:t>Sweden AB</a:t>
            </a:r>
            <a:endParaRPr lang="en-SE" sz="700"/>
          </a:p>
        </p:txBody>
      </p:sp>
      <p:sp>
        <p:nvSpPr>
          <p:cNvPr id="1063" name="TextBox 1062">
            <a:extLst>
              <a:ext uri="{FF2B5EF4-FFF2-40B4-BE49-F238E27FC236}">
                <a16:creationId xmlns:a16="http://schemas.microsoft.com/office/drawing/2014/main" id="{21D5A01C-0BF6-262C-235B-5512406222A6}"/>
              </a:ext>
            </a:extLst>
          </p:cNvPr>
          <p:cNvSpPr txBox="1"/>
          <p:nvPr/>
        </p:nvSpPr>
        <p:spPr>
          <a:xfrm>
            <a:off x="1641601" y="4272668"/>
            <a:ext cx="867545" cy="307777"/>
          </a:xfrm>
          <a:prstGeom prst="rect">
            <a:avLst/>
          </a:prstGeom>
          <a:noFill/>
        </p:spPr>
        <p:txBody>
          <a:bodyPr wrap="none" rtlCol="0">
            <a:spAutoFit/>
          </a:bodyPr>
          <a:lstStyle/>
          <a:p>
            <a:r>
              <a:rPr lang="en-GB" sz="700"/>
              <a:t>MSH</a:t>
            </a:r>
            <a:br>
              <a:rPr lang="en-GB" sz="700"/>
            </a:br>
            <a:r>
              <a:rPr lang="en-GB" sz="700"/>
              <a:t>Innovations AB</a:t>
            </a:r>
            <a:endParaRPr lang="en-SE" sz="700"/>
          </a:p>
        </p:txBody>
      </p:sp>
      <p:sp>
        <p:nvSpPr>
          <p:cNvPr id="1064" name="TextBox 1063">
            <a:extLst>
              <a:ext uri="{FF2B5EF4-FFF2-40B4-BE49-F238E27FC236}">
                <a16:creationId xmlns:a16="http://schemas.microsoft.com/office/drawing/2014/main" id="{57E40EEA-54CF-7137-BBA2-0E04AC02E0A5}"/>
              </a:ext>
            </a:extLst>
          </p:cNvPr>
          <p:cNvSpPr txBox="1"/>
          <p:nvPr/>
        </p:nvSpPr>
        <p:spPr>
          <a:xfrm>
            <a:off x="4837860" y="4281774"/>
            <a:ext cx="817853" cy="307777"/>
          </a:xfrm>
          <a:prstGeom prst="rect">
            <a:avLst/>
          </a:prstGeom>
          <a:noFill/>
        </p:spPr>
        <p:txBody>
          <a:bodyPr wrap="none" rtlCol="0">
            <a:spAutoFit/>
          </a:bodyPr>
          <a:lstStyle/>
          <a:p>
            <a:r>
              <a:rPr lang="en-GB" sz="700">
                <a:effectLst/>
              </a:rPr>
              <a:t>Nordic Range </a:t>
            </a:r>
            <a:br>
              <a:rPr lang="en-GB" sz="700">
                <a:effectLst/>
              </a:rPr>
            </a:br>
            <a:r>
              <a:rPr lang="en-GB" sz="700">
                <a:effectLst/>
              </a:rPr>
              <a:t>AB</a:t>
            </a:r>
          </a:p>
        </p:txBody>
      </p:sp>
      <p:sp>
        <p:nvSpPr>
          <p:cNvPr id="1065" name="TextBox 1064">
            <a:extLst>
              <a:ext uri="{FF2B5EF4-FFF2-40B4-BE49-F238E27FC236}">
                <a16:creationId xmlns:a16="http://schemas.microsoft.com/office/drawing/2014/main" id="{8F67D3F9-D7DE-1702-FBA8-24313593F452}"/>
              </a:ext>
            </a:extLst>
          </p:cNvPr>
          <p:cNvSpPr txBox="1"/>
          <p:nvPr/>
        </p:nvSpPr>
        <p:spPr>
          <a:xfrm>
            <a:off x="6550205" y="4282161"/>
            <a:ext cx="623889" cy="307777"/>
          </a:xfrm>
          <a:prstGeom prst="rect">
            <a:avLst/>
          </a:prstGeom>
          <a:noFill/>
        </p:spPr>
        <p:txBody>
          <a:bodyPr wrap="none" rtlCol="0">
            <a:spAutoFit/>
          </a:bodyPr>
          <a:lstStyle/>
          <a:p>
            <a:r>
              <a:rPr lang="en-GB" sz="700"/>
              <a:t>Olive &amp;</a:t>
            </a:r>
            <a:br>
              <a:rPr lang="en-GB" sz="700"/>
            </a:br>
            <a:r>
              <a:rPr lang="en-GB" sz="700"/>
              <a:t>Crown AB</a:t>
            </a:r>
            <a:endParaRPr lang="en-SE" sz="700"/>
          </a:p>
        </p:txBody>
      </p:sp>
      <p:sp>
        <p:nvSpPr>
          <p:cNvPr id="1066" name="TextBox 1065">
            <a:extLst>
              <a:ext uri="{FF2B5EF4-FFF2-40B4-BE49-F238E27FC236}">
                <a16:creationId xmlns:a16="http://schemas.microsoft.com/office/drawing/2014/main" id="{39AEA813-C049-1A56-568B-EF92917353E9}"/>
              </a:ext>
            </a:extLst>
          </p:cNvPr>
          <p:cNvSpPr txBox="1"/>
          <p:nvPr/>
        </p:nvSpPr>
        <p:spPr>
          <a:xfrm>
            <a:off x="8901399" y="4282161"/>
            <a:ext cx="878767" cy="307777"/>
          </a:xfrm>
          <a:prstGeom prst="rect">
            <a:avLst/>
          </a:prstGeom>
          <a:noFill/>
        </p:spPr>
        <p:txBody>
          <a:bodyPr wrap="none" rtlCol="0">
            <a:spAutoFit/>
          </a:bodyPr>
          <a:lstStyle/>
          <a:p>
            <a:r>
              <a:rPr lang="en-GB" sz="700" err="1"/>
              <a:t>Ortopedic</a:t>
            </a:r>
            <a:r>
              <a:rPr lang="en-GB" sz="700"/>
              <a:t> care </a:t>
            </a:r>
            <a:br>
              <a:rPr lang="en-GB" sz="700"/>
            </a:br>
            <a:r>
              <a:rPr lang="en-GB" sz="700"/>
              <a:t>Scandinavia AB</a:t>
            </a:r>
            <a:endParaRPr lang="en-SE" sz="700"/>
          </a:p>
        </p:txBody>
      </p:sp>
      <p:sp>
        <p:nvSpPr>
          <p:cNvPr id="1067" name="TextBox 1066">
            <a:extLst>
              <a:ext uri="{FF2B5EF4-FFF2-40B4-BE49-F238E27FC236}">
                <a16:creationId xmlns:a16="http://schemas.microsoft.com/office/drawing/2014/main" id="{4A829ABC-2A63-B156-45C7-703937CE8700}"/>
              </a:ext>
            </a:extLst>
          </p:cNvPr>
          <p:cNvSpPr txBox="1"/>
          <p:nvPr/>
        </p:nvSpPr>
        <p:spPr>
          <a:xfrm>
            <a:off x="3183891" y="4665467"/>
            <a:ext cx="1039067" cy="392415"/>
          </a:xfrm>
          <a:prstGeom prst="rect">
            <a:avLst/>
          </a:prstGeom>
          <a:noFill/>
        </p:spPr>
        <p:txBody>
          <a:bodyPr wrap="none" rtlCol="0">
            <a:spAutoFit/>
          </a:bodyPr>
          <a:lstStyle/>
          <a:p>
            <a:r>
              <a:rPr lang="en-GB" sz="650"/>
              <a:t>Precision Medicine </a:t>
            </a:r>
            <a:br>
              <a:rPr lang="en-GB" sz="650"/>
            </a:br>
            <a:r>
              <a:rPr lang="en-GB" sz="650"/>
              <a:t>Health Performance </a:t>
            </a:r>
            <a:br>
              <a:rPr lang="en-GB" sz="650"/>
            </a:br>
            <a:r>
              <a:rPr lang="en-GB" sz="650"/>
              <a:t>Longevity AB</a:t>
            </a:r>
            <a:endParaRPr lang="en-GB" sz="650">
              <a:effectLst/>
            </a:endParaRPr>
          </a:p>
        </p:txBody>
      </p:sp>
      <p:sp>
        <p:nvSpPr>
          <p:cNvPr id="1068" name="TextBox 1067">
            <a:extLst>
              <a:ext uri="{FF2B5EF4-FFF2-40B4-BE49-F238E27FC236}">
                <a16:creationId xmlns:a16="http://schemas.microsoft.com/office/drawing/2014/main" id="{EBB3A31C-CF00-0D76-76DD-A3531EA52AC9}"/>
              </a:ext>
            </a:extLst>
          </p:cNvPr>
          <p:cNvSpPr txBox="1"/>
          <p:nvPr/>
        </p:nvSpPr>
        <p:spPr>
          <a:xfrm>
            <a:off x="6486335" y="4697205"/>
            <a:ext cx="782587" cy="307777"/>
          </a:xfrm>
          <a:prstGeom prst="rect">
            <a:avLst/>
          </a:prstGeom>
          <a:noFill/>
        </p:spPr>
        <p:txBody>
          <a:bodyPr wrap="none" rtlCol="0">
            <a:spAutoFit/>
          </a:bodyPr>
          <a:lstStyle/>
          <a:p>
            <a:r>
              <a:rPr lang="en-GB" sz="700" err="1"/>
              <a:t>Regenmed</a:t>
            </a:r>
            <a:r>
              <a:rPr lang="en-GB" sz="700"/>
              <a:t> </a:t>
            </a:r>
            <a:br>
              <a:rPr lang="en-GB" sz="700"/>
            </a:br>
            <a:r>
              <a:rPr lang="en-GB" sz="700"/>
              <a:t>Solutions AB </a:t>
            </a:r>
            <a:endParaRPr lang="en-SE" sz="700"/>
          </a:p>
        </p:txBody>
      </p:sp>
      <p:sp>
        <p:nvSpPr>
          <p:cNvPr id="1070" name="TextBox 1069">
            <a:extLst>
              <a:ext uri="{FF2B5EF4-FFF2-40B4-BE49-F238E27FC236}">
                <a16:creationId xmlns:a16="http://schemas.microsoft.com/office/drawing/2014/main" id="{20323209-30CE-3B21-238F-C451B5B23321}"/>
              </a:ext>
            </a:extLst>
          </p:cNvPr>
          <p:cNvSpPr txBox="1"/>
          <p:nvPr/>
        </p:nvSpPr>
        <p:spPr>
          <a:xfrm>
            <a:off x="31105" y="5081031"/>
            <a:ext cx="851515" cy="307777"/>
          </a:xfrm>
          <a:prstGeom prst="rect">
            <a:avLst/>
          </a:prstGeom>
          <a:noFill/>
        </p:spPr>
        <p:txBody>
          <a:bodyPr wrap="none" rtlCol="0">
            <a:spAutoFit/>
          </a:bodyPr>
          <a:lstStyle/>
          <a:p>
            <a:r>
              <a:rPr lang="en-GB" sz="700" err="1"/>
              <a:t>Semair</a:t>
            </a:r>
            <a:br>
              <a:rPr lang="en-GB" sz="700"/>
            </a:br>
            <a:r>
              <a:rPr lang="en-GB" sz="700"/>
              <a:t>Diagnostics AB</a:t>
            </a:r>
            <a:endParaRPr lang="en-SE" sz="700"/>
          </a:p>
        </p:txBody>
      </p:sp>
      <p:sp>
        <p:nvSpPr>
          <p:cNvPr id="1073" name="TextBox 1072">
            <a:extLst>
              <a:ext uri="{FF2B5EF4-FFF2-40B4-BE49-F238E27FC236}">
                <a16:creationId xmlns:a16="http://schemas.microsoft.com/office/drawing/2014/main" id="{54FB3ABF-8FE6-5244-DFB4-9E29605569C4}"/>
              </a:ext>
            </a:extLst>
          </p:cNvPr>
          <p:cNvSpPr txBox="1"/>
          <p:nvPr/>
        </p:nvSpPr>
        <p:spPr>
          <a:xfrm>
            <a:off x="9734271" y="5079320"/>
            <a:ext cx="635110" cy="307777"/>
          </a:xfrm>
          <a:prstGeom prst="rect">
            <a:avLst/>
          </a:prstGeom>
          <a:noFill/>
        </p:spPr>
        <p:txBody>
          <a:bodyPr wrap="none" rtlCol="0">
            <a:spAutoFit/>
          </a:bodyPr>
          <a:lstStyle/>
          <a:p>
            <a:r>
              <a:rPr lang="en-GB" sz="700"/>
              <a:t>SW Hydro</a:t>
            </a:r>
            <a:br>
              <a:rPr lang="en-GB" sz="700"/>
            </a:br>
            <a:r>
              <a:rPr lang="en-GB" sz="700"/>
              <a:t>Invest AB</a:t>
            </a:r>
            <a:endParaRPr lang="en-SE" sz="700"/>
          </a:p>
        </p:txBody>
      </p:sp>
      <p:sp>
        <p:nvSpPr>
          <p:cNvPr id="1075" name="TextBox 1074">
            <a:extLst>
              <a:ext uri="{FF2B5EF4-FFF2-40B4-BE49-F238E27FC236}">
                <a16:creationId xmlns:a16="http://schemas.microsoft.com/office/drawing/2014/main" id="{37FDC37A-C57E-44C3-5D48-39BB20F85740}"/>
              </a:ext>
            </a:extLst>
          </p:cNvPr>
          <p:cNvSpPr txBox="1"/>
          <p:nvPr/>
        </p:nvSpPr>
        <p:spPr>
          <a:xfrm>
            <a:off x="4825088" y="5436570"/>
            <a:ext cx="918841" cy="415498"/>
          </a:xfrm>
          <a:prstGeom prst="rect">
            <a:avLst/>
          </a:prstGeom>
          <a:noFill/>
        </p:spPr>
        <p:txBody>
          <a:bodyPr wrap="none" rtlCol="0">
            <a:spAutoFit/>
          </a:bodyPr>
          <a:lstStyle/>
          <a:p>
            <a:r>
              <a:rPr lang="en-GB" sz="700"/>
              <a:t>Translational </a:t>
            </a:r>
            <a:br>
              <a:rPr lang="en-GB" sz="700"/>
            </a:br>
            <a:r>
              <a:rPr lang="en-GB" sz="700"/>
              <a:t>Medicine </a:t>
            </a:r>
            <a:br>
              <a:rPr lang="en-GB" sz="700"/>
            </a:br>
            <a:r>
              <a:rPr lang="en-GB" sz="700"/>
              <a:t>International AB</a:t>
            </a:r>
            <a:endParaRPr lang="en-SE" sz="700"/>
          </a:p>
        </p:txBody>
      </p:sp>
      <p:sp>
        <p:nvSpPr>
          <p:cNvPr id="1076" name="TextBox 1075">
            <a:extLst>
              <a:ext uri="{FF2B5EF4-FFF2-40B4-BE49-F238E27FC236}">
                <a16:creationId xmlns:a16="http://schemas.microsoft.com/office/drawing/2014/main" id="{8D3DCC2F-D648-38CD-EBD6-324FB02EE030}"/>
              </a:ext>
            </a:extLst>
          </p:cNvPr>
          <p:cNvSpPr txBox="1"/>
          <p:nvPr/>
        </p:nvSpPr>
        <p:spPr>
          <a:xfrm>
            <a:off x="5674080" y="5464155"/>
            <a:ext cx="883575" cy="307777"/>
          </a:xfrm>
          <a:prstGeom prst="rect">
            <a:avLst/>
          </a:prstGeom>
          <a:noFill/>
        </p:spPr>
        <p:txBody>
          <a:bodyPr wrap="none" rtlCol="0">
            <a:spAutoFit/>
          </a:bodyPr>
          <a:lstStyle/>
          <a:p>
            <a:r>
              <a:rPr lang="en-GB" sz="700" err="1"/>
              <a:t>Treström</a:t>
            </a:r>
            <a:r>
              <a:rPr lang="en-GB" sz="700"/>
              <a:t> </a:t>
            </a:r>
            <a:br>
              <a:rPr lang="en-GB" sz="700"/>
            </a:br>
            <a:r>
              <a:rPr lang="en-GB" sz="700"/>
              <a:t>Consultancy AB</a:t>
            </a:r>
            <a:endParaRPr lang="en-SE" sz="700"/>
          </a:p>
        </p:txBody>
      </p:sp>
      <p:sp>
        <p:nvSpPr>
          <p:cNvPr id="1077" name="TextBox 1076">
            <a:extLst>
              <a:ext uri="{FF2B5EF4-FFF2-40B4-BE49-F238E27FC236}">
                <a16:creationId xmlns:a16="http://schemas.microsoft.com/office/drawing/2014/main" id="{98570669-09D5-F756-96CC-18C8A673A9EF}"/>
              </a:ext>
            </a:extLst>
          </p:cNvPr>
          <p:cNvSpPr txBox="1"/>
          <p:nvPr/>
        </p:nvSpPr>
        <p:spPr>
          <a:xfrm>
            <a:off x="7368194" y="5544286"/>
            <a:ext cx="647934" cy="200055"/>
          </a:xfrm>
          <a:prstGeom prst="rect">
            <a:avLst/>
          </a:prstGeom>
          <a:noFill/>
        </p:spPr>
        <p:txBody>
          <a:bodyPr wrap="none" rtlCol="0">
            <a:spAutoFit/>
          </a:bodyPr>
          <a:lstStyle/>
          <a:p>
            <a:r>
              <a:rPr lang="en-GB" sz="700" err="1"/>
              <a:t>Ullmed</a:t>
            </a:r>
            <a:r>
              <a:rPr lang="en-GB" sz="700"/>
              <a:t> AB</a:t>
            </a:r>
            <a:endParaRPr lang="en-SE" sz="700"/>
          </a:p>
        </p:txBody>
      </p:sp>
      <p:sp>
        <p:nvSpPr>
          <p:cNvPr id="1078" name="TextBox 1077">
            <a:extLst>
              <a:ext uri="{FF2B5EF4-FFF2-40B4-BE49-F238E27FC236}">
                <a16:creationId xmlns:a16="http://schemas.microsoft.com/office/drawing/2014/main" id="{E2C4C94A-C7B8-7134-254E-C5F4D5B91961}"/>
              </a:ext>
            </a:extLst>
          </p:cNvPr>
          <p:cNvSpPr txBox="1"/>
          <p:nvPr/>
        </p:nvSpPr>
        <p:spPr>
          <a:xfrm>
            <a:off x="11374728" y="5487094"/>
            <a:ext cx="668773" cy="307777"/>
          </a:xfrm>
          <a:prstGeom prst="rect">
            <a:avLst/>
          </a:prstGeom>
          <a:noFill/>
        </p:spPr>
        <p:txBody>
          <a:bodyPr wrap="none" rtlCol="0">
            <a:spAutoFit/>
          </a:bodyPr>
          <a:lstStyle/>
          <a:p>
            <a:r>
              <a:rPr lang="en-GB" sz="700" err="1">
                <a:effectLst/>
              </a:rPr>
              <a:t>Wahtsui</a:t>
            </a:r>
            <a:r>
              <a:rPr lang="en-GB" sz="700">
                <a:effectLst/>
              </a:rPr>
              <a:t> </a:t>
            </a:r>
            <a:br>
              <a:rPr lang="en-GB" sz="700">
                <a:effectLst/>
              </a:rPr>
            </a:br>
            <a:r>
              <a:rPr lang="en-GB" sz="700">
                <a:effectLst/>
              </a:rPr>
              <a:t>Biotech AB</a:t>
            </a:r>
          </a:p>
        </p:txBody>
      </p:sp>
      <p:sp>
        <p:nvSpPr>
          <p:cNvPr id="1079" name="TextBox 1078">
            <a:extLst>
              <a:ext uri="{FF2B5EF4-FFF2-40B4-BE49-F238E27FC236}">
                <a16:creationId xmlns:a16="http://schemas.microsoft.com/office/drawing/2014/main" id="{553FC742-1D99-7D1C-A5A7-D62ECBB5CEE8}"/>
              </a:ext>
            </a:extLst>
          </p:cNvPr>
          <p:cNvSpPr txBox="1"/>
          <p:nvPr/>
        </p:nvSpPr>
        <p:spPr>
          <a:xfrm>
            <a:off x="803156" y="5900859"/>
            <a:ext cx="915635" cy="307777"/>
          </a:xfrm>
          <a:prstGeom prst="rect">
            <a:avLst/>
          </a:prstGeom>
          <a:noFill/>
        </p:spPr>
        <p:txBody>
          <a:bodyPr wrap="none" rtlCol="0">
            <a:spAutoFit/>
          </a:bodyPr>
          <a:lstStyle/>
          <a:p>
            <a:r>
              <a:rPr lang="en-GB" sz="700"/>
              <a:t>We connect </a:t>
            </a:r>
            <a:br>
              <a:rPr lang="en-GB" sz="700"/>
            </a:br>
            <a:r>
              <a:rPr lang="en-GB" sz="700"/>
              <a:t>care Sweden AB</a:t>
            </a:r>
            <a:endParaRPr lang="en-GB" sz="700">
              <a:effectLst/>
            </a:endParaRPr>
          </a:p>
        </p:txBody>
      </p:sp>
      <p:sp>
        <p:nvSpPr>
          <p:cNvPr id="1080" name="TextBox 1079">
            <a:extLst>
              <a:ext uri="{FF2B5EF4-FFF2-40B4-BE49-F238E27FC236}">
                <a16:creationId xmlns:a16="http://schemas.microsoft.com/office/drawing/2014/main" id="{A38DF7EE-0710-6306-C6CA-184F81E1F1C9}"/>
              </a:ext>
            </a:extLst>
          </p:cNvPr>
          <p:cNvSpPr txBox="1"/>
          <p:nvPr/>
        </p:nvSpPr>
        <p:spPr>
          <a:xfrm>
            <a:off x="2415672" y="5856309"/>
            <a:ext cx="906017" cy="415498"/>
          </a:xfrm>
          <a:prstGeom prst="rect">
            <a:avLst/>
          </a:prstGeom>
          <a:noFill/>
        </p:spPr>
        <p:txBody>
          <a:bodyPr wrap="none" rtlCol="0">
            <a:spAutoFit/>
          </a:bodyPr>
          <a:lstStyle/>
          <a:p>
            <a:r>
              <a:rPr lang="en-GB" sz="700"/>
              <a:t>Women's Heart </a:t>
            </a:r>
            <a:br>
              <a:rPr lang="en-GB" sz="700"/>
            </a:br>
            <a:r>
              <a:rPr lang="en-GB" sz="700"/>
              <a:t>Health </a:t>
            </a:r>
            <a:br>
              <a:rPr lang="en-GB" sz="700"/>
            </a:br>
            <a:r>
              <a:rPr lang="en-GB" sz="700"/>
              <a:t>Stockholm AB</a:t>
            </a:r>
            <a:endParaRPr lang="en-SE" sz="700"/>
          </a:p>
        </p:txBody>
      </p:sp>
      <p:sp>
        <p:nvSpPr>
          <p:cNvPr id="1081" name="TextBox 1080">
            <a:extLst>
              <a:ext uri="{FF2B5EF4-FFF2-40B4-BE49-F238E27FC236}">
                <a16:creationId xmlns:a16="http://schemas.microsoft.com/office/drawing/2014/main" id="{8990DB8B-EBF5-3BC4-9414-A4E4309DB4C1}"/>
              </a:ext>
            </a:extLst>
          </p:cNvPr>
          <p:cNvSpPr txBox="1"/>
          <p:nvPr/>
        </p:nvSpPr>
        <p:spPr>
          <a:xfrm>
            <a:off x="4180853" y="5930939"/>
            <a:ext cx="583814" cy="200055"/>
          </a:xfrm>
          <a:prstGeom prst="rect">
            <a:avLst/>
          </a:prstGeom>
          <a:noFill/>
        </p:spPr>
        <p:txBody>
          <a:bodyPr wrap="none" rtlCol="0">
            <a:spAutoFit/>
          </a:bodyPr>
          <a:lstStyle/>
          <a:p>
            <a:r>
              <a:rPr lang="en-GB" sz="700" err="1">
                <a:effectLst/>
              </a:rPr>
              <a:t>Xolve</a:t>
            </a:r>
            <a:r>
              <a:rPr lang="en-GB" sz="700">
                <a:effectLst/>
              </a:rPr>
              <a:t> AB</a:t>
            </a:r>
          </a:p>
        </p:txBody>
      </p:sp>
      <p:pic>
        <p:nvPicPr>
          <p:cNvPr id="1084" name="Picture 1083" descr="A purple text on a black background&#10;&#10;AI-generated content may be incorrect.">
            <a:extLst>
              <a:ext uri="{FF2B5EF4-FFF2-40B4-BE49-F238E27FC236}">
                <a16:creationId xmlns:a16="http://schemas.microsoft.com/office/drawing/2014/main" id="{1D7F32F4-1D66-BB3F-88CE-9E9D89F38C9D}"/>
              </a:ext>
            </a:extLst>
          </p:cNvPr>
          <p:cNvPicPr>
            <a:picLocks noChangeAspect="1"/>
          </p:cNvPicPr>
          <p:nvPr/>
        </p:nvPicPr>
        <p:blipFill>
          <a:blip r:embed="rId132">
            <a:extLst>
              <a:ext uri="{28A0092B-C50C-407E-A947-70E740481C1C}">
                <a14:useLocalDpi xmlns:a14="http://schemas.microsoft.com/office/drawing/2010/main" val="0"/>
              </a:ext>
            </a:extLst>
          </a:blip>
          <a:stretch>
            <a:fillRect/>
          </a:stretch>
        </p:blipFill>
        <p:spPr>
          <a:xfrm>
            <a:off x="3424665" y="1026568"/>
            <a:ext cx="542624" cy="236584"/>
          </a:xfrm>
          <a:prstGeom prst="rect">
            <a:avLst/>
          </a:prstGeom>
        </p:spPr>
      </p:pic>
      <p:pic>
        <p:nvPicPr>
          <p:cNvPr id="1086" name="Picture 1085" descr="A blue text on a black background&#10;&#10;AI-generated content may be incorrect.">
            <a:extLst>
              <a:ext uri="{FF2B5EF4-FFF2-40B4-BE49-F238E27FC236}">
                <a16:creationId xmlns:a16="http://schemas.microsoft.com/office/drawing/2014/main" id="{966F6BAF-12D5-C36F-AA43-6A2C8787C0BE}"/>
              </a:ext>
            </a:extLst>
          </p:cNvPr>
          <p:cNvPicPr>
            <a:picLocks noChangeAspect="1"/>
          </p:cNvPicPr>
          <p:nvPr/>
        </p:nvPicPr>
        <p:blipFill>
          <a:blip r:embed="rId133">
            <a:extLst>
              <a:ext uri="{28A0092B-C50C-407E-A947-70E740481C1C}">
                <a14:useLocalDpi xmlns:a14="http://schemas.microsoft.com/office/drawing/2010/main" val="0"/>
              </a:ext>
            </a:extLst>
          </a:blip>
          <a:stretch>
            <a:fillRect/>
          </a:stretch>
        </p:blipFill>
        <p:spPr>
          <a:xfrm>
            <a:off x="7367301" y="1002486"/>
            <a:ext cx="687313" cy="356121"/>
          </a:xfrm>
          <a:prstGeom prst="rect">
            <a:avLst/>
          </a:prstGeom>
        </p:spPr>
      </p:pic>
      <p:pic>
        <p:nvPicPr>
          <p:cNvPr id="129" name="Picture 128" descr="A black and white photo of a black background&#10;&#10;AI-generated content may be incorrect.">
            <a:extLst>
              <a:ext uri="{FF2B5EF4-FFF2-40B4-BE49-F238E27FC236}">
                <a16:creationId xmlns:a16="http://schemas.microsoft.com/office/drawing/2014/main" id="{CD33F161-304B-DD18-44B9-F2973A285F70}"/>
              </a:ext>
            </a:extLst>
          </p:cNvPr>
          <p:cNvPicPr>
            <a:picLocks noChangeAspect="1"/>
          </p:cNvPicPr>
          <p:nvPr/>
        </p:nvPicPr>
        <p:blipFill>
          <a:blip r:embed="rId134">
            <a:extLst>
              <a:ext uri="{28A0092B-C50C-407E-A947-70E740481C1C}">
                <a14:useLocalDpi xmlns:a14="http://schemas.microsoft.com/office/drawing/2010/main" val="0"/>
              </a:ext>
            </a:extLst>
          </a:blip>
          <a:srcRect t="37958" b="39004"/>
          <a:stretch/>
        </p:blipFill>
        <p:spPr>
          <a:xfrm>
            <a:off x="9754051" y="1065463"/>
            <a:ext cx="792000" cy="182456"/>
          </a:xfrm>
          <a:prstGeom prst="rect">
            <a:avLst/>
          </a:prstGeom>
        </p:spPr>
      </p:pic>
      <p:pic>
        <p:nvPicPr>
          <p:cNvPr id="140" name="Picture 139" descr="A white text on a red background&#10;&#10;AI-generated content may be incorrect.">
            <a:extLst>
              <a:ext uri="{FF2B5EF4-FFF2-40B4-BE49-F238E27FC236}">
                <a16:creationId xmlns:a16="http://schemas.microsoft.com/office/drawing/2014/main" id="{81493667-8457-6D45-8814-2A5017C52AA0}"/>
              </a:ext>
            </a:extLst>
          </p:cNvPr>
          <p:cNvPicPr>
            <a:picLocks noChangeAspect="1"/>
          </p:cNvPicPr>
          <p:nvPr/>
        </p:nvPicPr>
        <p:blipFill>
          <a:blip r:embed="rId135">
            <a:extLst>
              <a:ext uri="{28A0092B-C50C-407E-A947-70E740481C1C}">
                <a14:useLocalDpi xmlns:a14="http://schemas.microsoft.com/office/drawing/2010/main" val="0"/>
              </a:ext>
            </a:extLst>
          </a:blip>
          <a:stretch>
            <a:fillRect/>
          </a:stretch>
        </p:blipFill>
        <p:spPr>
          <a:xfrm>
            <a:off x="8987401" y="1034963"/>
            <a:ext cx="701787" cy="230094"/>
          </a:xfrm>
          <a:prstGeom prst="rect">
            <a:avLst/>
          </a:prstGeom>
        </p:spPr>
      </p:pic>
      <p:pic>
        <p:nvPicPr>
          <p:cNvPr id="153" name="Picture 152" descr="A blue text on a black background&#10;&#10;AI-generated content may be incorrect.">
            <a:extLst>
              <a:ext uri="{FF2B5EF4-FFF2-40B4-BE49-F238E27FC236}">
                <a16:creationId xmlns:a16="http://schemas.microsoft.com/office/drawing/2014/main" id="{4A67795C-4640-23DF-B7E3-AE07E3935373}"/>
              </a:ext>
            </a:extLst>
          </p:cNvPr>
          <p:cNvPicPr>
            <a:picLocks noChangeAspect="1"/>
          </p:cNvPicPr>
          <p:nvPr/>
        </p:nvPicPr>
        <p:blipFill>
          <a:blip r:embed="rId136">
            <a:extLst>
              <a:ext uri="{28A0092B-C50C-407E-A947-70E740481C1C}">
                <a14:useLocalDpi xmlns:a14="http://schemas.microsoft.com/office/drawing/2010/main" val="0"/>
              </a:ext>
            </a:extLst>
          </a:blip>
          <a:stretch>
            <a:fillRect/>
          </a:stretch>
        </p:blipFill>
        <p:spPr>
          <a:xfrm>
            <a:off x="835412" y="1417140"/>
            <a:ext cx="849068" cy="293561"/>
          </a:xfrm>
          <a:prstGeom prst="rect">
            <a:avLst/>
          </a:prstGeom>
        </p:spPr>
      </p:pic>
      <p:pic>
        <p:nvPicPr>
          <p:cNvPr id="161" name="Picture 160" descr="A black and grey logo&#10;&#10;AI-generated content may be incorrect.">
            <a:extLst>
              <a:ext uri="{FF2B5EF4-FFF2-40B4-BE49-F238E27FC236}">
                <a16:creationId xmlns:a16="http://schemas.microsoft.com/office/drawing/2014/main" id="{DEB2C1FD-D651-83A1-A162-99396663CBCA}"/>
              </a:ext>
            </a:extLst>
          </p:cNvPr>
          <p:cNvPicPr>
            <a:picLocks noChangeAspect="1"/>
          </p:cNvPicPr>
          <p:nvPr/>
        </p:nvPicPr>
        <p:blipFill>
          <a:blip r:embed="rId137">
            <a:extLst>
              <a:ext uri="{28A0092B-C50C-407E-A947-70E740481C1C}">
                <a14:useLocalDpi xmlns:a14="http://schemas.microsoft.com/office/drawing/2010/main" val="0"/>
              </a:ext>
            </a:extLst>
          </a:blip>
          <a:stretch>
            <a:fillRect/>
          </a:stretch>
        </p:blipFill>
        <p:spPr>
          <a:xfrm>
            <a:off x="1720916" y="1487004"/>
            <a:ext cx="696897" cy="180232"/>
          </a:xfrm>
          <a:prstGeom prst="rect">
            <a:avLst/>
          </a:prstGeom>
        </p:spPr>
      </p:pic>
      <p:pic>
        <p:nvPicPr>
          <p:cNvPr id="176" name="Picture 175" descr="A black background with text&#10;&#10;AI-generated content may be incorrect.">
            <a:extLst>
              <a:ext uri="{FF2B5EF4-FFF2-40B4-BE49-F238E27FC236}">
                <a16:creationId xmlns:a16="http://schemas.microsoft.com/office/drawing/2014/main" id="{70ACF3BF-7A97-3EEF-95A7-EE8158525C72}"/>
              </a:ext>
            </a:extLst>
          </p:cNvPr>
          <p:cNvPicPr>
            <a:picLocks noChangeAspect="1"/>
          </p:cNvPicPr>
          <p:nvPr/>
        </p:nvPicPr>
        <p:blipFill>
          <a:blip r:embed="rId138">
            <a:extLst>
              <a:ext uri="{28A0092B-C50C-407E-A947-70E740481C1C}">
                <a14:useLocalDpi xmlns:a14="http://schemas.microsoft.com/office/drawing/2010/main" val="0"/>
              </a:ext>
            </a:extLst>
          </a:blip>
          <a:stretch>
            <a:fillRect/>
          </a:stretch>
        </p:blipFill>
        <p:spPr>
          <a:xfrm>
            <a:off x="11411292" y="1399996"/>
            <a:ext cx="756000" cy="281107"/>
          </a:xfrm>
          <a:prstGeom prst="rect">
            <a:avLst/>
          </a:prstGeom>
        </p:spPr>
      </p:pic>
      <p:pic>
        <p:nvPicPr>
          <p:cNvPr id="182" name="Picture 181" descr="A red and black logo&#10;&#10;AI-generated content may be incorrect.">
            <a:extLst>
              <a:ext uri="{FF2B5EF4-FFF2-40B4-BE49-F238E27FC236}">
                <a16:creationId xmlns:a16="http://schemas.microsoft.com/office/drawing/2014/main" id="{BC1D6C01-F8DC-0634-1147-696FB853EB8B}"/>
              </a:ext>
            </a:extLst>
          </p:cNvPr>
          <p:cNvPicPr>
            <a:picLocks noChangeAspect="1"/>
          </p:cNvPicPr>
          <p:nvPr/>
        </p:nvPicPr>
        <p:blipFill>
          <a:blip r:embed="rId139">
            <a:extLst>
              <a:ext uri="{28A0092B-C50C-407E-A947-70E740481C1C}">
                <a14:useLocalDpi xmlns:a14="http://schemas.microsoft.com/office/drawing/2010/main" val="0"/>
              </a:ext>
            </a:extLst>
          </a:blip>
          <a:stretch>
            <a:fillRect/>
          </a:stretch>
        </p:blipFill>
        <p:spPr>
          <a:xfrm>
            <a:off x="1774064" y="1911355"/>
            <a:ext cx="612000" cy="193887"/>
          </a:xfrm>
          <a:prstGeom prst="rect">
            <a:avLst/>
          </a:prstGeom>
        </p:spPr>
      </p:pic>
      <p:pic>
        <p:nvPicPr>
          <p:cNvPr id="1089" name="Picture 1088" descr="A black and white logo&#10;&#10;AI-generated content may be incorrect.">
            <a:extLst>
              <a:ext uri="{FF2B5EF4-FFF2-40B4-BE49-F238E27FC236}">
                <a16:creationId xmlns:a16="http://schemas.microsoft.com/office/drawing/2014/main" id="{39ABF13B-6A92-5DCC-93C3-9553AA258ABC}"/>
              </a:ext>
            </a:extLst>
          </p:cNvPr>
          <p:cNvPicPr>
            <a:picLocks noChangeAspect="1"/>
          </p:cNvPicPr>
          <p:nvPr/>
        </p:nvPicPr>
        <p:blipFill>
          <a:blip r:embed="rId140">
            <a:extLst>
              <a:ext uri="{28A0092B-C50C-407E-A947-70E740481C1C}">
                <a14:useLocalDpi xmlns:a14="http://schemas.microsoft.com/office/drawing/2010/main" val="0"/>
              </a:ext>
            </a:extLst>
          </a:blip>
          <a:stretch>
            <a:fillRect/>
          </a:stretch>
        </p:blipFill>
        <p:spPr>
          <a:xfrm>
            <a:off x="8218581" y="1904892"/>
            <a:ext cx="648000" cy="165467"/>
          </a:xfrm>
          <a:prstGeom prst="rect">
            <a:avLst/>
          </a:prstGeom>
        </p:spPr>
      </p:pic>
      <p:pic>
        <p:nvPicPr>
          <p:cNvPr id="1091" name="Picture 1090" descr="A pink diamond with black background&#10;&#10;AI-generated content may be incorrect.">
            <a:extLst>
              <a:ext uri="{FF2B5EF4-FFF2-40B4-BE49-F238E27FC236}">
                <a16:creationId xmlns:a16="http://schemas.microsoft.com/office/drawing/2014/main" id="{5108570B-5B8F-30B0-C442-B312C8B1DA8D}"/>
              </a:ext>
            </a:extLst>
          </p:cNvPr>
          <p:cNvPicPr>
            <a:picLocks noChangeAspect="1"/>
          </p:cNvPicPr>
          <p:nvPr/>
        </p:nvPicPr>
        <p:blipFill>
          <a:blip r:embed="rId141">
            <a:extLst>
              <a:ext uri="{28A0092B-C50C-407E-A947-70E740481C1C}">
                <a14:useLocalDpi xmlns:a14="http://schemas.microsoft.com/office/drawing/2010/main" val="0"/>
              </a:ext>
            </a:extLst>
          </a:blip>
          <a:stretch>
            <a:fillRect/>
          </a:stretch>
        </p:blipFill>
        <p:spPr>
          <a:xfrm>
            <a:off x="11426154" y="1823799"/>
            <a:ext cx="618831" cy="298952"/>
          </a:xfrm>
          <a:prstGeom prst="rect">
            <a:avLst/>
          </a:prstGeom>
        </p:spPr>
      </p:pic>
      <p:pic>
        <p:nvPicPr>
          <p:cNvPr id="1093" name="Picture 1092" descr="A black and blue logo&#10;&#10;AI-generated content may be incorrect.">
            <a:extLst>
              <a:ext uri="{FF2B5EF4-FFF2-40B4-BE49-F238E27FC236}">
                <a16:creationId xmlns:a16="http://schemas.microsoft.com/office/drawing/2014/main" id="{33CB441F-35BD-1583-AC22-A9B303AD2BB6}"/>
              </a:ext>
            </a:extLst>
          </p:cNvPr>
          <p:cNvPicPr>
            <a:picLocks noChangeAspect="1"/>
          </p:cNvPicPr>
          <p:nvPr/>
        </p:nvPicPr>
        <p:blipFill>
          <a:blip r:embed="rId142">
            <a:extLst>
              <a:ext uri="{28A0092B-C50C-407E-A947-70E740481C1C}">
                <a14:useLocalDpi xmlns:a14="http://schemas.microsoft.com/office/drawing/2010/main" val="0"/>
              </a:ext>
            </a:extLst>
          </a:blip>
          <a:stretch>
            <a:fillRect/>
          </a:stretch>
        </p:blipFill>
        <p:spPr>
          <a:xfrm>
            <a:off x="10629663" y="1928207"/>
            <a:ext cx="648000" cy="88560"/>
          </a:xfrm>
          <a:prstGeom prst="rect">
            <a:avLst/>
          </a:prstGeom>
        </p:spPr>
      </p:pic>
      <p:pic>
        <p:nvPicPr>
          <p:cNvPr id="1095" name="Picture 1094" descr="A close up of a logo&#10;&#10;AI-generated content may be incorrect.">
            <a:extLst>
              <a:ext uri="{FF2B5EF4-FFF2-40B4-BE49-F238E27FC236}">
                <a16:creationId xmlns:a16="http://schemas.microsoft.com/office/drawing/2014/main" id="{854EDB4B-08C5-A2F2-688C-8CCC5699C6B9}"/>
              </a:ext>
            </a:extLst>
          </p:cNvPr>
          <p:cNvPicPr>
            <a:picLocks noChangeAspect="1"/>
          </p:cNvPicPr>
          <p:nvPr/>
        </p:nvPicPr>
        <p:blipFill>
          <a:blip r:embed="rId143">
            <a:extLst>
              <a:ext uri="{28A0092B-C50C-407E-A947-70E740481C1C}">
                <a14:useLocalDpi xmlns:a14="http://schemas.microsoft.com/office/drawing/2010/main" val="0"/>
              </a:ext>
            </a:extLst>
          </a:blip>
          <a:srcRect l="28256" t="32871" r="36630" b="43761"/>
          <a:stretch/>
        </p:blipFill>
        <p:spPr>
          <a:xfrm>
            <a:off x="3302475" y="2709040"/>
            <a:ext cx="612000" cy="208735"/>
          </a:xfrm>
          <a:prstGeom prst="rect">
            <a:avLst/>
          </a:prstGeom>
        </p:spPr>
      </p:pic>
      <p:pic>
        <p:nvPicPr>
          <p:cNvPr id="1097" name="Picture 1096" descr="A white rectangular sign with blue and red text&#10;&#10;AI-generated content may be incorrect.">
            <a:extLst>
              <a:ext uri="{FF2B5EF4-FFF2-40B4-BE49-F238E27FC236}">
                <a16:creationId xmlns:a16="http://schemas.microsoft.com/office/drawing/2014/main" id="{A2CD69F7-BCB4-3D7F-8AA4-331BC816600A}"/>
              </a:ext>
            </a:extLst>
          </p:cNvPr>
          <p:cNvPicPr>
            <a:picLocks noChangeAspect="1"/>
          </p:cNvPicPr>
          <p:nvPr/>
        </p:nvPicPr>
        <p:blipFill>
          <a:blip r:embed="rId144">
            <a:extLst>
              <a:ext uri="{28A0092B-C50C-407E-A947-70E740481C1C}">
                <a14:useLocalDpi xmlns:a14="http://schemas.microsoft.com/office/drawing/2010/main" val="0"/>
              </a:ext>
            </a:extLst>
          </a:blip>
          <a:srcRect t="30465" b="27722"/>
          <a:stretch/>
        </p:blipFill>
        <p:spPr>
          <a:xfrm>
            <a:off x="5719594" y="2659551"/>
            <a:ext cx="720000" cy="301055"/>
          </a:xfrm>
          <a:prstGeom prst="rect">
            <a:avLst/>
          </a:prstGeom>
        </p:spPr>
      </p:pic>
      <p:pic>
        <p:nvPicPr>
          <p:cNvPr id="1099" name="Picture 1098" descr="A logo with blue circles&#10;&#10;AI-generated content may be incorrect.">
            <a:extLst>
              <a:ext uri="{FF2B5EF4-FFF2-40B4-BE49-F238E27FC236}">
                <a16:creationId xmlns:a16="http://schemas.microsoft.com/office/drawing/2014/main" id="{AEDAFA39-E3A6-BDF5-8F84-F102284937CF}"/>
              </a:ext>
            </a:extLst>
          </p:cNvPr>
          <p:cNvPicPr>
            <a:picLocks noChangeAspect="1"/>
          </p:cNvPicPr>
          <p:nvPr/>
        </p:nvPicPr>
        <p:blipFill>
          <a:blip r:embed="rId145">
            <a:extLst>
              <a:ext uri="{28A0092B-C50C-407E-A947-70E740481C1C}">
                <a14:useLocalDpi xmlns:a14="http://schemas.microsoft.com/office/drawing/2010/main" val="0"/>
              </a:ext>
            </a:extLst>
          </a:blip>
          <a:stretch>
            <a:fillRect/>
          </a:stretch>
        </p:blipFill>
        <p:spPr>
          <a:xfrm>
            <a:off x="7457319" y="2605284"/>
            <a:ext cx="448616" cy="324000"/>
          </a:xfrm>
          <a:prstGeom prst="rect">
            <a:avLst/>
          </a:prstGeom>
        </p:spPr>
      </p:pic>
      <p:pic>
        <p:nvPicPr>
          <p:cNvPr id="1101" name="Picture 1100" descr="A black and blue logo&#10;&#10;AI-generated content may be incorrect.">
            <a:extLst>
              <a:ext uri="{FF2B5EF4-FFF2-40B4-BE49-F238E27FC236}">
                <a16:creationId xmlns:a16="http://schemas.microsoft.com/office/drawing/2014/main" id="{F7B27274-5487-9EF9-104F-28ACE3239A02}"/>
              </a:ext>
            </a:extLst>
          </p:cNvPr>
          <p:cNvPicPr>
            <a:picLocks noChangeAspect="1"/>
          </p:cNvPicPr>
          <p:nvPr/>
        </p:nvPicPr>
        <p:blipFill>
          <a:blip r:embed="rId146">
            <a:extLst>
              <a:ext uri="{28A0092B-C50C-407E-A947-70E740481C1C}">
                <a14:useLocalDpi xmlns:a14="http://schemas.microsoft.com/office/drawing/2010/main" val="0"/>
              </a:ext>
            </a:extLst>
          </a:blip>
          <a:stretch>
            <a:fillRect/>
          </a:stretch>
        </p:blipFill>
        <p:spPr>
          <a:xfrm>
            <a:off x="2502687" y="3929444"/>
            <a:ext cx="720000" cy="147692"/>
          </a:xfrm>
          <a:prstGeom prst="rect">
            <a:avLst/>
          </a:prstGeom>
        </p:spPr>
      </p:pic>
      <p:grpSp>
        <p:nvGrpSpPr>
          <p:cNvPr id="1105" name="Group 1104">
            <a:extLst>
              <a:ext uri="{FF2B5EF4-FFF2-40B4-BE49-F238E27FC236}">
                <a16:creationId xmlns:a16="http://schemas.microsoft.com/office/drawing/2014/main" id="{9426EFFB-26D2-36D0-9CD2-39E86450F99C}"/>
              </a:ext>
            </a:extLst>
          </p:cNvPr>
          <p:cNvGrpSpPr>
            <a:grpSpLocks noChangeAspect="1"/>
          </p:cNvGrpSpPr>
          <p:nvPr/>
        </p:nvGrpSpPr>
        <p:grpSpPr>
          <a:xfrm>
            <a:off x="4143819" y="5149681"/>
            <a:ext cx="684000" cy="170478"/>
            <a:chOff x="0" y="4924288"/>
            <a:chExt cx="1003052" cy="228581"/>
          </a:xfrm>
        </p:grpSpPr>
        <p:sp>
          <p:nvSpPr>
            <p:cNvPr id="1104" name="Rectangle 1103">
              <a:extLst>
                <a:ext uri="{FF2B5EF4-FFF2-40B4-BE49-F238E27FC236}">
                  <a16:creationId xmlns:a16="http://schemas.microsoft.com/office/drawing/2014/main" id="{E61D198A-B5FB-0525-7286-87D63ADF047F}"/>
                </a:ext>
              </a:extLst>
            </p:cNvPr>
            <p:cNvSpPr/>
            <p:nvPr/>
          </p:nvSpPr>
          <p:spPr>
            <a:xfrm>
              <a:off x="0" y="4924288"/>
              <a:ext cx="1003052" cy="22858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103" name="Graphic 1102">
              <a:extLst>
                <a:ext uri="{FF2B5EF4-FFF2-40B4-BE49-F238E27FC236}">
                  <a16:creationId xmlns:a16="http://schemas.microsoft.com/office/drawing/2014/main" id="{66AFFF88-9C0A-4D38-3511-063974C24AA6}"/>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42029" y="4928645"/>
              <a:ext cx="911533" cy="216407"/>
            </a:xfrm>
            <a:prstGeom prst="rect">
              <a:avLst/>
            </a:prstGeom>
          </p:spPr>
        </p:pic>
      </p:grpSp>
      <p:pic>
        <p:nvPicPr>
          <p:cNvPr id="1107" name="Graphic 1106">
            <a:extLst>
              <a:ext uri="{FF2B5EF4-FFF2-40B4-BE49-F238E27FC236}">
                <a16:creationId xmlns:a16="http://schemas.microsoft.com/office/drawing/2014/main" id="{87FAF195-55DE-DB10-2BBD-43ACEEB0956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5804620" y="5190695"/>
            <a:ext cx="594000" cy="139408"/>
          </a:xfrm>
          <a:prstGeom prst="rect">
            <a:avLst/>
          </a:prstGeom>
        </p:spPr>
      </p:pic>
      <p:pic>
        <p:nvPicPr>
          <p:cNvPr id="1109" name="Picture 1108" descr="A red and white sign&#10;&#10;AI-generated content may be incorrect.">
            <a:extLst>
              <a:ext uri="{FF2B5EF4-FFF2-40B4-BE49-F238E27FC236}">
                <a16:creationId xmlns:a16="http://schemas.microsoft.com/office/drawing/2014/main" id="{2C3E56E2-818B-4C1D-4656-E481E5E33303}"/>
              </a:ext>
            </a:extLst>
          </p:cNvPr>
          <p:cNvPicPr>
            <a:picLocks noChangeAspect="1"/>
          </p:cNvPicPr>
          <p:nvPr/>
        </p:nvPicPr>
        <p:blipFill>
          <a:blip r:embed="rId151">
            <a:extLst>
              <a:ext uri="{28A0092B-C50C-407E-A947-70E740481C1C}">
                <a14:useLocalDpi xmlns:a14="http://schemas.microsoft.com/office/drawing/2010/main" val="0"/>
              </a:ext>
            </a:extLst>
          </a:blip>
          <a:stretch>
            <a:fillRect/>
          </a:stretch>
        </p:blipFill>
        <p:spPr>
          <a:xfrm>
            <a:off x="928179" y="5515413"/>
            <a:ext cx="608400" cy="204828"/>
          </a:xfrm>
          <a:prstGeom prst="rect">
            <a:avLst/>
          </a:prstGeom>
        </p:spPr>
      </p:pic>
      <p:pic>
        <p:nvPicPr>
          <p:cNvPr id="1111" name="Picture 1110" descr="A black and white logo&#10;&#10;AI-generated content may be incorrect.">
            <a:extLst>
              <a:ext uri="{FF2B5EF4-FFF2-40B4-BE49-F238E27FC236}">
                <a16:creationId xmlns:a16="http://schemas.microsoft.com/office/drawing/2014/main" id="{DF573B22-C169-A1E1-34C8-BF51A1887EF6}"/>
              </a:ext>
            </a:extLst>
          </p:cNvPr>
          <p:cNvPicPr>
            <a:picLocks noChangeAspect="1"/>
          </p:cNvPicPr>
          <p:nvPr/>
        </p:nvPicPr>
        <p:blipFill>
          <a:blip r:embed="rId152">
            <a:extLst>
              <a:ext uri="{28A0092B-C50C-407E-A947-70E740481C1C}">
                <a14:useLocalDpi xmlns:a14="http://schemas.microsoft.com/office/drawing/2010/main" val="0"/>
              </a:ext>
            </a:extLst>
          </a:blip>
          <a:stretch>
            <a:fillRect/>
          </a:stretch>
        </p:blipFill>
        <p:spPr>
          <a:xfrm>
            <a:off x="5180181" y="5887662"/>
            <a:ext cx="324000" cy="324000"/>
          </a:xfrm>
          <a:prstGeom prst="rect">
            <a:avLst/>
          </a:prstGeom>
        </p:spPr>
      </p:pic>
      <p:pic>
        <p:nvPicPr>
          <p:cNvPr id="71" name="Graphic 70">
            <a:extLst>
              <a:ext uri="{FF2B5EF4-FFF2-40B4-BE49-F238E27FC236}">
                <a16:creationId xmlns:a16="http://schemas.microsoft.com/office/drawing/2014/main" id="{CF80A1D3-4B5E-AC6A-6966-AA92F9567095}"/>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9850405" y="2277002"/>
            <a:ext cx="540000" cy="222528"/>
          </a:xfrm>
          <a:prstGeom prst="rect">
            <a:avLst/>
          </a:prstGeom>
        </p:spPr>
      </p:pic>
      <p:sp>
        <p:nvSpPr>
          <p:cNvPr id="4" name="TextBox 3">
            <a:extLst>
              <a:ext uri="{FF2B5EF4-FFF2-40B4-BE49-F238E27FC236}">
                <a16:creationId xmlns:a16="http://schemas.microsoft.com/office/drawing/2014/main" id="{7DD955E7-CACD-6654-8A43-3715FC823A3B}"/>
              </a:ext>
            </a:extLst>
          </p:cNvPr>
          <p:cNvSpPr txBox="1"/>
          <p:nvPr/>
        </p:nvSpPr>
        <p:spPr>
          <a:xfrm>
            <a:off x="-20851" y="6398310"/>
            <a:ext cx="8151590" cy="461665"/>
          </a:xfrm>
          <a:prstGeom prst="rect">
            <a:avLst/>
          </a:prstGeom>
          <a:noFill/>
        </p:spPr>
        <p:txBody>
          <a:bodyPr wrap="none" rtlCol="0">
            <a:spAutoFit/>
          </a:bodyPr>
          <a:lstStyle/>
          <a:p>
            <a:r>
              <a:rPr lang="en-GB" sz="800">
                <a:solidFill>
                  <a:schemeClr val="bg1">
                    <a:lumMod val="65000"/>
                  </a:schemeClr>
                </a:solidFill>
              </a:rPr>
              <a:t>Note! The image shows 174 logos and company names. There are a total of 185 companies in </a:t>
            </a:r>
            <a:r>
              <a:rPr lang="en-GB" sz="800" err="1">
                <a:solidFill>
                  <a:schemeClr val="bg1">
                    <a:lumMod val="65000"/>
                  </a:schemeClr>
                </a:solidFill>
              </a:rPr>
              <a:t>Hagastaden</a:t>
            </a:r>
            <a:r>
              <a:rPr lang="en-GB" sz="800">
                <a:solidFill>
                  <a:schemeClr val="bg1">
                    <a:lumMod val="65000"/>
                  </a:schemeClr>
                </a:solidFill>
              </a:rPr>
              <a:t>. In some cases, multiple limited companies </a:t>
            </a:r>
            <a:br>
              <a:rPr lang="en-GB" sz="800">
                <a:solidFill>
                  <a:schemeClr val="bg1">
                    <a:lumMod val="65000"/>
                  </a:schemeClr>
                </a:solidFill>
              </a:rPr>
            </a:br>
            <a:r>
              <a:rPr lang="en-GB" sz="800">
                <a:solidFill>
                  <a:schemeClr val="bg1">
                    <a:lumMod val="65000"/>
                  </a:schemeClr>
                </a:solidFill>
              </a:rPr>
              <a:t>share the same logo, which explains the difference in numbers. The image includes both life science companies registered in </a:t>
            </a:r>
            <a:r>
              <a:rPr lang="en-GB" sz="800" err="1">
                <a:solidFill>
                  <a:schemeClr val="bg1">
                    <a:lumMod val="65000"/>
                  </a:schemeClr>
                </a:solidFill>
              </a:rPr>
              <a:t>Hagastaden</a:t>
            </a:r>
            <a:r>
              <a:rPr lang="en-GB" sz="800">
                <a:solidFill>
                  <a:schemeClr val="bg1">
                    <a:lumMod val="65000"/>
                  </a:schemeClr>
                </a:solidFill>
              </a:rPr>
              <a:t> and companies </a:t>
            </a:r>
            <a:br>
              <a:rPr lang="en-GB" sz="800">
                <a:solidFill>
                  <a:schemeClr val="bg1">
                    <a:lumMod val="65000"/>
                  </a:schemeClr>
                </a:solidFill>
              </a:rPr>
            </a:br>
            <a:r>
              <a:rPr lang="en-GB" sz="800">
                <a:solidFill>
                  <a:schemeClr val="bg1">
                    <a:lumMod val="65000"/>
                  </a:schemeClr>
                </a:solidFill>
              </a:rPr>
              <a:t>that have offices in the area, even if their headquarters are located elsewhere.</a:t>
            </a:r>
            <a:endParaRPr lang="en-SE" sz="800">
              <a:solidFill>
                <a:schemeClr val="bg1">
                  <a:lumMod val="65000"/>
                </a:schemeClr>
              </a:solidFill>
            </a:endParaRPr>
          </a:p>
        </p:txBody>
      </p:sp>
    </p:spTree>
    <p:extLst>
      <p:ext uri="{BB962C8B-B14F-4D97-AF65-F5344CB8AC3E}">
        <p14:creationId xmlns:p14="http://schemas.microsoft.com/office/powerpoint/2010/main" val="105129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683CB-1375-B981-52BA-1111A8DF5191}"/>
            </a:ext>
          </a:extLst>
        </p:cNvPr>
        <p:cNvGrpSpPr/>
        <p:nvPr/>
      </p:nvGrpSpPr>
      <p:grpSpPr>
        <a:xfrm>
          <a:off x="0" y="0"/>
          <a:ext cx="0" cy="0"/>
          <a:chOff x="0" y="0"/>
          <a:chExt cx="0" cy="0"/>
        </a:xfrm>
      </p:grpSpPr>
      <p:pic>
        <p:nvPicPr>
          <p:cNvPr id="3" name="Picture 2" descr="A map of a city&#10;&#10;AI-generated content may be incorrect.">
            <a:extLst>
              <a:ext uri="{FF2B5EF4-FFF2-40B4-BE49-F238E27FC236}">
                <a16:creationId xmlns:a16="http://schemas.microsoft.com/office/drawing/2014/main" id="{9233D8FF-103E-5181-1D50-BD099892E99B}"/>
              </a:ext>
            </a:extLst>
          </p:cNvPr>
          <p:cNvPicPr>
            <a:picLocks noChangeAspect="1"/>
          </p:cNvPicPr>
          <p:nvPr/>
        </p:nvPicPr>
        <p:blipFill>
          <a:blip r:embed="rId3">
            <a:extLst>
              <a:ext uri="{28A0092B-C50C-407E-A947-70E740481C1C}">
                <a14:useLocalDpi xmlns:a14="http://schemas.microsoft.com/office/drawing/2010/main" val="0"/>
              </a:ext>
            </a:extLst>
          </a:blip>
          <a:srcRect t="9286" b="21477"/>
          <a:stretch/>
        </p:blipFill>
        <p:spPr>
          <a:xfrm>
            <a:off x="609600" y="1622809"/>
            <a:ext cx="10972800" cy="4311458"/>
          </a:xfrm>
          <a:prstGeom prst="rect">
            <a:avLst/>
          </a:prstGeom>
          <a:noFill/>
        </p:spPr>
      </p:pic>
      <p:sp>
        <p:nvSpPr>
          <p:cNvPr id="4" name="Rectangle 3">
            <a:extLst>
              <a:ext uri="{FF2B5EF4-FFF2-40B4-BE49-F238E27FC236}">
                <a16:creationId xmlns:a16="http://schemas.microsoft.com/office/drawing/2014/main" id="{4DC0EB2B-A122-0002-2AB6-ADC6813E009F}"/>
              </a:ext>
            </a:extLst>
          </p:cNvPr>
          <p:cNvSpPr/>
          <p:nvPr/>
        </p:nvSpPr>
        <p:spPr>
          <a:xfrm>
            <a:off x="504568" y="297246"/>
            <a:ext cx="10515600" cy="1325563"/>
          </a:xfrm>
          <a:prstGeom prst="rect">
            <a:avLst/>
          </a:prstGeom>
          <a:no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2800" b="1">
                <a:solidFill>
                  <a:schemeClr val="tx2"/>
                </a:solidFill>
                <a:latin typeface="Verdana" panose="020B0604030504040204" pitchFamily="34" charset="0"/>
                <a:ea typeface="Verdana" panose="020B0604030504040204" pitchFamily="34" charset="0"/>
              </a:rPr>
              <a:t>All life science companies with a visiting address in Stockholm/Uppsala are listed at </a:t>
            </a:r>
            <a:r>
              <a:rPr lang="en-US" sz="2800" b="1" err="1">
                <a:solidFill>
                  <a:schemeClr val="accent1"/>
                </a:solidFill>
                <a:latin typeface="Verdana" panose="020B0604030504040204" pitchFamily="34" charset="0"/>
                <a:ea typeface="Verdana" panose="020B0604030504040204" pitchFamily="34" charset="0"/>
              </a:rPr>
              <a:t>ssci.se</a:t>
            </a:r>
            <a:endParaRPr lang="en-US" sz="2800" b="1">
              <a:solidFill>
                <a:schemeClr val="accent1"/>
              </a:solidFill>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8713A3A3-428C-7063-69F6-07300F368483}"/>
              </a:ext>
            </a:extLst>
          </p:cNvPr>
          <p:cNvSpPr txBox="1"/>
          <p:nvPr/>
        </p:nvSpPr>
        <p:spPr>
          <a:xfrm>
            <a:off x="504568" y="6096000"/>
            <a:ext cx="1370888" cy="307777"/>
          </a:xfrm>
          <a:prstGeom prst="rect">
            <a:avLst/>
          </a:prstGeom>
          <a:noFill/>
        </p:spPr>
        <p:txBody>
          <a:bodyPr wrap="none" rtlCol="0">
            <a:spAutoFit/>
          </a:bodyPr>
          <a:lstStyle/>
          <a:p>
            <a:r>
              <a:rPr lang="en-SE" sz="1400" b="1">
                <a:solidFill>
                  <a:schemeClr val="tx2"/>
                </a:solidFill>
                <a:hlinkClick r:id="rId4"/>
              </a:rPr>
              <a:t>Link to map</a:t>
            </a:r>
            <a:endParaRPr lang="en-SE" sz="1400" b="1">
              <a:solidFill>
                <a:schemeClr val="tx2"/>
              </a:solidFill>
            </a:endParaRPr>
          </a:p>
        </p:txBody>
      </p:sp>
    </p:spTree>
    <p:extLst>
      <p:ext uri="{BB962C8B-B14F-4D97-AF65-F5344CB8AC3E}">
        <p14:creationId xmlns:p14="http://schemas.microsoft.com/office/powerpoint/2010/main" val="147768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172BC2-3BC0-F8B9-BB42-993B817D8BE6}"/>
              </a:ext>
            </a:extLst>
          </p:cNvPr>
          <p:cNvSpPr>
            <a:spLocks noGrp="1"/>
          </p:cNvSpPr>
          <p:nvPr>
            <p:ph type="ctrTitle"/>
          </p:nvPr>
        </p:nvSpPr>
        <p:spPr>
          <a:xfrm>
            <a:off x="719269" y="1010117"/>
            <a:ext cx="9325014" cy="2001444"/>
          </a:xfrm>
        </p:spPr>
        <p:txBody>
          <a:bodyPr/>
          <a:lstStyle/>
          <a:p>
            <a:pPr>
              <a:lnSpc>
                <a:spcPct val="100000"/>
              </a:lnSpc>
            </a:pPr>
            <a:r>
              <a:rPr lang="en-SE" sz="6000">
                <a:latin typeface="Verdana"/>
                <a:ea typeface="Verdana"/>
              </a:rPr>
              <a:t>Life Science Barometer </a:t>
            </a:r>
            <a:br>
              <a:rPr lang="en-SE" sz="6000"/>
            </a:br>
            <a:r>
              <a:rPr lang="en-SE" sz="6000">
                <a:latin typeface="Verdana"/>
                <a:ea typeface="Verdana"/>
              </a:rPr>
              <a:t>2025</a:t>
            </a:r>
            <a:br>
              <a:rPr lang="en-SE"/>
            </a:br>
            <a:r>
              <a:rPr lang="en-SE" sz="1800">
                <a:solidFill>
                  <a:schemeClr val="accent3"/>
                </a:solidFill>
                <a:latin typeface="Verdana"/>
                <a:ea typeface="Verdana"/>
              </a:rPr>
              <a:t>Responses from 207 business leaders, </a:t>
            </a:r>
            <a:br>
              <a:rPr lang="en-SE" sz="1800"/>
            </a:br>
            <a:r>
              <a:rPr lang="en-SE" sz="1800">
                <a:solidFill>
                  <a:schemeClr val="accent3"/>
                </a:solidFill>
                <a:latin typeface="Verdana"/>
                <a:ea typeface="Verdana"/>
              </a:rPr>
              <a:t>of whom 125 are based in Stockholm/Uppsala</a:t>
            </a:r>
            <a:br>
              <a:rPr lang="en-SE" sz="2400"/>
            </a:br>
            <a:endParaRPr lang="en-SE" sz="2400">
              <a:solidFill>
                <a:schemeClr val="accent3"/>
              </a:solidFill>
            </a:endParaRPr>
          </a:p>
        </p:txBody>
      </p:sp>
      <p:pic>
        <p:nvPicPr>
          <p:cNvPr id="5" name="Picture 4" descr="A black and white text&#10;&#10;Description automatically generated">
            <a:extLst>
              <a:ext uri="{FF2B5EF4-FFF2-40B4-BE49-F238E27FC236}">
                <a16:creationId xmlns:a16="http://schemas.microsoft.com/office/drawing/2014/main" id="{63CDA098-BD4B-32BB-63C0-2FF43DA8AA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984" y="5718886"/>
            <a:ext cx="1080000" cy="376744"/>
          </a:xfrm>
          <a:prstGeom prst="rect">
            <a:avLst/>
          </a:prstGeom>
        </p:spPr>
      </p:pic>
      <p:pic>
        <p:nvPicPr>
          <p:cNvPr id="9" name="Picture 8" descr="A blue and black logo&#10;&#10;Description automatically generated">
            <a:extLst>
              <a:ext uri="{FF2B5EF4-FFF2-40B4-BE49-F238E27FC236}">
                <a16:creationId xmlns:a16="http://schemas.microsoft.com/office/drawing/2014/main" id="{8B16AA81-6EDE-A21B-DB75-B62B70A920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984" y="4950006"/>
            <a:ext cx="1800000" cy="434250"/>
          </a:xfrm>
          <a:prstGeom prst="rect">
            <a:avLst/>
          </a:prstGeom>
        </p:spPr>
      </p:pic>
      <p:pic>
        <p:nvPicPr>
          <p:cNvPr id="11" name="Picture 10" descr="A black and red text with a white star&#10;&#10;Description automatically generated">
            <a:extLst>
              <a:ext uri="{FF2B5EF4-FFF2-40B4-BE49-F238E27FC236}">
                <a16:creationId xmlns:a16="http://schemas.microsoft.com/office/drawing/2014/main" id="{C6183F1D-67E2-F98B-D050-87F7DDE441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0876" y="5638993"/>
            <a:ext cx="1620000" cy="537287"/>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9132930B-79B7-F6D5-2BD6-797E98BF2D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53126" y="5812550"/>
            <a:ext cx="1440000" cy="270000"/>
          </a:xfrm>
          <a:prstGeom prst="rect">
            <a:avLst/>
          </a:prstGeom>
        </p:spPr>
      </p:pic>
      <p:pic>
        <p:nvPicPr>
          <p:cNvPr id="19" name="Picture 18" descr="A close-up of a sign&#10;&#10;Description automatically generated">
            <a:extLst>
              <a:ext uri="{FF2B5EF4-FFF2-40B4-BE49-F238E27FC236}">
                <a16:creationId xmlns:a16="http://schemas.microsoft.com/office/drawing/2014/main" id="{D6B58022-DDD6-E44F-4B16-BF31F785AC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55055" y="5806925"/>
            <a:ext cx="1440000" cy="275625"/>
          </a:xfrm>
          <a:prstGeom prst="rect">
            <a:avLst/>
          </a:prstGeom>
        </p:spPr>
      </p:pic>
      <p:pic>
        <p:nvPicPr>
          <p:cNvPr id="7" name="Picture 6" descr="A cover of a book&#10;&#10;AI-generated content may be incorrect.">
            <a:extLst>
              <a:ext uri="{FF2B5EF4-FFF2-40B4-BE49-F238E27FC236}">
                <a16:creationId xmlns:a16="http://schemas.microsoft.com/office/drawing/2014/main" id="{9844D9DA-675B-082B-C865-81E5DFE65D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6236" y="635774"/>
            <a:ext cx="3364769" cy="4748482"/>
          </a:xfrm>
          <a:prstGeom prst="rect">
            <a:avLst/>
          </a:prstGeom>
        </p:spPr>
      </p:pic>
      <p:pic>
        <p:nvPicPr>
          <p:cNvPr id="10" name="Picture 9" descr="A close up of a logo&#10;&#10;AI-generated content may be incorrect.">
            <a:extLst>
              <a:ext uri="{FF2B5EF4-FFF2-40B4-BE49-F238E27FC236}">
                <a16:creationId xmlns:a16="http://schemas.microsoft.com/office/drawing/2014/main" id="{DCE23DF8-32DA-1162-A0F1-ACCEB5435C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6236" y="5744685"/>
            <a:ext cx="1072978" cy="325145"/>
          </a:xfrm>
          <a:prstGeom prst="rect">
            <a:avLst/>
          </a:prstGeom>
        </p:spPr>
      </p:pic>
    </p:spTree>
    <p:extLst>
      <p:ext uri="{BB962C8B-B14F-4D97-AF65-F5344CB8AC3E}">
        <p14:creationId xmlns:p14="http://schemas.microsoft.com/office/powerpoint/2010/main" val="3503208691"/>
      </p:ext>
    </p:extLst>
  </p:cSld>
  <p:clrMapOvr>
    <a:masterClrMapping/>
  </p:clrMapOvr>
</p:sld>
</file>

<file path=ppt/theme/theme1.xml><?xml version="1.0" encoding="utf-8"?>
<a:theme xmlns:a="http://schemas.openxmlformats.org/drawingml/2006/main" name="Office-tema">
  <a:themeElements>
    <a:clrScheme name="SSCI">
      <a:dk1>
        <a:sysClr val="windowText" lastClr="000000"/>
      </a:dk1>
      <a:lt1>
        <a:sysClr val="window" lastClr="FFFFFF"/>
      </a:lt1>
      <a:dk2>
        <a:srgbClr val="003B5C"/>
      </a:dk2>
      <a:lt2>
        <a:srgbClr val="B1B3B3"/>
      </a:lt2>
      <a:accent1>
        <a:srgbClr val="ED8B00"/>
      </a:accent1>
      <a:accent2>
        <a:srgbClr val="006C5B"/>
      </a:accent2>
      <a:accent3>
        <a:srgbClr val="7A97AB"/>
      </a:accent3>
      <a:accent4>
        <a:srgbClr val="9ED0BF"/>
      </a:accent4>
      <a:accent5>
        <a:srgbClr val="F1D09F"/>
      </a:accent5>
      <a:accent6>
        <a:srgbClr val="FFFFFF"/>
      </a:accent6>
      <a:hlink>
        <a:srgbClr val="003B49"/>
      </a:hlink>
      <a:folHlink>
        <a:srgbClr val="42738D"/>
      </a:folHlink>
    </a:clrScheme>
    <a:fontScheme name="SSC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i mall 2019-06-28" id="{7617DFD7-6DF7-B84D-BE7A-1F1D3FED1E39}" vid="{47A3FEFC-CEB6-6947-9BE1-897266E7D94F}"/>
    </a:ext>
  </a:extLst>
</a:theme>
</file>

<file path=ppt/theme/theme2.xml><?xml version="1.0" encoding="utf-8"?>
<a:theme xmlns:a="http://schemas.openxmlformats.org/drawingml/2006/main" name="White - Mint Teal">
  <a:themeElements>
    <a:clrScheme name="WhiteMintTeal">
      <a:dk1>
        <a:srgbClr val="000000"/>
      </a:dk1>
      <a:lt1>
        <a:srgbClr val="FFFFFF"/>
      </a:lt1>
      <a:dk2>
        <a:srgbClr val="B4BDBD"/>
      </a:dk2>
      <a:lt2>
        <a:srgbClr val="FFFFFF"/>
      </a:lt2>
      <a:accent1>
        <a:srgbClr val="89D0C8"/>
      </a:accent1>
      <a:accent2>
        <a:srgbClr val="00899D"/>
      </a:accent2>
      <a:accent3>
        <a:srgbClr val="B1E0DB"/>
      </a:accent3>
      <a:accent4>
        <a:srgbClr val="57B1BE"/>
      </a:accent4>
      <a:accent5>
        <a:srgbClr val="D8EFED"/>
      </a:accent5>
      <a:accent6>
        <a:srgbClr val="ABD8DF"/>
      </a:accent6>
      <a:hlink>
        <a:srgbClr val="B31359"/>
      </a:hlink>
      <a:folHlink>
        <a:srgbClr val="F499C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ntone 123U">
      <a:srgbClr val="FFC425"/>
    </a:custClr>
    <a:custClr name="Pantone 123U 50%">
      <a:srgbClr val="FFE292"/>
    </a:custClr>
    <a:custClr name="Pantone 233U">
      <a:srgbClr val="F499C1"/>
    </a:custClr>
    <a:custClr name="Pantone 233U 50%">
      <a:srgbClr val="FACCE0"/>
    </a:custClr>
    <a:custClr name="Pantone 7488U">
      <a:srgbClr val="80C342"/>
    </a:custClr>
    <a:custClr name="Pantone 7488U 50%">
      <a:srgbClr val="C0E1A1"/>
    </a:custClr>
    <a:custClr name="Pantone 5155U">
      <a:srgbClr val="BC9DB0"/>
    </a:custClr>
    <a:custClr name="Pantone 5155U 50%">
      <a:srgbClr val="DECED8"/>
    </a:custClr>
    <a:custClr name="Pantone 7637U">
      <a:srgbClr val="9B5764"/>
    </a:custClr>
    <a:custClr name="Pantone 7637U 50%">
      <a:srgbClr val="CDABB2"/>
    </a:custClr>
    <a:custClr name="Pantone 702U">
      <a:srgbClr val="DD7985"/>
    </a:custClr>
    <a:custClr name="Pantone 702U 50%">
      <a:srgbClr val="EEBCC2"/>
    </a:custClr>
    <a:custClr name="Pantone 032U">
      <a:srgbClr val="FD4F57"/>
    </a:custClr>
    <a:custClr name="Pantone 032U 50%">
      <a:srgbClr val="FEA7AB"/>
    </a:custClr>
    <a:custClr name="Pantone 7536U">
      <a:srgbClr val="B0A89B"/>
    </a:custClr>
    <a:custClr name="Pantone 7536U 50%">
      <a:srgbClr val="D8D4CD"/>
    </a:custClr>
    <a:custClr name="Pantone 5487U">
      <a:srgbClr val="697A7B"/>
    </a:custClr>
    <a:custClr name="Pantone 5487U 50%">
      <a:srgbClr val="B4BDBD"/>
    </a:custClr>
    <a:custClr name="Pantone 571U">
      <a:srgbClr val="89D0C8"/>
    </a:custClr>
    <a:custClr name="Pantone 571U 50%">
      <a:srgbClr val="C4E8E4"/>
    </a:custClr>
    <a:custClr name="Pantone 314U">
      <a:srgbClr val="00899D"/>
    </a:custClr>
    <a:custClr name="Pantone 314U 50%">
      <a:srgbClr val="80C4CE"/>
    </a:custClr>
    <a:custClr name="Pantone 7700U">
      <a:srgbClr val="557088"/>
    </a:custClr>
    <a:custClr name="Pantone 7700U 50%">
      <a:srgbClr val="AAB8C4"/>
    </a:custClr>
    <a:custClr name="Pantone 7734U">
      <a:srgbClr val="5A7664"/>
    </a:custClr>
    <a:custClr name="Pantone 7734U 50%">
      <a:srgbClr val="ADBBB2"/>
    </a:custClr>
  </a:custClrLst>
  <a:extLst>
    <a:ext uri="{05A4C25C-085E-4340-85A3-A5531E510DB2}">
      <thm15:themeFamily xmlns:thm15="http://schemas.microsoft.com/office/thememl/2012/main" name="SSCi mall 2019-06-28" id="{7617DFD7-6DF7-B84D-BE7A-1F1D3FED1E39}" vid="{1CB72110-142D-1744-9C49-9188C449DA8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f1095a9-05b3-44e3-93f9-ddc62144b1c8">
      <UserInfo>
        <DisplayName>Christina  Jägare</DisplayName>
        <AccountId>126</AccountId>
        <AccountType/>
      </UserInfo>
      <UserInfo>
        <DisplayName>Ylva Williams</DisplayName>
        <AccountId>22</AccountId>
        <AccountType/>
      </UserInfo>
    </SharedWithUsers>
    <lcf76f155ced4ddcb4097134ff3c332f xmlns="04bf4d7d-316d-4e52-91df-2848a0eea249">
      <Terms xmlns="http://schemas.microsoft.com/office/infopath/2007/PartnerControls"/>
    </lcf76f155ced4ddcb4097134ff3c332f>
    <TaxCatchAll xmlns="1f1095a9-05b3-44e3-93f9-ddc62144b1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DF2021116FCB49A878610DEA3102E7" ma:contentTypeVersion="18" ma:contentTypeDescription="Create a new document." ma:contentTypeScope="" ma:versionID="69fe4239bb289dde4b7793d20c6af6d9">
  <xsd:schema xmlns:xsd="http://www.w3.org/2001/XMLSchema" xmlns:xs="http://www.w3.org/2001/XMLSchema" xmlns:p="http://schemas.microsoft.com/office/2006/metadata/properties" xmlns:ns2="04bf4d7d-316d-4e52-91df-2848a0eea249" xmlns:ns3="1f1095a9-05b3-44e3-93f9-ddc62144b1c8" targetNamespace="http://schemas.microsoft.com/office/2006/metadata/properties" ma:root="true" ma:fieldsID="72f55360cdcd52e25f91e94adcb6ff3f" ns2:_="" ns3:_="">
    <xsd:import namespace="04bf4d7d-316d-4e52-91df-2848a0eea249"/>
    <xsd:import namespace="1f1095a9-05b3-44e3-93f9-ddc62144b1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f4d7d-316d-4e52-91df-2848a0eea2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ee5a21a-0267-4ffe-9d1a-110f9dfcb5a1"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1095a9-05b3-44e3-93f9-ddc62144b1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1a2bfc-624d-427e-b679-2f4a96b5d388}" ma:internalName="TaxCatchAll" ma:showField="CatchAllData" ma:web="1f1095a9-05b3-44e3-93f9-ddc62144b1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CB4A5-0A5B-41D2-A2EB-A733CCA3AC8F}">
  <ds:schemaRefs>
    <ds:schemaRef ds:uri="04bf4d7d-316d-4e52-91df-2848a0eea249"/>
    <ds:schemaRef ds:uri="http://purl.org/dc/elements/1.1/"/>
    <ds:schemaRef ds:uri="http://purl.org/dc/dcmitype/"/>
    <ds:schemaRef ds:uri="http://purl.org/dc/terms/"/>
    <ds:schemaRef ds:uri="http://schemas.openxmlformats.org/package/2006/metadata/core-properties"/>
    <ds:schemaRef ds:uri="1f1095a9-05b3-44e3-93f9-ddc62144b1c8"/>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C9726E4-F9ED-45F6-B686-4952F6E97A27}"/>
</file>

<file path=customXml/itemProps3.xml><?xml version="1.0" encoding="utf-8"?>
<ds:datastoreItem xmlns:ds="http://schemas.openxmlformats.org/officeDocument/2006/customXml" ds:itemID="{8728042D-3094-4407-B75E-F69EC0037E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0</TotalTime>
  <Words>1136</Words>
  <Application>Microsoft Macintosh PowerPoint</Application>
  <PresentationFormat>Widescreen</PresentationFormat>
  <Paragraphs>241</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Franklin Gothic Medium</vt:lpstr>
      <vt:lpstr>verdana</vt:lpstr>
      <vt:lpstr>verdana</vt:lpstr>
      <vt:lpstr>Wingdings</vt:lpstr>
      <vt:lpstr>Office-tema</vt:lpstr>
      <vt:lpstr>White - Mint Teal</vt:lpstr>
      <vt:lpstr>Life science in Hagastaden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Science Barometer  2025 Responses from 207 business leaders,  of whom 125 are based in Stockholm/Uppsala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Lek</dc:creator>
  <cp:lastModifiedBy>Kajsa Liljegren</cp:lastModifiedBy>
  <cp:revision>1</cp:revision>
  <cp:lastPrinted>2024-02-05T10:21:00Z</cp:lastPrinted>
  <dcterms:created xsi:type="dcterms:W3CDTF">2021-11-22T13:43:44Z</dcterms:created>
  <dcterms:modified xsi:type="dcterms:W3CDTF">2025-05-16T07:54:06Z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0x01010007DF2021116FCB49A878610DEA3102E7</vt:lpwstr>
  </property>
  <property fmtid="{D5CDD505-2E9C-101B-9397-08002B2CF9AE}" pid="3" name="MediaServiceImageTags">
    <vt:lpwstr/>
  </property>
</Properties>
</file>