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Lst>
  <p:notesMasterIdLst>
    <p:notesMasterId r:id="rId44"/>
  </p:notesMasterIdLst>
  <p:handoutMasterIdLst>
    <p:handoutMasterId r:id="rId45"/>
  </p:handoutMasterIdLst>
  <p:sldIdLst>
    <p:sldId id="2147198085" r:id="rId6"/>
    <p:sldId id="2147198086" r:id="rId7"/>
    <p:sldId id="2147198087" r:id="rId8"/>
    <p:sldId id="2147198088" r:id="rId9"/>
    <p:sldId id="337" r:id="rId10"/>
    <p:sldId id="336" r:id="rId11"/>
    <p:sldId id="2147198024" r:id="rId12"/>
    <p:sldId id="2147198089" r:id="rId13"/>
    <p:sldId id="2147198136" r:id="rId14"/>
    <p:sldId id="2147198090" r:id="rId15"/>
    <p:sldId id="2147198084" r:id="rId16"/>
    <p:sldId id="2147197999" r:id="rId17"/>
    <p:sldId id="2147198133" r:id="rId18"/>
    <p:sldId id="2147198092" r:id="rId19"/>
    <p:sldId id="2147198135" r:id="rId20"/>
    <p:sldId id="2147198123" r:id="rId21"/>
    <p:sldId id="2147198124" r:id="rId22"/>
    <p:sldId id="2147198108" r:id="rId23"/>
    <p:sldId id="2147198125" r:id="rId24"/>
    <p:sldId id="2147198126" r:id="rId25"/>
    <p:sldId id="2147198129" r:id="rId26"/>
    <p:sldId id="2147198128" r:id="rId27"/>
    <p:sldId id="2147198107" r:id="rId28"/>
    <p:sldId id="2147198111" r:id="rId29"/>
    <p:sldId id="2147198112" r:id="rId30"/>
    <p:sldId id="2147198130" r:id="rId31"/>
    <p:sldId id="2147198114" r:id="rId32"/>
    <p:sldId id="2147198115" r:id="rId33"/>
    <p:sldId id="2147198131" r:id="rId34"/>
    <p:sldId id="2147198109" r:id="rId35"/>
    <p:sldId id="2147198117" r:id="rId36"/>
    <p:sldId id="2147198101" r:id="rId37"/>
    <p:sldId id="2147198102" r:id="rId38"/>
    <p:sldId id="2147198103" r:id="rId39"/>
    <p:sldId id="2147198104" r:id="rId40"/>
    <p:sldId id="2147198105" r:id="rId41"/>
    <p:sldId id="2147198132" r:id="rId42"/>
    <p:sldId id="1420" r:id="rId4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7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BD813F-A2A8-7B76-6D1B-8D76AE0ED6B8}" name="Astrid  Berg" initials="AB" userId="S::astrid.berg@ssci.se::bf214251-8d11-49a2-a210-ed3b13de4b14" providerId="AD"/>
  <p188:author id="{EAF76164-D7B8-D9DA-8FBB-884F94D0462D}" name="Sara Gunnerås" initials="SG" userId="S::sara.gunneras_kisciencepark.se#ext#@sllse.onmicrosoft.com::a3398258-9512-45f0-ac8f-5132aac25ac6" providerId="AD"/>
  <p188:author id="{CDAE6A9E-F8D3-FF26-4D20-DAD71D738C1B}" name="Kajsa Liljegren" initials="KL" userId="S::kajsa.liljegren@ssci.se::797c8925-a2e9-4240-91aa-eb60605479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Ryhle" initials="HR" lastIdx="1" clrIdx="0">
    <p:extLst>
      <p:ext uri="{19B8F6BF-5375-455C-9EA6-DF929625EA0E}">
        <p15:presenceInfo xmlns:p15="http://schemas.microsoft.com/office/powerpoint/2012/main" userId="S::helena.ryhle@white.se::6c1fd6c3-96a6-491e-a1e5-a999049982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B2"/>
    <a:srgbClr val="B1B3B3"/>
    <a:srgbClr val="007FAE"/>
    <a:srgbClr val="003B5C"/>
    <a:srgbClr val="ED8B00"/>
    <a:srgbClr val="B7CCC9"/>
    <a:srgbClr val="D8D8D8"/>
    <a:srgbClr val="54C7B4"/>
    <a:srgbClr val="ED8B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E24AF-5EC6-EEAD-796A-9BDE7841A8DD}" v="11" dt="2026-04-28T09:28:50.571"/>
    <p1510:client id="{6F080C48-817F-696E-6CA3-F689E5FD3AC8}" v="9" dt="2026-04-28T09:26:00.127"/>
    <p1510:client id="{DFD1B7E2-403E-5747-862E-60D5C068B9F8}" v="9" dt="2026-04-28T08:31:37.671"/>
    <p1510:client id="{EFC70A2D-DF11-370F-BFEC-7B900474D2D7}" v="3" dt="2026-04-28T12:08:34.81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294" y="78"/>
      </p:cViewPr>
      <p:guideLst>
        <p:guide orient="horz" pos="2160"/>
        <p:guide pos="3840"/>
        <p:guide orient="horz" pos="2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jsa Liljegren" userId="797c8925-a2e9-4240-91aa-eb6060547955" providerId="ADAL" clId="{DA8141DA-6984-54EC-BAFB-4F2C9E38A988}"/>
    <pc:docChg chg="custSel addSld delSld modSld">
      <pc:chgData name="Kajsa Liljegren" userId="797c8925-a2e9-4240-91aa-eb6060547955" providerId="ADAL" clId="{DA8141DA-6984-54EC-BAFB-4F2C9E38A988}" dt="2026-04-28T08:31:37.671" v="571" actId="18331"/>
      <pc:docMkLst>
        <pc:docMk/>
      </pc:docMkLst>
      <pc:sldChg chg="delSp modSp add del mod">
        <pc:chgData name="Kajsa Liljegren" userId="797c8925-a2e9-4240-91aa-eb6060547955" providerId="ADAL" clId="{DA8141DA-6984-54EC-BAFB-4F2C9E38A988}" dt="2026-04-28T08:17:35.398" v="29" actId="2696"/>
        <pc:sldMkLst>
          <pc:docMk/>
          <pc:sldMk cId="1838981192" sldId="256"/>
        </pc:sldMkLst>
        <pc:picChg chg="del mod">
          <ac:chgData name="Kajsa Liljegren" userId="797c8925-a2e9-4240-91aa-eb6060547955" providerId="ADAL" clId="{DA8141DA-6984-54EC-BAFB-4F2C9E38A988}" dt="2026-04-28T08:14:59.041" v="5" actId="21"/>
          <ac:picMkLst>
            <pc:docMk/>
            <pc:sldMk cId="1838981192" sldId="256"/>
            <ac:picMk id="2" creationId="{E5492976-E604-A916-34C1-F68F9337CBFC}"/>
          </ac:picMkLst>
        </pc:picChg>
      </pc:sldChg>
      <pc:sldChg chg="modSp">
        <pc:chgData name="Kajsa Liljegren" userId="797c8925-a2e9-4240-91aa-eb6060547955" providerId="ADAL" clId="{DA8141DA-6984-54EC-BAFB-4F2C9E38A988}" dt="2026-04-28T08:31:37.671" v="571" actId="18331"/>
        <pc:sldMkLst>
          <pc:docMk/>
          <pc:sldMk cId="2015351745" sldId="336"/>
        </pc:sldMkLst>
        <pc:grpChg chg="mod">
          <ac:chgData name="Kajsa Liljegren" userId="797c8925-a2e9-4240-91aa-eb6060547955" providerId="ADAL" clId="{DA8141DA-6984-54EC-BAFB-4F2C9E38A988}" dt="2026-04-28T08:31:37.671" v="571" actId="18331"/>
          <ac:grpSpMkLst>
            <pc:docMk/>
            <pc:sldMk cId="2015351745" sldId="336"/>
            <ac:grpSpMk id="11" creationId="{CC649C74-8131-61DB-50D9-4647564E309B}"/>
          </ac:grpSpMkLst>
        </pc:grpChg>
      </pc:sldChg>
      <pc:sldChg chg="del">
        <pc:chgData name="Kajsa Liljegren" userId="797c8925-a2e9-4240-91aa-eb6060547955" providerId="ADAL" clId="{DA8141DA-6984-54EC-BAFB-4F2C9E38A988}" dt="2026-04-28T08:22:25.881" v="262" actId="2696"/>
        <pc:sldMkLst>
          <pc:docMk/>
          <pc:sldMk cId="376117308" sldId="1416"/>
        </pc:sldMkLst>
      </pc:sldChg>
      <pc:sldChg chg="addSp modSp mod">
        <pc:chgData name="Kajsa Liljegren" userId="797c8925-a2e9-4240-91aa-eb6060547955" providerId="ADAL" clId="{DA8141DA-6984-54EC-BAFB-4F2C9E38A988}" dt="2026-04-28T08:31:02.199" v="570" actId="1076"/>
        <pc:sldMkLst>
          <pc:docMk/>
          <pc:sldMk cId="2800210680" sldId="1420"/>
        </pc:sldMkLst>
        <pc:spChg chg="add mod">
          <ac:chgData name="Kajsa Liljegren" userId="797c8925-a2e9-4240-91aa-eb6060547955" providerId="ADAL" clId="{DA8141DA-6984-54EC-BAFB-4F2C9E38A988}" dt="2026-04-28T08:31:02.199" v="570" actId="1076"/>
          <ac:spMkLst>
            <pc:docMk/>
            <pc:sldMk cId="2800210680" sldId="1420"/>
            <ac:spMk id="2" creationId="{53C373FB-AA18-635F-D04A-41794516E772}"/>
          </ac:spMkLst>
        </pc:spChg>
      </pc:sldChg>
      <pc:sldChg chg="del">
        <pc:chgData name="Kajsa Liljegren" userId="797c8925-a2e9-4240-91aa-eb6060547955" providerId="ADAL" clId="{DA8141DA-6984-54EC-BAFB-4F2C9E38A988}" dt="2026-04-28T08:30:41.622" v="546" actId="2696"/>
        <pc:sldMkLst>
          <pc:docMk/>
          <pc:sldMk cId="2731264320" sldId="2147197988"/>
        </pc:sldMkLst>
      </pc:sldChg>
      <pc:sldChg chg="del">
        <pc:chgData name="Kajsa Liljegren" userId="797c8925-a2e9-4240-91aa-eb6060547955" providerId="ADAL" clId="{DA8141DA-6984-54EC-BAFB-4F2C9E38A988}" dt="2026-04-28T08:30:40.993" v="545" actId="2696"/>
        <pc:sldMkLst>
          <pc:docMk/>
          <pc:sldMk cId="1648839744" sldId="2147198025"/>
        </pc:sldMkLst>
      </pc:sldChg>
      <pc:sldChg chg="del">
        <pc:chgData name="Kajsa Liljegren" userId="797c8925-a2e9-4240-91aa-eb6060547955" providerId="ADAL" clId="{DA8141DA-6984-54EC-BAFB-4F2C9E38A988}" dt="2026-04-28T08:30:42.298" v="547" actId="2696"/>
        <pc:sldMkLst>
          <pc:docMk/>
          <pc:sldMk cId="2289102060" sldId="2147198059"/>
        </pc:sldMkLst>
      </pc:sldChg>
      <pc:sldChg chg="del">
        <pc:chgData name="Kajsa Liljegren" userId="797c8925-a2e9-4240-91aa-eb6060547955" providerId="ADAL" clId="{DA8141DA-6984-54EC-BAFB-4F2C9E38A988}" dt="2026-04-28T08:30:40.346" v="544" actId="2696"/>
        <pc:sldMkLst>
          <pc:docMk/>
          <pc:sldMk cId="4155002028" sldId="2147198077"/>
        </pc:sldMkLst>
      </pc:sldChg>
      <pc:sldChg chg="modSp mod modNotesTx">
        <pc:chgData name="Kajsa Liljegren" userId="797c8925-a2e9-4240-91aa-eb6060547955" providerId="ADAL" clId="{DA8141DA-6984-54EC-BAFB-4F2C9E38A988}" dt="2026-04-28T08:20:51.310" v="184" actId="27918"/>
        <pc:sldMkLst>
          <pc:docMk/>
          <pc:sldMk cId="1534357175" sldId="2147198084"/>
        </pc:sldMkLst>
        <pc:spChg chg="mod">
          <ac:chgData name="Kajsa Liljegren" userId="797c8925-a2e9-4240-91aa-eb6060547955" providerId="ADAL" clId="{DA8141DA-6984-54EC-BAFB-4F2C9E38A988}" dt="2026-04-28T08:18:21.969" v="104" actId="20577"/>
          <ac:spMkLst>
            <pc:docMk/>
            <pc:sldMk cId="1534357175" sldId="2147198084"/>
            <ac:spMk id="20" creationId="{188874AA-30CB-7920-4463-9F7ECB71B8B3}"/>
          </ac:spMkLst>
        </pc:spChg>
        <pc:graphicFrameChg chg="mod">
          <ac:chgData name="Kajsa Liljegren" userId="797c8925-a2e9-4240-91aa-eb6060547955" providerId="ADAL" clId="{DA8141DA-6984-54EC-BAFB-4F2C9E38A988}" dt="2026-04-28T08:18:43.794" v="107" actId="123"/>
          <ac:graphicFrameMkLst>
            <pc:docMk/>
            <pc:sldMk cId="1534357175" sldId="2147198084"/>
            <ac:graphicFrameMk id="10" creationId="{4C7AECF6-BF23-8798-EA11-4D28F6077606}"/>
          </ac:graphicFrameMkLst>
        </pc:graphicFrameChg>
      </pc:sldChg>
      <pc:sldChg chg="modSp mod">
        <pc:chgData name="Kajsa Liljegren" userId="797c8925-a2e9-4240-91aa-eb6060547955" providerId="ADAL" clId="{DA8141DA-6984-54EC-BAFB-4F2C9E38A988}" dt="2026-04-28T08:18:01.936" v="79" actId="20577"/>
        <pc:sldMkLst>
          <pc:docMk/>
          <pc:sldMk cId="527146374" sldId="2147198089"/>
        </pc:sldMkLst>
        <pc:spChg chg="mod">
          <ac:chgData name="Kajsa Liljegren" userId="797c8925-a2e9-4240-91aa-eb6060547955" providerId="ADAL" clId="{DA8141DA-6984-54EC-BAFB-4F2C9E38A988}" dt="2026-04-28T08:18:01.936" v="79" actId="20577"/>
          <ac:spMkLst>
            <pc:docMk/>
            <pc:sldMk cId="527146374" sldId="2147198089"/>
            <ac:spMk id="4" creationId="{32978F45-9AB3-462F-3D15-CFB0E8DFF773}"/>
          </ac:spMkLst>
        </pc:spChg>
      </pc:sldChg>
      <pc:sldChg chg="modSp mod">
        <pc:chgData name="Kajsa Liljegren" userId="797c8925-a2e9-4240-91aa-eb6060547955" providerId="ADAL" clId="{DA8141DA-6984-54EC-BAFB-4F2C9E38A988}" dt="2026-04-28T08:17:50.092" v="54" actId="20577"/>
        <pc:sldMkLst>
          <pc:docMk/>
          <pc:sldMk cId="4002234204" sldId="2147198090"/>
        </pc:sldMkLst>
        <pc:spChg chg="mod">
          <ac:chgData name="Kajsa Liljegren" userId="797c8925-a2e9-4240-91aa-eb6060547955" providerId="ADAL" clId="{DA8141DA-6984-54EC-BAFB-4F2C9E38A988}" dt="2026-04-28T08:17:50.092" v="54" actId="20577"/>
          <ac:spMkLst>
            <pc:docMk/>
            <pc:sldMk cId="4002234204" sldId="2147198090"/>
            <ac:spMk id="4" creationId="{BC4E2786-83BC-9187-1FAA-C63EB054DDE0}"/>
          </ac:spMkLst>
        </pc:spChg>
      </pc:sldChg>
      <pc:sldChg chg="del">
        <pc:chgData name="Kajsa Liljegren" userId="797c8925-a2e9-4240-91aa-eb6060547955" providerId="ADAL" clId="{DA8141DA-6984-54EC-BAFB-4F2C9E38A988}" dt="2026-04-28T08:30:39.791" v="543" actId="2696"/>
        <pc:sldMkLst>
          <pc:docMk/>
          <pc:sldMk cId="2816682242" sldId="2147198094"/>
        </pc:sldMkLst>
      </pc:sldChg>
      <pc:sldChg chg="del">
        <pc:chgData name="Kajsa Liljegren" userId="797c8925-a2e9-4240-91aa-eb6060547955" providerId="ADAL" clId="{DA8141DA-6984-54EC-BAFB-4F2C9E38A988}" dt="2026-04-28T08:30:38.378" v="542" actId="2696"/>
        <pc:sldMkLst>
          <pc:docMk/>
          <pc:sldMk cId="1430065680" sldId="2147198097"/>
        </pc:sldMkLst>
      </pc:sldChg>
      <pc:sldChg chg="modSp mod">
        <pc:chgData name="Kajsa Liljegren" userId="797c8925-a2e9-4240-91aa-eb6060547955" providerId="ADAL" clId="{DA8141DA-6984-54EC-BAFB-4F2C9E38A988}" dt="2026-04-28T08:26:45.367" v="414" actId="1076"/>
        <pc:sldMkLst>
          <pc:docMk/>
          <pc:sldMk cId="4070665450" sldId="2147198101"/>
        </pc:sldMkLst>
        <pc:picChg chg="mod">
          <ac:chgData name="Kajsa Liljegren" userId="797c8925-a2e9-4240-91aa-eb6060547955" providerId="ADAL" clId="{DA8141DA-6984-54EC-BAFB-4F2C9E38A988}" dt="2026-04-28T08:26:45.367" v="414" actId="1076"/>
          <ac:picMkLst>
            <pc:docMk/>
            <pc:sldMk cId="4070665450" sldId="2147198101"/>
            <ac:picMk id="3" creationId="{6D0B6B73-BC93-7CF3-54B3-EECA41F1C622}"/>
          </ac:picMkLst>
        </pc:picChg>
      </pc:sldChg>
      <pc:sldChg chg="modSp mod modNotesTx">
        <pc:chgData name="Kajsa Liljegren" userId="797c8925-a2e9-4240-91aa-eb6060547955" providerId="ADAL" clId="{DA8141DA-6984-54EC-BAFB-4F2C9E38A988}" dt="2026-04-28T08:28:17.363" v="519" actId="20577"/>
        <pc:sldMkLst>
          <pc:docMk/>
          <pc:sldMk cId="3405529642" sldId="2147198102"/>
        </pc:sldMkLst>
        <pc:picChg chg="mod modCrop">
          <ac:chgData name="Kajsa Liljegren" userId="797c8925-a2e9-4240-91aa-eb6060547955" providerId="ADAL" clId="{DA8141DA-6984-54EC-BAFB-4F2C9E38A988}" dt="2026-04-28T08:27:10.435" v="416" actId="732"/>
          <ac:picMkLst>
            <pc:docMk/>
            <pc:sldMk cId="3405529642" sldId="2147198102"/>
            <ac:picMk id="3" creationId="{000FAE43-FAFA-7E16-9848-E0DEF7F33B3D}"/>
          </ac:picMkLst>
        </pc:picChg>
        <pc:picChg chg="mod modCrop">
          <ac:chgData name="Kajsa Liljegren" userId="797c8925-a2e9-4240-91aa-eb6060547955" providerId="ADAL" clId="{DA8141DA-6984-54EC-BAFB-4F2C9E38A988}" dt="2026-04-28T08:27:23.691" v="418" actId="14100"/>
          <ac:picMkLst>
            <pc:docMk/>
            <pc:sldMk cId="3405529642" sldId="2147198102"/>
            <ac:picMk id="8" creationId="{AA77D5BD-DF85-ED1B-798D-68E12540242C}"/>
          </ac:picMkLst>
        </pc:picChg>
      </pc:sldChg>
      <pc:sldChg chg="modNotesTx">
        <pc:chgData name="Kajsa Liljegren" userId="797c8925-a2e9-4240-91aa-eb6060547955" providerId="ADAL" clId="{DA8141DA-6984-54EC-BAFB-4F2C9E38A988}" dt="2026-04-28T08:28:02.382" v="472" actId="20577"/>
        <pc:sldMkLst>
          <pc:docMk/>
          <pc:sldMk cId="1428575695" sldId="2147198103"/>
        </pc:sldMkLst>
      </pc:sldChg>
      <pc:sldChg chg="modNotesTx">
        <pc:chgData name="Kajsa Liljegren" userId="797c8925-a2e9-4240-91aa-eb6060547955" providerId="ADAL" clId="{DA8141DA-6984-54EC-BAFB-4F2C9E38A988}" dt="2026-04-28T08:27:56.373" v="454" actId="20577"/>
        <pc:sldMkLst>
          <pc:docMk/>
          <pc:sldMk cId="1568888245" sldId="2147198104"/>
        </pc:sldMkLst>
      </pc:sldChg>
      <pc:sldChg chg="modNotesTx">
        <pc:chgData name="Kajsa Liljegren" userId="797c8925-a2e9-4240-91aa-eb6060547955" providerId="ADAL" clId="{DA8141DA-6984-54EC-BAFB-4F2C9E38A988}" dt="2026-04-28T08:27:49.575" v="436" actId="20577"/>
        <pc:sldMkLst>
          <pc:docMk/>
          <pc:sldMk cId="461854182" sldId="2147198105"/>
        </pc:sldMkLst>
      </pc:sldChg>
      <pc:sldChg chg="modNotesTx">
        <pc:chgData name="Kajsa Liljegren" userId="797c8925-a2e9-4240-91aa-eb6060547955" providerId="ADAL" clId="{DA8141DA-6984-54EC-BAFB-4F2C9E38A988}" dt="2026-04-28T08:22:45.376" v="296" actId="20577"/>
        <pc:sldMkLst>
          <pc:docMk/>
          <pc:sldMk cId="1027247570" sldId="2147198108"/>
        </pc:sldMkLst>
      </pc:sldChg>
      <pc:sldChg chg="modSp mod">
        <pc:chgData name="Kajsa Liljegren" userId="797c8925-a2e9-4240-91aa-eb6060547955" providerId="ADAL" clId="{DA8141DA-6984-54EC-BAFB-4F2C9E38A988}" dt="2026-04-28T08:26:16.092" v="411" actId="1076"/>
        <pc:sldMkLst>
          <pc:docMk/>
          <pc:sldMk cId="4243036588" sldId="2147198109"/>
        </pc:sldMkLst>
        <pc:picChg chg="mod">
          <ac:chgData name="Kajsa Liljegren" userId="797c8925-a2e9-4240-91aa-eb6060547955" providerId="ADAL" clId="{DA8141DA-6984-54EC-BAFB-4F2C9E38A988}" dt="2026-04-28T08:26:16.092" v="411" actId="1076"/>
          <ac:picMkLst>
            <pc:docMk/>
            <pc:sldMk cId="4243036588" sldId="2147198109"/>
            <ac:picMk id="5" creationId="{9AFCD80D-49BA-5365-D515-9D41105FB54D}"/>
          </ac:picMkLst>
        </pc:picChg>
      </pc:sldChg>
      <pc:sldChg chg="modSp mod">
        <pc:chgData name="Kajsa Liljegren" userId="797c8925-a2e9-4240-91aa-eb6060547955" providerId="ADAL" clId="{DA8141DA-6984-54EC-BAFB-4F2C9E38A988}" dt="2026-04-28T08:24:59.137" v="392" actId="14100"/>
        <pc:sldMkLst>
          <pc:docMk/>
          <pc:sldMk cId="1923108538" sldId="2147198111"/>
        </pc:sldMkLst>
        <pc:cxnChg chg="mod">
          <ac:chgData name="Kajsa Liljegren" userId="797c8925-a2e9-4240-91aa-eb6060547955" providerId="ADAL" clId="{DA8141DA-6984-54EC-BAFB-4F2C9E38A988}" dt="2026-04-28T08:24:59.137" v="392" actId="14100"/>
          <ac:cxnSpMkLst>
            <pc:docMk/>
            <pc:sldMk cId="1923108538" sldId="2147198111"/>
            <ac:cxnSpMk id="2" creationId="{4827C4C8-16FB-8DCB-BFCE-72430970896D}"/>
          </ac:cxnSpMkLst>
        </pc:cxnChg>
      </pc:sldChg>
      <pc:sldChg chg="modSp mod">
        <pc:chgData name="Kajsa Liljegren" userId="797c8925-a2e9-4240-91aa-eb6060547955" providerId="ADAL" clId="{DA8141DA-6984-54EC-BAFB-4F2C9E38A988}" dt="2026-04-28T08:25:14.048" v="395" actId="14100"/>
        <pc:sldMkLst>
          <pc:docMk/>
          <pc:sldMk cId="3704126542" sldId="2147198112"/>
        </pc:sldMkLst>
        <pc:grpChg chg="mod">
          <ac:chgData name="Kajsa Liljegren" userId="797c8925-a2e9-4240-91aa-eb6060547955" providerId="ADAL" clId="{DA8141DA-6984-54EC-BAFB-4F2C9E38A988}" dt="2026-04-28T08:25:14.048" v="395" actId="14100"/>
          <ac:grpSpMkLst>
            <pc:docMk/>
            <pc:sldMk cId="3704126542" sldId="2147198112"/>
            <ac:grpSpMk id="9" creationId="{8903AD9E-351C-A5FA-E2F5-9DC35A495300}"/>
          </ac:grpSpMkLst>
        </pc:grpChg>
        <pc:cxnChg chg="mod">
          <ac:chgData name="Kajsa Liljegren" userId="797c8925-a2e9-4240-91aa-eb6060547955" providerId="ADAL" clId="{DA8141DA-6984-54EC-BAFB-4F2C9E38A988}" dt="2026-04-28T08:25:09.321" v="394" actId="14100"/>
          <ac:cxnSpMkLst>
            <pc:docMk/>
            <pc:sldMk cId="3704126542" sldId="2147198112"/>
            <ac:cxnSpMk id="2" creationId="{0FDB7109-31D5-B904-512E-6656E497BE91}"/>
          </ac:cxnSpMkLst>
        </pc:cxnChg>
      </pc:sldChg>
      <pc:sldChg chg="modSp mod">
        <pc:chgData name="Kajsa Liljegren" userId="797c8925-a2e9-4240-91aa-eb6060547955" providerId="ADAL" clId="{DA8141DA-6984-54EC-BAFB-4F2C9E38A988}" dt="2026-04-28T08:25:36.858" v="396" actId="14100"/>
        <pc:sldMkLst>
          <pc:docMk/>
          <pc:sldMk cId="1135890593" sldId="2147198115"/>
        </pc:sldMkLst>
        <pc:cxnChg chg="mod">
          <ac:chgData name="Kajsa Liljegren" userId="797c8925-a2e9-4240-91aa-eb6060547955" providerId="ADAL" clId="{DA8141DA-6984-54EC-BAFB-4F2C9E38A988}" dt="2026-04-28T08:25:36.858" v="396" actId="14100"/>
          <ac:cxnSpMkLst>
            <pc:docMk/>
            <pc:sldMk cId="1135890593" sldId="2147198115"/>
            <ac:cxnSpMk id="2" creationId="{1A9276F9-D421-F7AD-2953-8B3BAE3B8497}"/>
          </ac:cxnSpMkLst>
        </pc:cxnChg>
      </pc:sldChg>
      <pc:sldChg chg="modSp mod">
        <pc:chgData name="Kajsa Liljegren" userId="797c8925-a2e9-4240-91aa-eb6060547955" providerId="ADAL" clId="{DA8141DA-6984-54EC-BAFB-4F2C9E38A988}" dt="2026-04-28T08:26:37.695" v="412" actId="732"/>
        <pc:sldMkLst>
          <pc:docMk/>
          <pc:sldMk cId="972224312" sldId="2147198117"/>
        </pc:sldMkLst>
        <pc:picChg chg="mod modCrop">
          <ac:chgData name="Kajsa Liljegren" userId="797c8925-a2e9-4240-91aa-eb6060547955" providerId="ADAL" clId="{DA8141DA-6984-54EC-BAFB-4F2C9E38A988}" dt="2026-04-28T08:26:37.695" v="412" actId="732"/>
          <ac:picMkLst>
            <pc:docMk/>
            <pc:sldMk cId="972224312" sldId="2147198117"/>
            <ac:picMk id="5" creationId="{0FD3494E-9FD6-90AC-34AC-CE3587166507}"/>
          </ac:picMkLst>
        </pc:picChg>
      </pc:sldChg>
      <pc:sldChg chg="del">
        <pc:chgData name="Kajsa Liljegren" userId="797c8925-a2e9-4240-91aa-eb6060547955" providerId="ADAL" clId="{DA8141DA-6984-54EC-BAFB-4F2C9E38A988}" dt="2026-04-28T08:30:37.796" v="541" actId="2696"/>
        <pc:sldMkLst>
          <pc:docMk/>
          <pc:sldMk cId="147462828" sldId="2147198121"/>
        </pc:sldMkLst>
      </pc:sldChg>
      <pc:sldChg chg="modNotesTx">
        <pc:chgData name="Kajsa Liljegren" userId="797c8925-a2e9-4240-91aa-eb6060547955" providerId="ADAL" clId="{DA8141DA-6984-54EC-BAFB-4F2C9E38A988}" dt="2026-04-28T08:22:19.207" v="261" actId="20577"/>
        <pc:sldMkLst>
          <pc:docMk/>
          <pc:sldMk cId="980527447" sldId="2147198123"/>
        </pc:sldMkLst>
      </pc:sldChg>
      <pc:sldChg chg="modNotesTx">
        <pc:chgData name="Kajsa Liljegren" userId="797c8925-a2e9-4240-91aa-eb6060547955" providerId="ADAL" clId="{DA8141DA-6984-54EC-BAFB-4F2C9E38A988}" dt="2026-04-28T08:22:54.176" v="314" actId="20577"/>
        <pc:sldMkLst>
          <pc:docMk/>
          <pc:sldMk cId="226957506" sldId="2147198125"/>
        </pc:sldMkLst>
      </pc:sldChg>
      <pc:sldChg chg="modNotesTx">
        <pc:chgData name="Kajsa Liljegren" userId="797c8925-a2e9-4240-91aa-eb6060547955" providerId="ADAL" clId="{DA8141DA-6984-54EC-BAFB-4F2C9E38A988}" dt="2026-04-28T08:24:10.139" v="370" actId="20577"/>
        <pc:sldMkLst>
          <pc:docMk/>
          <pc:sldMk cId="589045557" sldId="2147198126"/>
        </pc:sldMkLst>
      </pc:sldChg>
      <pc:sldChg chg="modNotesTx">
        <pc:chgData name="Kajsa Liljegren" userId="797c8925-a2e9-4240-91aa-eb6060547955" providerId="ADAL" clId="{DA8141DA-6984-54EC-BAFB-4F2C9E38A988}" dt="2026-04-28T08:24:35.926" v="389" actId="20577"/>
        <pc:sldMkLst>
          <pc:docMk/>
          <pc:sldMk cId="603088952" sldId="2147198128"/>
        </pc:sldMkLst>
      </pc:sldChg>
      <pc:sldChg chg="modNotesTx">
        <pc:chgData name="Kajsa Liljegren" userId="797c8925-a2e9-4240-91aa-eb6060547955" providerId="ADAL" clId="{DA8141DA-6984-54EC-BAFB-4F2C9E38A988}" dt="2026-04-28T08:24:25.566" v="371" actId="20577"/>
        <pc:sldMkLst>
          <pc:docMk/>
          <pc:sldMk cId="2269330731" sldId="2147198129"/>
        </pc:sldMkLst>
      </pc:sldChg>
      <pc:sldChg chg="modSp mod">
        <pc:chgData name="Kajsa Liljegren" userId="797c8925-a2e9-4240-91aa-eb6060547955" providerId="ADAL" clId="{DA8141DA-6984-54EC-BAFB-4F2C9E38A988}" dt="2026-04-28T08:25:58.451" v="409" actId="14100"/>
        <pc:sldMkLst>
          <pc:docMk/>
          <pc:sldMk cId="2144925522" sldId="2147198131"/>
        </pc:sldMkLst>
        <pc:spChg chg="mod">
          <ac:chgData name="Kajsa Liljegren" userId="797c8925-a2e9-4240-91aa-eb6060547955" providerId="ADAL" clId="{DA8141DA-6984-54EC-BAFB-4F2C9E38A988}" dt="2026-04-28T08:25:47.768" v="408" actId="20577"/>
          <ac:spMkLst>
            <pc:docMk/>
            <pc:sldMk cId="2144925522" sldId="2147198131"/>
            <ac:spMk id="13" creationId="{2320FFD0-39F5-8637-E605-F7226F74B3A5}"/>
          </ac:spMkLst>
        </pc:spChg>
        <pc:cxnChg chg="mod">
          <ac:chgData name="Kajsa Liljegren" userId="797c8925-a2e9-4240-91aa-eb6060547955" providerId="ADAL" clId="{DA8141DA-6984-54EC-BAFB-4F2C9E38A988}" dt="2026-04-28T08:25:58.451" v="409" actId="14100"/>
          <ac:cxnSpMkLst>
            <pc:docMk/>
            <pc:sldMk cId="2144925522" sldId="2147198131"/>
            <ac:cxnSpMk id="2" creationId="{51EF5855-A16C-E065-8B6B-1381AC4C6B3E}"/>
          </ac:cxnSpMkLst>
        </pc:cxnChg>
      </pc:sldChg>
      <pc:sldChg chg="modNotesTx">
        <pc:chgData name="Kajsa Liljegren" userId="797c8925-a2e9-4240-91aa-eb6060547955" providerId="ADAL" clId="{DA8141DA-6984-54EC-BAFB-4F2C9E38A988}" dt="2026-04-28T08:28:39.992" v="540" actId="20577"/>
        <pc:sldMkLst>
          <pc:docMk/>
          <pc:sldMk cId="990517096" sldId="2147198132"/>
        </pc:sldMkLst>
      </pc:sldChg>
      <pc:sldChg chg="setBg modNotesTx">
        <pc:chgData name="Kajsa Liljegren" userId="797c8925-a2e9-4240-91aa-eb6060547955" providerId="ADAL" clId="{DA8141DA-6984-54EC-BAFB-4F2C9E38A988}" dt="2026-04-28T08:31:37.671" v="571" actId="18331"/>
        <pc:sldMkLst>
          <pc:docMk/>
          <pc:sldMk cId="166524876" sldId="2147198133"/>
        </pc:sldMkLst>
      </pc:sldChg>
      <pc:sldChg chg="del">
        <pc:chgData name="Kajsa Liljegren" userId="797c8925-a2e9-4240-91aa-eb6060547955" providerId="ADAL" clId="{DA8141DA-6984-54EC-BAFB-4F2C9E38A988}" dt="2026-04-28T08:17:33.309" v="28" actId="2696"/>
        <pc:sldMkLst>
          <pc:docMk/>
          <pc:sldMk cId="4281471755" sldId="2147198134"/>
        </pc:sldMkLst>
      </pc:sldChg>
      <pc:sldChg chg="modSp mod">
        <pc:chgData name="Kajsa Liljegren" userId="797c8925-a2e9-4240-91aa-eb6060547955" providerId="ADAL" clId="{DA8141DA-6984-54EC-BAFB-4F2C9E38A988}" dt="2026-04-28T08:21:43.423" v="187" actId="1037"/>
        <pc:sldMkLst>
          <pc:docMk/>
          <pc:sldMk cId="3035569378" sldId="2147198135"/>
        </pc:sldMkLst>
        <pc:spChg chg="mod">
          <ac:chgData name="Kajsa Liljegren" userId="797c8925-a2e9-4240-91aa-eb6060547955" providerId="ADAL" clId="{DA8141DA-6984-54EC-BAFB-4F2C9E38A988}" dt="2026-04-28T08:21:43.423" v="187" actId="1037"/>
          <ac:spMkLst>
            <pc:docMk/>
            <pc:sldMk cId="3035569378" sldId="2147198135"/>
            <ac:spMk id="13" creationId="{DD086CB0-A9E9-AC87-7D3C-187339A7A515}"/>
          </ac:spMkLst>
        </pc:spChg>
      </pc:sldChg>
      <pc:sldChg chg="addSp delSp modSp add mod">
        <pc:chgData name="Kajsa Liljegren" userId="797c8925-a2e9-4240-91aa-eb6060547955" providerId="ADAL" clId="{DA8141DA-6984-54EC-BAFB-4F2C9E38A988}" dt="2026-04-28T08:17:15.537" v="27" actId="14100"/>
        <pc:sldMkLst>
          <pc:docMk/>
          <pc:sldMk cId="3684254017" sldId="2147198136"/>
        </pc:sldMkLst>
        <pc:spChg chg="mod">
          <ac:chgData name="Kajsa Liljegren" userId="797c8925-a2e9-4240-91aa-eb6060547955" providerId="ADAL" clId="{DA8141DA-6984-54EC-BAFB-4F2C9E38A988}" dt="2026-04-28T08:16:50.309" v="25" actId="20577"/>
          <ac:spMkLst>
            <pc:docMk/>
            <pc:sldMk cId="3684254017" sldId="2147198136"/>
            <ac:spMk id="11" creationId="{1C6A6BFA-33B7-332A-4A70-3DB7F4D563E8}"/>
          </ac:spMkLst>
        </pc:spChg>
        <pc:picChg chg="add mod">
          <ac:chgData name="Kajsa Liljegren" userId="797c8925-a2e9-4240-91aa-eb6060547955" providerId="ADAL" clId="{DA8141DA-6984-54EC-BAFB-4F2C9E38A988}" dt="2026-04-28T08:17:15.537" v="27" actId="14100"/>
          <ac:picMkLst>
            <pc:docMk/>
            <pc:sldMk cId="3684254017" sldId="2147198136"/>
            <ac:picMk id="2" creationId="{A90CA44E-55AB-9CA4-1AA4-E64CC813E379}"/>
          </ac:picMkLst>
        </pc:picChg>
        <pc:picChg chg="del mod">
          <ac:chgData name="Kajsa Liljegren" userId="797c8925-a2e9-4240-91aa-eb6060547955" providerId="ADAL" clId="{DA8141DA-6984-54EC-BAFB-4F2C9E38A988}" dt="2026-04-28T08:14:51.341" v="2" actId="478"/>
          <ac:picMkLst>
            <pc:docMk/>
            <pc:sldMk cId="3684254017" sldId="2147198136"/>
            <ac:picMk id="8" creationId="{46251D51-C691-03BC-E4D8-23D223A0430B}"/>
          </ac:picMkLst>
        </pc:picChg>
      </pc:sldChg>
    </pc:docChg>
  </pc:docChgLst>
  <pc:docChgLst>
    <pc:chgData name="Christina  Jägare" userId="S::christina.jagare@ssci.se::30aa79b5-c1eb-4a25-86d8-41bda21c4637" providerId="AD" clId="Web-{45EE24AF-5EC6-EEAD-796A-9BDE7841A8DD}"/>
    <pc:docChg chg="modSld">
      <pc:chgData name="Christina  Jägare" userId="S::christina.jagare@ssci.se::30aa79b5-c1eb-4a25-86d8-41bda21c4637" providerId="AD" clId="Web-{45EE24AF-5EC6-EEAD-796A-9BDE7841A8DD}" dt="2026-04-28T09:28:50.571" v="10" actId="20577"/>
      <pc:docMkLst>
        <pc:docMk/>
      </pc:docMkLst>
      <pc:sldChg chg="modSp">
        <pc:chgData name="Christina  Jägare" userId="S::christina.jagare@ssci.se::30aa79b5-c1eb-4a25-86d8-41bda21c4637" providerId="AD" clId="Web-{45EE24AF-5EC6-EEAD-796A-9BDE7841A8DD}" dt="2026-04-28T09:28:46.930" v="7" actId="20577"/>
        <pc:sldMkLst>
          <pc:docMk/>
          <pc:sldMk cId="2015351745" sldId="336"/>
        </pc:sldMkLst>
        <pc:spChg chg="mod">
          <ac:chgData name="Christina  Jägare" userId="S::christina.jagare@ssci.se::30aa79b5-c1eb-4a25-86d8-41bda21c4637" providerId="AD" clId="Web-{45EE24AF-5EC6-EEAD-796A-9BDE7841A8DD}" dt="2026-04-28T09:28:46.930" v="7" actId="20577"/>
          <ac:spMkLst>
            <pc:docMk/>
            <pc:sldMk cId="2015351745" sldId="336"/>
            <ac:spMk id="7" creationId="{2EE70A86-D0C0-B482-8ABB-C80C438313B6}"/>
          </ac:spMkLst>
        </pc:spChg>
      </pc:sldChg>
      <pc:sldChg chg="modSp">
        <pc:chgData name="Christina  Jägare" userId="S::christina.jagare@ssci.se::30aa79b5-c1eb-4a25-86d8-41bda21c4637" providerId="AD" clId="Web-{45EE24AF-5EC6-EEAD-796A-9BDE7841A8DD}" dt="2026-04-28T09:28:40.899" v="2" actId="20577"/>
        <pc:sldMkLst>
          <pc:docMk/>
          <pc:sldMk cId="3708587476" sldId="337"/>
        </pc:sldMkLst>
        <pc:spChg chg="mod">
          <ac:chgData name="Christina  Jägare" userId="S::christina.jagare@ssci.se::30aa79b5-c1eb-4a25-86d8-41bda21c4637" providerId="AD" clId="Web-{45EE24AF-5EC6-EEAD-796A-9BDE7841A8DD}" dt="2026-04-28T09:28:40.899" v="2" actId="20577"/>
          <ac:spMkLst>
            <pc:docMk/>
            <pc:sldMk cId="3708587476" sldId="337"/>
            <ac:spMk id="17" creationId="{42FF15FA-7627-3606-4FD2-73C52A1C3DCA}"/>
          </ac:spMkLst>
        </pc:spChg>
      </pc:sldChg>
      <pc:sldChg chg="modSp">
        <pc:chgData name="Christina  Jägare" userId="S::christina.jagare@ssci.se::30aa79b5-c1eb-4a25-86d8-41bda21c4637" providerId="AD" clId="Web-{45EE24AF-5EC6-EEAD-796A-9BDE7841A8DD}" dt="2026-04-28T09:28:50.571" v="10" actId="20577"/>
        <pc:sldMkLst>
          <pc:docMk/>
          <pc:sldMk cId="2398851580" sldId="2147198024"/>
        </pc:sldMkLst>
        <pc:spChg chg="mod">
          <ac:chgData name="Christina  Jägare" userId="S::christina.jagare@ssci.se::30aa79b5-c1eb-4a25-86d8-41bda21c4637" providerId="AD" clId="Web-{45EE24AF-5EC6-EEAD-796A-9BDE7841A8DD}" dt="2026-04-28T09:28:50.571" v="10" actId="20577"/>
          <ac:spMkLst>
            <pc:docMk/>
            <pc:sldMk cId="2398851580" sldId="2147198024"/>
            <ac:spMk id="2" creationId="{A5500A0B-71AE-47D1-70CB-C213F15D1702}"/>
          </ac:spMkLst>
        </pc:spChg>
      </pc:sldChg>
    </pc:docChg>
  </pc:docChgLst>
  <pc:docChgLst>
    <pc:chgData name="Christina  Jägare" userId="S::christina.jagare@ssci.se::30aa79b5-c1eb-4a25-86d8-41bda21c4637" providerId="AD" clId="Web-{EFC70A2D-DF11-370F-BFEC-7B900474D2D7}"/>
    <pc:docChg chg="modSld">
      <pc:chgData name="Christina  Jägare" userId="S::christina.jagare@ssci.se::30aa79b5-c1eb-4a25-86d8-41bda21c4637" providerId="AD" clId="Web-{EFC70A2D-DF11-370F-BFEC-7B900474D2D7}" dt="2026-04-28T12:08:33.737" v="0" actId="20577"/>
      <pc:docMkLst>
        <pc:docMk/>
      </pc:docMkLst>
      <pc:sldChg chg="modSp">
        <pc:chgData name="Christina  Jägare" userId="S::christina.jagare@ssci.se::30aa79b5-c1eb-4a25-86d8-41bda21c4637" providerId="AD" clId="Web-{EFC70A2D-DF11-370F-BFEC-7B900474D2D7}" dt="2026-04-28T12:08:33.737" v="0" actId="20577"/>
        <pc:sldMkLst>
          <pc:docMk/>
          <pc:sldMk cId="3708587476" sldId="337"/>
        </pc:sldMkLst>
        <pc:spChg chg="mod">
          <ac:chgData name="Christina  Jägare" userId="S::christina.jagare@ssci.se::30aa79b5-c1eb-4a25-86d8-41bda21c4637" providerId="AD" clId="Web-{EFC70A2D-DF11-370F-BFEC-7B900474D2D7}" dt="2026-04-28T12:08:33.737" v="0" actId="20577"/>
          <ac:spMkLst>
            <pc:docMk/>
            <pc:sldMk cId="3708587476" sldId="337"/>
            <ac:spMk id="10" creationId="{0F388182-3572-7783-D47F-704A0082148D}"/>
          </ac:spMkLst>
        </pc:spChg>
      </pc:sldChg>
    </pc:docChg>
  </pc:docChgLst>
  <pc:docChgLst>
    <pc:chgData name="Christina  Jägare" userId="S::christina.jagare@ssci.se::30aa79b5-c1eb-4a25-86d8-41bda21c4637" providerId="AD" clId="Web-{6F080C48-817F-696E-6CA3-F689E5FD3AC8}"/>
    <pc:docChg chg="modSld">
      <pc:chgData name="Christina  Jägare" userId="S::christina.jagare@ssci.se::30aa79b5-c1eb-4a25-86d8-41bda21c4637" providerId="AD" clId="Web-{6F080C48-817F-696E-6CA3-F689E5FD3AC8}" dt="2026-04-28T09:26:00.127" v="6" actId="1076"/>
      <pc:docMkLst>
        <pc:docMk/>
      </pc:docMkLst>
      <pc:sldChg chg="modSp">
        <pc:chgData name="Christina  Jägare" userId="S::christina.jagare@ssci.se::30aa79b5-c1eb-4a25-86d8-41bda21c4637" providerId="AD" clId="Web-{6F080C48-817F-696E-6CA3-F689E5FD3AC8}" dt="2026-04-28T09:25:44.205" v="5" actId="1076"/>
        <pc:sldMkLst>
          <pc:docMk/>
          <pc:sldMk cId="3405529642" sldId="2147198102"/>
        </pc:sldMkLst>
        <pc:spChg chg="mod">
          <ac:chgData name="Christina  Jägare" userId="S::christina.jagare@ssci.se::30aa79b5-c1eb-4a25-86d8-41bda21c4637" providerId="AD" clId="Web-{6F080C48-817F-696E-6CA3-F689E5FD3AC8}" dt="2026-04-28T09:25:44.205" v="5" actId="1076"/>
          <ac:spMkLst>
            <pc:docMk/>
            <pc:sldMk cId="3405529642" sldId="2147198102"/>
            <ac:spMk id="5" creationId="{3E171F29-B76F-2078-2C06-6AD48F492FA0}"/>
          </ac:spMkLst>
        </pc:spChg>
      </pc:sldChg>
      <pc:sldChg chg="modSp">
        <pc:chgData name="Christina  Jägare" userId="S::christina.jagare@ssci.se::30aa79b5-c1eb-4a25-86d8-41bda21c4637" providerId="AD" clId="Web-{6F080C48-817F-696E-6CA3-F689E5FD3AC8}" dt="2026-04-28T09:26:00.127" v="6" actId="1076"/>
        <pc:sldMkLst>
          <pc:docMk/>
          <pc:sldMk cId="1428575695" sldId="2147198103"/>
        </pc:sldMkLst>
        <pc:spChg chg="mod">
          <ac:chgData name="Christina  Jägare" userId="S::christina.jagare@ssci.se::30aa79b5-c1eb-4a25-86d8-41bda21c4637" providerId="AD" clId="Web-{6F080C48-817F-696E-6CA3-F689E5FD3AC8}" dt="2026-04-28T09:26:00.127" v="6" actId="1076"/>
          <ac:spMkLst>
            <pc:docMk/>
            <pc:sldMk cId="1428575695" sldId="2147198103"/>
            <ac:spMk id="10" creationId="{7E4898E7-C1CD-4E16-12CA-0A3EA3C58613}"/>
          </ac:spMkLst>
        </pc:spChg>
      </pc:sldChg>
      <pc:sldChg chg="modSp">
        <pc:chgData name="Christina  Jägare" userId="S::christina.jagare@ssci.se::30aa79b5-c1eb-4a25-86d8-41bda21c4637" providerId="AD" clId="Web-{6F080C48-817F-696E-6CA3-F689E5FD3AC8}" dt="2026-04-28T09:24:42.690" v="1" actId="20577"/>
        <pc:sldMkLst>
          <pc:docMk/>
          <pc:sldMk cId="589045557" sldId="2147198126"/>
        </pc:sldMkLst>
        <pc:spChg chg="mod">
          <ac:chgData name="Christina  Jägare" userId="S::christina.jagare@ssci.se::30aa79b5-c1eb-4a25-86d8-41bda21c4637" providerId="AD" clId="Web-{6F080C48-817F-696E-6CA3-F689E5FD3AC8}" dt="2026-04-28T09:24:42.690" v="1" actId="20577"/>
          <ac:spMkLst>
            <pc:docMk/>
            <pc:sldMk cId="589045557" sldId="2147198126"/>
            <ac:spMk id="13" creationId="{FEB48A9F-8076-0E79-5952-873242FD414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6CB2"/>
            </a:solidFill>
            <a:ln>
              <a:noFill/>
            </a:ln>
            <a:effectLst/>
          </c:spPr>
          <c:invertIfNegative val="0"/>
          <c:dLbls>
            <c:dLbl>
              <c:idx val="0"/>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9C0-0947-B60F-698AF9B1FC63}"/>
                </c:ext>
              </c:extLst>
            </c:dLbl>
            <c:dLbl>
              <c:idx val="1"/>
              <c:layout>
                <c:manualLayout>
                  <c:x val="-5.4524519100516543E-3"/>
                  <c:y val="3.2231032562710007E-3"/>
                </c:manualLayout>
              </c:layout>
              <c:tx>
                <c:rich>
                  <a:bodyPr/>
                  <a:lstStyle/>
                  <a:p>
                    <a:fld id="{CB8BF985-E1C2-DA4B-B9F3-FC3E0A648C7F}" type="VALUE">
                      <a:rPr lang="en-US"/>
                      <a:pPr/>
                      <a:t>[VÄRDE]</a:t>
                    </a:fld>
                    <a:endParaRPr lang="sv-S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C0-0947-B60F-698AF9B1FC63}"/>
                </c:ext>
              </c:extLst>
            </c:dLbl>
            <c:dLbl>
              <c:idx val="2"/>
              <c:layout>
                <c:manualLayout>
                  <c:x val="-1.3881876987135435E-2"/>
                  <c:y val="-6.492943637014298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C0-0947-B60F-698AF9B1FC63}"/>
                </c:ext>
              </c:extLst>
            </c:dLbl>
            <c:dLbl>
              <c:idx val="3"/>
              <c:layout>
                <c:manualLayout>
                  <c:x val="-1.2928373723092927E-2"/>
                  <c:y val="9.41501286797706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C0-0947-B60F-698AF9B1FC63}"/>
                </c:ext>
              </c:extLst>
            </c:dLbl>
            <c:dLbl>
              <c:idx val="4"/>
              <c:layout>
                <c:manualLayout>
                  <c:x val="-4.0193172298526991E-3"/>
                  <c:y val="-2.99871177158445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C0-0947-B60F-698AF9B1FC6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Företag utan anställda (85)</c:v>
                </c:pt>
                <c:pt idx="1">
                  <c:v>Mikroföretag (78)</c:v>
                </c:pt>
                <c:pt idx="2">
                  <c:v>Små företag (43)</c:v>
                </c:pt>
                <c:pt idx="3">
                  <c:v>Mellanstora företag (30)</c:v>
                </c:pt>
                <c:pt idx="4">
                  <c:v>Stora företag (3)</c:v>
                </c:pt>
              </c:strCache>
            </c:strRef>
          </c:cat>
          <c:val>
            <c:numRef>
              <c:f>Sheet1!$B$2:$B$6</c:f>
              <c:numCache>
                <c:formatCode>0%</c:formatCode>
                <c:ptCount val="5"/>
                <c:pt idx="0">
                  <c:v>0.36</c:v>
                </c:pt>
                <c:pt idx="1">
                  <c:v>0.33</c:v>
                </c:pt>
                <c:pt idx="2">
                  <c:v>0.18</c:v>
                </c:pt>
                <c:pt idx="3">
                  <c:v>0.12770000000000001</c:v>
                </c:pt>
                <c:pt idx="4">
                  <c:v>0.01</c:v>
                </c:pt>
              </c:numCache>
            </c:numRef>
          </c:val>
          <c:extLst>
            <c:ext xmlns:c16="http://schemas.microsoft.com/office/drawing/2014/chart" uri="{C3380CC4-5D6E-409C-BE32-E72D297353CC}">
              <c16:uniqueId val="{00000005-99C0-0947-B60F-698AF9B1FC63}"/>
            </c:ext>
          </c:extLst>
        </c:ser>
        <c:dLbls>
          <c:showLegendKey val="0"/>
          <c:showVal val="0"/>
          <c:showCatName val="0"/>
          <c:showSerName val="0"/>
          <c:showPercent val="0"/>
          <c:showBubbleSize val="0"/>
        </c:dLbls>
        <c:gapWidth val="182"/>
        <c:axId val="1046059999"/>
        <c:axId val="1508936975"/>
      </c:barChart>
      <c:catAx>
        <c:axId val="1046059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000" b="0" i="0" u="none" strike="noStrike" kern="1200" baseline="0">
                <a:solidFill>
                  <a:schemeClr val="tx1">
                    <a:lumMod val="65000"/>
                    <a:lumOff val="35000"/>
                  </a:schemeClr>
                </a:solidFill>
                <a:latin typeface="+mn-lt"/>
                <a:ea typeface="+mn-ea"/>
                <a:cs typeface="+mn-cs"/>
              </a:defRPr>
            </a:pPr>
            <a:endParaRPr lang="en-SE"/>
          </a:p>
        </c:txPr>
        <c:crossAx val="1508936975"/>
        <c:crosses val="autoZero"/>
        <c:auto val="1"/>
        <c:lblAlgn val="ctr"/>
        <c:lblOffset val="100"/>
        <c:noMultiLvlLbl val="0"/>
      </c:catAx>
      <c:valAx>
        <c:axId val="1508936975"/>
        <c:scaling>
          <c:orientation val="minMax"/>
        </c:scaling>
        <c:delete val="1"/>
        <c:axPos val="b"/>
        <c:numFmt formatCode="0%" sourceLinked="1"/>
        <c:majorTickMark val="none"/>
        <c:minorTickMark val="none"/>
        <c:tickLblPos val="nextTo"/>
        <c:crossAx val="1046059999"/>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ED8B00">
                  <a:alpha val="50196"/>
                </a:srgbClr>
              </a:solidFill>
              <a:ln w="19050">
                <a:noFill/>
              </a:ln>
              <a:effectLst/>
            </c:spPr>
            <c:extLst>
              <c:ext xmlns:c16="http://schemas.microsoft.com/office/drawing/2014/chart" uri="{C3380CC4-5D6E-409C-BE32-E72D297353CC}">
                <c16:uniqueId val="{00000001-09E5-F343-8CE3-E0F27C337633}"/>
              </c:ext>
            </c:extLst>
          </c:dPt>
          <c:dPt>
            <c:idx val="1"/>
            <c:bubble3D val="0"/>
            <c:spPr>
              <a:solidFill>
                <a:schemeClr val="accent1"/>
              </a:solidFill>
              <a:ln w="19050">
                <a:noFill/>
              </a:ln>
              <a:effectLst/>
            </c:spPr>
            <c:extLst>
              <c:ext xmlns:c16="http://schemas.microsoft.com/office/drawing/2014/chart" uri="{C3380CC4-5D6E-409C-BE32-E72D297353CC}">
                <c16:uniqueId val="{00000003-09E5-F343-8CE3-E0F27C337633}"/>
              </c:ext>
            </c:extLst>
          </c:dPt>
          <c:dPt>
            <c:idx val="2"/>
            <c:bubble3D val="0"/>
            <c:spPr>
              <a:solidFill>
                <a:schemeClr val="accent2"/>
              </a:solidFill>
              <a:ln w="19050">
                <a:noFill/>
              </a:ln>
              <a:effectLst/>
            </c:spPr>
            <c:extLst>
              <c:ext xmlns:c16="http://schemas.microsoft.com/office/drawing/2014/chart" uri="{C3380CC4-5D6E-409C-BE32-E72D297353CC}">
                <c16:uniqueId val="{00000005-09E5-F343-8CE3-E0F27C337633}"/>
              </c:ext>
            </c:extLst>
          </c:dPt>
          <c:dPt>
            <c:idx val="3"/>
            <c:bubble3D val="0"/>
            <c:spPr>
              <a:solidFill>
                <a:srgbClr val="006CB2"/>
              </a:solidFill>
              <a:ln w="19050">
                <a:noFill/>
              </a:ln>
              <a:effectLst/>
            </c:spPr>
            <c:extLst>
              <c:ext xmlns:c16="http://schemas.microsoft.com/office/drawing/2014/chart" uri="{C3380CC4-5D6E-409C-BE32-E72D297353CC}">
                <c16:uniqueId val="{00000007-09E5-F343-8CE3-E0F27C337633}"/>
              </c:ext>
            </c:extLst>
          </c:dPt>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F1ED4FDD-34A4-BB41-B797-4EAD94FC5E24}" type="CATEGORYNAME">
                      <a:rPr lang="en-US" sz="1000" b="1" smtClean="0">
                        <a:solidFill>
                          <a:schemeClr val="bg1"/>
                        </a:solidFill>
                      </a:rPr>
                      <a:pPr>
                        <a:defRPr sz="1000">
                          <a:solidFill>
                            <a:schemeClr val="bg1"/>
                          </a:solidFill>
                        </a:defRPr>
                      </a:pPr>
                      <a:t>[KATEGORINAMN]</a:t>
                    </a:fld>
                    <a:br>
                      <a:rPr lang="en-US" sz="1000">
                        <a:solidFill>
                          <a:schemeClr val="bg1"/>
                        </a:solidFill>
                      </a:rPr>
                    </a:br>
                    <a:r>
                      <a:rPr lang="en-US" sz="1000">
                        <a:solidFill>
                          <a:schemeClr val="bg1"/>
                        </a:solidFill>
                      </a:rPr>
                      <a:t>(53)</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E5-F343-8CE3-E0F27C337633}"/>
                </c:ext>
              </c:extLst>
            </c:dLbl>
            <c:dLbl>
              <c:idx val="1"/>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C4A855D2-81DF-0146-9E80-110CAC766834}" type="CATEGORYNAME">
                      <a:rPr lang="en-US" sz="1000" b="1" smtClean="0">
                        <a:solidFill>
                          <a:schemeClr val="bg1"/>
                        </a:solidFill>
                      </a:rPr>
                      <a:pPr>
                        <a:defRPr sz="1000">
                          <a:solidFill>
                            <a:schemeClr val="bg1"/>
                          </a:solidFill>
                        </a:defRPr>
                      </a:pPr>
                      <a:t>[KATEGORINAMN]</a:t>
                    </a:fld>
                    <a:br>
                      <a:rPr lang="en-US" sz="1000">
                        <a:solidFill>
                          <a:schemeClr val="bg1"/>
                        </a:solidFill>
                      </a:rPr>
                    </a:br>
                    <a:r>
                      <a:rPr lang="en-US" sz="1000">
                        <a:solidFill>
                          <a:schemeClr val="bg1"/>
                        </a:solidFill>
                      </a:rPr>
                      <a:t>(55)</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9E5-F343-8CE3-E0F27C337633}"/>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fld id="{91EDF69E-85BC-9346-98C1-7597505F822D}" type="CATEGORYNAME">
                      <a:rPr lang="en-US" sz="1000" b="1" smtClean="0">
                        <a:solidFill>
                          <a:schemeClr val="bg1"/>
                        </a:solidFill>
                      </a:rPr>
                      <a:pPr>
                        <a:defRPr sz="1000">
                          <a:solidFill>
                            <a:schemeClr val="bg1"/>
                          </a:solidFill>
                        </a:defRPr>
                      </a:pPr>
                      <a:t>[KATEGORINAMN]</a:t>
                    </a:fld>
                    <a:br>
                      <a:rPr lang="en-US" sz="1000">
                        <a:solidFill>
                          <a:schemeClr val="bg1"/>
                        </a:solidFill>
                      </a:rPr>
                    </a:br>
                    <a:r>
                      <a:rPr lang="en-US" sz="1000">
                        <a:solidFill>
                          <a:schemeClr val="bg1"/>
                        </a:solidFill>
                      </a:rPr>
                      <a:t>(46)</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9E5-F343-8CE3-E0F27C337633}"/>
                </c:ext>
              </c:extLst>
            </c:dLbl>
            <c:dLbl>
              <c:idx val="3"/>
              <c:layout>
                <c:manualLayout>
                  <c:x val="1.9282382597998913E-3"/>
                  <c:y val="2.4941802460924509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r>
                      <a:rPr lang="en-US" sz="1000" b="1">
                        <a:solidFill>
                          <a:schemeClr val="bg1"/>
                        </a:solidFill>
                      </a:rPr>
                      <a:t>Others</a:t>
                    </a:r>
                    <a:br>
                      <a:rPr lang="en-US" sz="1000">
                        <a:solidFill>
                          <a:schemeClr val="bg1"/>
                        </a:solidFill>
                      </a:rPr>
                    </a:br>
                    <a:r>
                      <a:rPr lang="en-US" sz="1000">
                        <a:solidFill>
                          <a:schemeClr val="bg1"/>
                        </a:solidFill>
                      </a:rPr>
                      <a:t>(85)</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SE"/>
                </a:p>
              </c:tx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09E5-F343-8CE3-E0F27C3376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S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Biotech</c:v>
                </c:pt>
                <c:pt idx="1">
                  <c:v>Pharma</c:v>
                </c:pt>
                <c:pt idx="2">
                  <c:v>Medtech</c:v>
                </c:pt>
                <c:pt idx="3">
                  <c:v>Others</c:v>
                </c:pt>
              </c:strCache>
            </c:strRef>
          </c:cat>
          <c:val>
            <c:numRef>
              <c:f>Sheet1!$B$2:$B$5</c:f>
              <c:numCache>
                <c:formatCode>General</c:formatCode>
                <c:ptCount val="4"/>
                <c:pt idx="0">
                  <c:v>53</c:v>
                </c:pt>
                <c:pt idx="1">
                  <c:v>55</c:v>
                </c:pt>
                <c:pt idx="2">
                  <c:v>46</c:v>
                </c:pt>
                <c:pt idx="3">
                  <c:v>85</c:v>
                </c:pt>
              </c:numCache>
            </c:numRef>
          </c:val>
          <c:extLst>
            <c:ext xmlns:c16="http://schemas.microsoft.com/office/drawing/2014/chart" uri="{C3380CC4-5D6E-409C-BE32-E72D297353CC}">
              <c16:uniqueId val="{00000008-09E5-F343-8CE3-E0F27C337633}"/>
            </c:ext>
          </c:extLst>
        </c:ser>
        <c:dLbls>
          <c:showLegendKey val="0"/>
          <c:showVal val="0"/>
          <c:showCatName val="1"/>
          <c:showSerName val="0"/>
          <c:showPercent val="0"/>
          <c:showBubbleSize val="0"/>
          <c:showLeaderLines val="1"/>
        </c:dLbls>
        <c:firstSliceAng val="0"/>
        <c:holeSize val="4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DD3A61-8341-4BF9-A9AC-1B6CE7C62331}" type="datetimeFigureOut">
              <a:rPr lang="sv-SE" smtClean="0"/>
              <a:t>2026-05-06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61A0F7-3551-421C-9893-E4EC35F51C27}" type="slidenum">
              <a:rPr lang="sv-SE" smtClean="0"/>
              <a:t>‹#›</a:t>
            </a:fld>
            <a:endParaRPr lang="sv-SE"/>
          </a:p>
        </p:txBody>
      </p:sp>
    </p:spTree>
    <p:extLst>
      <p:ext uri="{BB962C8B-B14F-4D97-AF65-F5344CB8AC3E}">
        <p14:creationId xmlns:p14="http://schemas.microsoft.com/office/powerpoint/2010/main" val="969292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C83DD-E612-4959-985D-C75FEC057D08}" type="datetimeFigureOut">
              <a:rPr lang="sv-SE" smtClean="0"/>
              <a:t>2026-05-06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27065-E11A-46B1-865A-21BF741D0F0D}" type="slidenum">
              <a:rPr lang="sv-SE" smtClean="0"/>
              <a:t>‹#›</a:t>
            </a:fld>
            <a:endParaRPr lang="sv-SE"/>
          </a:p>
        </p:txBody>
      </p:sp>
    </p:spTree>
    <p:extLst>
      <p:ext uri="{BB962C8B-B14F-4D97-AF65-F5344CB8AC3E}">
        <p14:creationId xmlns:p14="http://schemas.microsoft.com/office/powerpoint/2010/main" val="253949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AC740-268E-BE90-9833-06CA5C1591D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8D320D6-6A3F-3623-8510-D05F3B83825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43E60D3-77CA-A8B0-3F1B-F6871BAD9C21}"/>
              </a:ext>
            </a:extLst>
          </p:cNvPr>
          <p:cNvSpPr>
            <a:spLocks noGrp="1"/>
          </p:cNvSpPr>
          <p:nvPr>
            <p:ph type="body" idx="1"/>
          </p:nvPr>
        </p:nvSpPr>
        <p:spPr/>
        <p:txBody>
          <a:bodyPr/>
          <a:lstStyle/>
          <a:p>
            <a:r>
              <a:rPr lang="sv-SE"/>
              <a:t>Hagastaden i siffror</a:t>
            </a:r>
          </a:p>
        </p:txBody>
      </p:sp>
      <p:sp>
        <p:nvSpPr>
          <p:cNvPr id="4" name="Platshållare för bildnummer 3">
            <a:extLst>
              <a:ext uri="{FF2B5EF4-FFF2-40B4-BE49-F238E27FC236}">
                <a16:creationId xmlns:a16="http://schemas.microsoft.com/office/drawing/2014/main" id="{94996C2E-EBD1-D851-BB3B-34015A939A58}"/>
              </a:ext>
            </a:extLst>
          </p:cNvPr>
          <p:cNvSpPr>
            <a:spLocks noGrp="1"/>
          </p:cNvSpPr>
          <p:nvPr>
            <p:ph type="sldNum" sz="quarter" idx="5"/>
          </p:nvPr>
        </p:nvSpPr>
        <p:spPr/>
        <p:txBody>
          <a:bodyPr/>
          <a:lstStyle/>
          <a:p>
            <a:fld id="{52B27065-E11A-46B1-865A-21BF741D0F0D}" type="slidenum">
              <a:rPr lang="sv-SE" smtClean="0"/>
              <a:t>1</a:t>
            </a:fld>
            <a:endParaRPr lang="sv-SE"/>
          </a:p>
        </p:txBody>
      </p:sp>
    </p:spTree>
    <p:extLst>
      <p:ext uri="{BB962C8B-B14F-4D97-AF65-F5344CB8AC3E}">
        <p14:creationId xmlns:p14="http://schemas.microsoft.com/office/powerpoint/2010/main" val="410038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96879-A25B-0F26-4B14-34B6F8CF3A4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C083D57-D791-0DB3-4053-7E733DEA1D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AED9113-588F-3454-8B37-35D2F70AEF47}"/>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FC2BFC93-0E52-9B37-A05A-155B10051CEA}"/>
              </a:ext>
            </a:extLst>
          </p:cNvPr>
          <p:cNvSpPr>
            <a:spLocks noGrp="1"/>
          </p:cNvSpPr>
          <p:nvPr>
            <p:ph type="sldNum" sz="quarter" idx="5"/>
          </p:nvPr>
        </p:nvSpPr>
        <p:spPr/>
        <p:txBody>
          <a:bodyPr/>
          <a:lstStyle/>
          <a:p>
            <a:fld id="{52B27065-E11A-46B1-865A-21BF741D0F0D}" type="slidenum">
              <a:rPr lang="sv-SE" smtClean="0"/>
              <a:t>10</a:t>
            </a:fld>
            <a:endParaRPr lang="sv-SE"/>
          </a:p>
        </p:txBody>
      </p:sp>
    </p:spTree>
    <p:extLst>
      <p:ext uri="{BB962C8B-B14F-4D97-AF65-F5344CB8AC3E}">
        <p14:creationId xmlns:p14="http://schemas.microsoft.com/office/powerpoint/2010/main" val="2495383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0720C-0AE3-CE27-7B75-F985D75E9F2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5C1EB92-E3D5-5CDE-E54B-3B62B45C318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8DE8A29-E241-38E6-3490-CD070EAB15D6}"/>
              </a:ext>
            </a:extLst>
          </p:cNvPr>
          <p:cNvSpPr>
            <a:spLocks noGrp="1"/>
          </p:cNvSpPr>
          <p:nvPr>
            <p:ph type="body" idx="1"/>
          </p:nvPr>
        </p:nvSpPr>
        <p:spPr/>
        <p:txBody>
          <a:bodyPr/>
          <a:lstStyle/>
          <a:p>
            <a:r>
              <a:rPr lang="sv-SE">
                <a:ea typeface="Calibri"/>
                <a:cs typeface="Calibri"/>
              </a:rPr>
              <a:t>De stora bolagen är Astra Zeneca, </a:t>
            </a:r>
            <a:r>
              <a:rPr lang="sv-SE" err="1">
                <a:ea typeface="Calibri"/>
                <a:cs typeface="Calibri"/>
              </a:rPr>
              <a:t>RaySearch</a:t>
            </a:r>
            <a:r>
              <a:rPr lang="sv-SE">
                <a:ea typeface="Calibri"/>
                <a:cs typeface="Calibri"/>
              </a:rPr>
              <a:t> Laboratories &amp; Elekta Instrument.</a:t>
            </a:r>
          </a:p>
          <a:p>
            <a:r>
              <a:rPr lang="sv-SE" err="1"/>
              <a:t>Others</a:t>
            </a:r>
            <a:r>
              <a:rPr lang="sv-SE"/>
              <a:t> är stödjande företag till </a:t>
            </a:r>
            <a:r>
              <a:rPr lang="sv-SE" err="1"/>
              <a:t>life</a:t>
            </a:r>
            <a:r>
              <a:rPr lang="sv-SE"/>
              <a:t> science, t.ex. konsulter.</a:t>
            </a:r>
          </a:p>
        </p:txBody>
      </p:sp>
      <p:sp>
        <p:nvSpPr>
          <p:cNvPr id="4" name="Platshållare för bildnummer 3">
            <a:extLst>
              <a:ext uri="{FF2B5EF4-FFF2-40B4-BE49-F238E27FC236}">
                <a16:creationId xmlns:a16="http://schemas.microsoft.com/office/drawing/2014/main" id="{D1BC799C-F6B0-529F-046C-CB7660AA6990}"/>
              </a:ext>
            </a:extLst>
          </p:cNvPr>
          <p:cNvSpPr>
            <a:spLocks noGrp="1"/>
          </p:cNvSpPr>
          <p:nvPr>
            <p:ph type="sldNum" sz="quarter" idx="10"/>
          </p:nvPr>
        </p:nvSpPr>
        <p:spPr/>
        <p:txBody>
          <a:bodyPr/>
          <a:lstStyle/>
          <a:p>
            <a:fld id="{DCEB0DC7-1FDC-9E45-B0AB-CA339FD7FEC7}" type="slidenum">
              <a:rPr lang="sv-SE" smtClean="0"/>
              <a:t>11</a:t>
            </a:fld>
            <a:endParaRPr lang="sv-SE"/>
          </a:p>
        </p:txBody>
      </p:sp>
    </p:spTree>
    <p:extLst>
      <p:ext uri="{BB962C8B-B14F-4D97-AF65-F5344CB8AC3E}">
        <p14:creationId xmlns:p14="http://schemas.microsoft.com/office/powerpoint/2010/main" val="640891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https</a:t>
            </a:r>
            <a:r>
              <a:rPr lang="sv-SE"/>
              <a:t>://</a:t>
            </a:r>
            <a:r>
              <a:rPr lang="sv-SE" err="1"/>
              <a:t>ssci.se</a:t>
            </a:r>
            <a:r>
              <a:rPr lang="sv-SE"/>
              <a:t>/</a:t>
            </a:r>
            <a:r>
              <a:rPr lang="sv-SE" err="1"/>
              <a:t>life</a:t>
            </a:r>
            <a:r>
              <a:rPr lang="sv-SE"/>
              <a:t>-science-kartan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BF639A-5D8D-DA41-99BF-C71E19249E6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115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E0BA4-54FD-5217-8EAC-4CE7A7E67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E5AD5-C588-0572-B19E-E3AA024C6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74092-6E45-C940-14A9-A45AB1E82D32}"/>
              </a:ext>
            </a:extLst>
          </p:cNvPr>
          <p:cNvSpPr>
            <a:spLocks noGrp="1"/>
          </p:cNvSpPr>
          <p:nvPr>
            <p:ph type="body" idx="1"/>
          </p:nvPr>
        </p:nvSpPr>
        <p:spPr/>
        <p:txBody>
          <a:bodyPr/>
          <a:lstStyle/>
          <a:p>
            <a:r>
              <a:rPr lang="sv-SE"/>
              <a:t>Det </a:t>
            </a:r>
            <a:r>
              <a:rPr lang="sv-SE" err="1"/>
              <a:t>mörkorangea</a:t>
            </a:r>
            <a:r>
              <a:rPr lang="sv-SE"/>
              <a:t> området visar Hagastadens kärna, men vi ser hur området växer. Till öster mot Sveaplan, söder ut ner till Vanadisgatan och norrut upp mot Hagalund. Nordväst inkluderar vi området Ingenting, där t.ex. Roche och </a:t>
            </a:r>
            <a:r>
              <a:rPr lang="sv-SE" err="1"/>
              <a:t>Valneva</a:t>
            </a:r>
            <a:r>
              <a:rPr lang="sv-SE"/>
              <a:t> sitter</a:t>
            </a:r>
          </a:p>
        </p:txBody>
      </p:sp>
      <p:sp>
        <p:nvSpPr>
          <p:cNvPr id="4" name="Slide Number Placeholder 3">
            <a:extLst>
              <a:ext uri="{FF2B5EF4-FFF2-40B4-BE49-F238E27FC236}">
                <a16:creationId xmlns:a16="http://schemas.microsoft.com/office/drawing/2014/main" id="{49EA0CB5-28BC-F3E4-21B6-848ECAE3AFD0}"/>
              </a:ext>
            </a:extLst>
          </p:cNvPr>
          <p:cNvSpPr>
            <a:spLocks noGrp="1"/>
          </p:cNvSpPr>
          <p:nvPr>
            <p:ph type="sldNum" sz="quarter" idx="5"/>
          </p:nvPr>
        </p:nvSpPr>
        <p:spPr/>
        <p:txBody>
          <a:bodyPr/>
          <a:lstStyle/>
          <a:p>
            <a:fld id="{52B27065-E11A-46B1-865A-21BF741D0F0D}" type="slidenum">
              <a:rPr lang="sv-SE" smtClean="0"/>
              <a:t>13</a:t>
            </a:fld>
            <a:endParaRPr lang="sv-SE"/>
          </a:p>
        </p:txBody>
      </p:sp>
    </p:spTree>
    <p:extLst>
      <p:ext uri="{BB962C8B-B14F-4D97-AF65-F5344CB8AC3E}">
        <p14:creationId xmlns:p14="http://schemas.microsoft.com/office/powerpoint/2010/main" val="2158917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BA114-752E-D625-E4FB-26874569782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CD5EFB7-E9C2-C50A-A500-1E3E438976A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A236B7D-4664-685F-2D1A-B214D7163026}"/>
              </a:ext>
            </a:extLst>
          </p:cNvPr>
          <p:cNvSpPr>
            <a:spLocks noGrp="1"/>
          </p:cNvSpPr>
          <p:nvPr>
            <p:ph type="body" idx="1"/>
          </p:nvPr>
        </p:nvSpPr>
        <p:spPr/>
        <p:txBody>
          <a:bodyPr/>
          <a:lstStyle/>
          <a:p>
            <a:r>
              <a:rPr lang="en-GB" sz="1200" err="1">
                <a:solidFill>
                  <a:schemeClr val="bg2"/>
                </a:solidFill>
              </a:rPr>
              <a:t>Avser</a:t>
            </a:r>
            <a:r>
              <a:rPr lang="en-GB" sz="1200">
                <a:solidFill>
                  <a:schemeClr val="bg2"/>
                </a:solidFill>
              </a:rPr>
              <a:t> </a:t>
            </a:r>
            <a:r>
              <a:rPr lang="en-GB" sz="1200" err="1">
                <a:solidFill>
                  <a:schemeClr val="bg2"/>
                </a:solidFill>
              </a:rPr>
              <a:t>aktiebolag</a:t>
            </a:r>
            <a:r>
              <a:rPr lang="en-GB" sz="1200">
                <a:solidFill>
                  <a:schemeClr val="bg2"/>
                </a:solidFill>
              </a:rPr>
              <a:t> </a:t>
            </a:r>
            <a:r>
              <a:rPr lang="en-GB" sz="1200" err="1">
                <a:solidFill>
                  <a:schemeClr val="bg2"/>
                </a:solidFill>
              </a:rPr>
              <a:t>registrerade</a:t>
            </a:r>
            <a:r>
              <a:rPr lang="en-GB" sz="1200">
                <a:solidFill>
                  <a:schemeClr val="bg2"/>
                </a:solidFill>
              </a:rPr>
              <a:t> </a:t>
            </a:r>
            <a:r>
              <a:rPr lang="en-GB" sz="1200" err="1">
                <a:solidFill>
                  <a:schemeClr val="bg2"/>
                </a:solidFill>
              </a:rPr>
              <a:t>i</a:t>
            </a:r>
            <a:r>
              <a:rPr lang="en-GB" sz="1200">
                <a:solidFill>
                  <a:schemeClr val="bg2"/>
                </a:solidFill>
              </a:rPr>
              <a:t> </a:t>
            </a:r>
            <a:r>
              <a:rPr lang="en-GB" sz="1200" err="1">
                <a:solidFill>
                  <a:schemeClr val="bg2"/>
                </a:solidFill>
              </a:rPr>
              <a:t>Hagastaden</a:t>
            </a:r>
            <a:r>
              <a:rPr lang="en-GB" sz="1200">
                <a:solidFill>
                  <a:schemeClr val="bg2"/>
                </a:solidFill>
              </a:rPr>
              <a:t>, </a:t>
            </a:r>
            <a:br>
              <a:rPr lang="en-GB" sz="1200">
                <a:solidFill>
                  <a:schemeClr val="bg2"/>
                </a:solidFill>
              </a:rPr>
            </a:br>
            <a:r>
              <a:rPr lang="en-GB" sz="1200">
                <a:solidFill>
                  <a:schemeClr val="bg2"/>
                </a:solidFill>
              </a:rPr>
              <a:t>och </a:t>
            </a:r>
            <a:r>
              <a:rPr lang="en-GB" sz="1200" err="1">
                <a:solidFill>
                  <a:schemeClr val="bg2"/>
                </a:solidFill>
              </a:rPr>
              <a:t>företag</a:t>
            </a:r>
            <a:r>
              <a:rPr lang="en-GB" sz="1200">
                <a:solidFill>
                  <a:schemeClr val="bg2"/>
                </a:solidFill>
              </a:rPr>
              <a:t> </a:t>
            </a:r>
            <a:r>
              <a:rPr lang="en-GB" sz="1200" err="1">
                <a:solidFill>
                  <a:schemeClr val="bg2"/>
                </a:solidFill>
              </a:rPr>
              <a:t>som</a:t>
            </a:r>
            <a:r>
              <a:rPr lang="en-GB" sz="1200">
                <a:solidFill>
                  <a:schemeClr val="bg2"/>
                </a:solidFill>
              </a:rPr>
              <a:t> </a:t>
            </a:r>
            <a:r>
              <a:rPr lang="en-GB" sz="1200" err="1">
                <a:solidFill>
                  <a:schemeClr val="bg2"/>
                </a:solidFill>
              </a:rPr>
              <a:t>har</a:t>
            </a:r>
            <a:r>
              <a:rPr lang="en-GB" sz="1200">
                <a:solidFill>
                  <a:schemeClr val="bg2"/>
                </a:solidFill>
              </a:rPr>
              <a:t> </a:t>
            </a:r>
            <a:r>
              <a:rPr lang="en-GB" sz="1200" err="1">
                <a:solidFill>
                  <a:schemeClr val="bg2"/>
                </a:solidFill>
              </a:rPr>
              <a:t>kontor</a:t>
            </a:r>
            <a:r>
              <a:rPr lang="en-GB" sz="1200">
                <a:solidFill>
                  <a:schemeClr val="bg2"/>
                </a:solidFill>
              </a:rPr>
              <a:t>/</a:t>
            </a:r>
            <a:r>
              <a:rPr lang="en-GB" sz="1200" err="1">
                <a:solidFill>
                  <a:schemeClr val="bg2"/>
                </a:solidFill>
              </a:rPr>
              <a:t>arbetsställe</a:t>
            </a:r>
            <a:r>
              <a:rPr lang="en-GB" sz="1200">
                <a:solidFill>
                  <a:schemeClr val="bg2"/>
                </a:solidFill>
              </a:rPr>
              <a:t> </a:t>
            </a:r>
            <a:r>
              <a:rPr lang="en-GB" sz="1200" err="1">
                <a:solidFill>
                  <a:schemeClr val="bg2"/>
                </a:solidFill>
              </a:rPr>
              <a:t>i</a:t>
            </a:r>
            <a:r>
              <a:rPr lang="en-GB" sz="1200">
                <a:solidFill>
                  <a:schemeClr val="bg2"/>
                </a:solidFill>
              </a:rPr>
              <a:t> </a:t>
            </a:r>
            <a:r>
              <a:rPr lang="en-GB" sz="1200" err="1">
                <a:solidFill>
                  <a:schemeClr val="bg2"/>
                </a:solidFill>
              </a:rPr>
              <a:t>området</a:t>
            </a:r>
            <a:r>
              <a:rPr lang="en-GB" sz="1200">
                <a:solidFill>
                  <a:schemeClr val="bg2"/>
                </a:solidFill>
              </a:rPr>
              <a:t>, </a:t>
            </a:r>
            <a:r>
              <a:rPr lang="en-GB" sz="1200" err="1">
                <a:solidFill>
                  <a:schemeClr val="bg2"/>
                </a:solidFill>
              </a:rPr>
              <a:t>även</a:t>
            </a:r>
            <a:r>
              <a:rPr lang="en-GB" sz="1200">
                <a:solidFill>
                  <a:schemeClr val="bg2"/>
                </a:solidFill>
              </a:rPr>
              <a:t> om </a:t>
            </a:r>
            <a:r>
              <a:rPr lang="en-GB" sz="1200" err="1">
                <a:solidFill>
                  <a:schemeClr val="bg2"/>
                </a:solidFill>
              </a:rPr>
              <a:t>huvudkontor</a:t>
            </a:r>
            <a:r>
              <a:rPr lang="en-GB" sz="1200">
                <a:solidFill>
                  <a:schemeClr val="bg2"/>
                </a:solidFill>
              </a:rPr>
              <a:t> </a:t>
            </a:r>
            <a:r>
              <a:rPr lang="en-GB" sz="1200" err="1">
                <a:solidFill>
                  <a:schemeClr val="bg2"/>
                </a:solidFill>
              </a:rPr>
              <a:t>är</a:t>
            </a:r>
            <a:r>
              <a:rPr lang="en-GB" sz="1200">
                <a:solidFill>
                  <a:schemeClr val="bg2"/>
                </a:solidFill>
              </a:rPr>
              <a:t> </a:t>
            </a:r>
            <a:r>
              <a:rPr lang="en-GB" sz="1200" err="1">
                <a:solidFill>
                  <a:schemeClr val="bg2"/>
                </a:solidFill>
              </a:rPr>
              <a:t>på</a:t>
            </a:r>
            <a:r>
              <a:rPr lang="en-GB" sz="1200">
                <a:solidFill>
                  <a:schemeClr val="bg2"/>
                </a:solidFill>
              </a:rPr>
              <a:t> annat </a:t>
            </a:r>
            <a:r>
              <a:rPr lang="en-GB" sz="1200" err="1">
                <a:solidFill>
                  <a:schemeClr val="bg2"/>
                </a:solidFill>
              </a:rPr>
              <a:t>ställe</a:t>
            </a:r>
            <a:r>
              <a:rPr lang="en-GB" sz="1200">
                <a:solidFill>
                  <a:schemeClr val="bg2"/>
                </a:solidFill>
              </a:rPr>
              <a:t>, 2026</a:t>
            </a:r>
            <a:endParaRPr lang="sv-SE"/>
          </a:p>
        </p:txBody>
      </p:sp>
      <p:sp>
        <p:nvSpPr>
          <p:cNvPr id="4" name="Platshållare för bildnummer 3">
            <a:extLst>
              <a:ext uri="{FF2B5EF4-FFF2-40B4-BE49-F238E27FC236}">
                <a16:creationId xmlns:a16="http://schemas.microsoft.com/office/drawing/2014/main" id="{03517731-06C0-8182-522F-71671EDAE306}"/>
              </a:ext>
            </a:extLst>
          </p:cNvPr>
          <p:cNvSpPr>
            <a:spLocks noGrp="1"/>
          </p:cNvSpPr>
          <p:nvPr>
            <p:ph type="sldNum" sz="quarter" idx="5"/>
          </p:nvPr>
        </p:nvSpPr>
        <p:spPr/>
        <p:txBody>
          <a:bodyPr/>
          <a:lstStyle/>
          <a:p>
            <a:fld id="{52B27065-E11A-46B1-865A-21BF741D0F0D}" type="slidenum">
              <a:rPr lang="sv-SE" smtClean="0"/>
              <a:t>14</a:t>
            </a:fld>
            <a:endParaRPr lang="sv-SE"/>
          </a:p>
        </p:txBody>
      </p:sp>
    </p:spTree>
    <p:extLst>
      <p:ext uri="{BB962C8B-B14F-4D97-AF65-F5344CB8AC3E}">
        <p14:creationId xmlns:p14="http://schemas.microsoft.com/office/powerpoint/2010/main" val="143373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AC05D-6ED2-F7AB-5045-7EE4880274B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4B881E2-C5CF-8C8B-F514-34582B71881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299C15A-158A-B6C4-26BA-8C38B72409ED}"/>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GB" sz="1200" err="1">
                <a:solidFill>
                  <a:schemeClr val="bg2"/>
                </a:solidFill>
              </a:rPr>
              <a:t>Avser</a:t>
            </a:r>
            <a:r>
              <a:rPr lang="en-GB" sz="1200">
                <a:solidFill>
                  <a:schemeClr val="bg2"/>
                </a:solidFill>
              </a:rPr>
              <a:t> </a:t>
            </a:r>
            <a:r>
              <a:rPr lang="en-GB" sz="1200" err="1">
                <a:solidFill>
                  <a:schemeClr val="bg2"/>
                </a:solidFill>
              </a:rPr>
              <a:t>aktiebolag</a:t>
            </a:r>
            <a:r>
              <a:rPr lang="en-GB" sz="1200">
                <a:solidFill>
                  <a:schemeClr val="bg2"/>
                </a:solidFill>
              </a:rPr>
              <a:t> </a:t>
            </a:r>
            <a:r>
              <a:rPr lang="en-GB" sz="1200" err="1">
                <a:solidFill>
                  <a:schemeClr val="bg2"/>
                </a:solidFill>
              </a:rPr>
              <a:t>registrerade</a:t>
            </a:r>
            <a:r>
              <a:rPr lang="en-GB" sz="1200">
                <a:solidFill>
                  <a:schemeClr val="bg2"/>
                </a:solidFill>
              </a:rPr>
              <a:t> </a:t>
            </a:r>
            <a:r>
              <a:rPr lang="en-GB" sz="1200" err="1">
                <a:solidFill>
                  <a:schemeClr val="bg2"/>
                </a:solidFill>
              </a:rPr>
              <a:t>i</a:t>
            </a:r>
            <a:r>
              <a:rPr lang="en-GB" sz="1200">
                <a:solidFill>
                  <a:schemeClr val="bg2"/>
                </a:solidFill>
              </a:rPr>
              <a:t> </a:t>
            </a:r>
            <a:r>
              <a:rPr lang="en-GB" sz="1200" err="1">
                <a:solidFill>
                  <a:schemeClr val="bg2"/>
                </a:solidFill>
              </a:rPr>
              <a:t>Hagastaden</a:t>
            </a:r>
            <a:r>
              <a:rPr lang="en-GB" sz="1200">
                <a:solidFill>
                  <a:schemeClr val="bg2"/>
                </a:solidFill>
              </a:rPr>
              <a:t>, </a:t>
            </a:r>
            <a:br>
              <a:rPr lang="en-GB" sz="1200">
                <a:solidFill>
                  <a:schemeClr val="bg2"/>
                </a:solidFill>
              </a:rPr>
            </a:br>
            <a:r>
              <a:rPr lang="en-GB" sz="1200">
                <a:solidFill>
                  <a:schemeClr val="bg2"/>
                </a:solidFill>
              </a:rPr>
              <a:t>och </a:t>
            </a:r>
            <a:r>
              <a:rPr lang="en-GB" sz="1200" err="1">
                <a:solidFill>
                  <a:schemeClr val="bg2"/>
                </a:solidFill>
              </a:rPr>
              <a:t>företag</a:t>
            </a:r>
            <a:r>
              <a:rPr lang="en-GB" sz="1200">
                <a:solidFill>
                  <a:schemeClr val="bg2"/>
                </a:solidFill>
              </a:rPr>
              <a:t> </a:t>
            </a:r>
            <a:r>
              <a:rPr lang="en-GB" sz="1200" err="1">
                <a:solidFill>
                  <a:schemeClr val="bg2"/>
                </a:solidFill>
              </a:rPr>
              <a:t>som</a:t>
            </a:r>
            <a:r>
              <a:rPr lang="en-GB" sz="1200">
                <a:solidFill>
                  <a:schemeClr val="bg2"/>
                </a:solidFill>
              </a:rPr>
              <a:t> </a:t>
            </a:r>
            <a:r>
              <a:rPr lang="en-GB" sz="1200" err="1">
                <a:solidFill>
                  <a:schemeClr val="bg2"/>
                </a:solidFill>
              </a:rPr>
              <a:t>har</a:t>
            </a:r>
            <a:r>
              <a:rPr lang="en-GB" sz="1200">
                <a:solidFill>
                  <a:schemeClr val="bg2"/>
                </a:solidFill>
              </a:rPr>
              <a:t> </a:t>
            </a:r>
            <a:r>
              <a:rPr lang="en-GB" sz="1200" err="1">
                <a:solidFill>
                  <a:schemeClr val="bg2"/>
                </a:solidFill>
              </a:rPr>
              <a:t>kontor</a:t>
            </a:r>
            <a:r>
              <a:rPr lang="en-GB" sz="1200">
                <a:solidFill>
                  <a:schemeClr val="bg2"/>
                </a:solidFill>
              </a:rPr>
              <a:t>/</a:t>
            </a:r>
            <a:r>
              <a:rPr lang="en-GB" sz="1200" err="1">
                <a:solidFill>
                  <a:schemeClr val="bg2"/>
                </a:solidFill>
              </a:rPr>
              <a:t>arbetsställe</a:t>
            </a:r>
            <a:r>
              <a:rPr lang="en-GB" sz="1200">
                <a:solidFill>
                  <a:schemeClr val="bg2"/>
                </a:solidFill>
              </a:rPr>
              <a:t> </a:t>
            </a:r>
            <a:r>
              <a:rPr lang="en-GB" sz="1200" err="1">
                <a:solidFill>
                  <a:schemeClr val="bg2"/>
                </a:solidFill>
              </a:rPr>
              <a:t>i</a:t>
            </a:r>
            <a:r>
              <a:rPr lang="en-GB" sz="1200">
                <a:solidFill>
                  <a:schemeClr val="bg2"/>
                </a:solidFill>
              </a:rPr>
              <a:t> </a:t>
            </a:r>
            <a:r>
              <a:rPr lang="en-GB" sz="1200" err="1">
                <a:solidFill>
                  <a:schemeClr val="bg2"/>
                </a:solidFill>
              </a:rPr>
              <a:t>området</a:t>
            </a:r>
            <a:r>
              <a:rPr lang="en-GB" sz="1200">
                <a:solidFill>
                  <a:schemeClr val="bg2"/>
                </a:solidFill>
              </a:rPr>
              <a:t>, </a:t>
            </a:r>
            <a:r>
              <a:rPr lang="en-GB" sz="1200" err="1">
                <a:solidFill>
                  <a:schemeClr val="bg2"/>
                </a:solidFill>
              </a:rPr>
              <a:t>även</a:t>
            </a:r>
            <a:r>
              <a:rPr lang="en-GB" sz="1200">
                <a:solidFill>
                  <a:schemeClr val="bg2"/>
                </a:solidFill>
              </a:rPr>
              <a:t> om </a:t>
            </a:r>
            <a:r>
              <a:rPr lang="en-GB" sz="1200" err="1">
                <a:solidFill>
                  <a:schemeClr val="bg2"/>
                </a:solidFill>
              </a:rPr>
              <a:t>huvudkontor</a:t>
            </a:r>
            <a:r>
              <a:rPr lang="en-GB" sz="1200">
                <a:solidFill>
                  <a:schemeClr val="bg2"/>
                </a:solidFill>
              </a:rPr>
              <a:t> </a:t>
            </a:r>
            <a:r>
              <a:rPr lang="en-GB" sz="1200" err="1">
                <a:solidFill>
                  <a:schemeClr val="bg2"/>
                </a:solidFill>
              </a:rPr>
              <a:t>är</a:t>
            </a:r>
            <a:r>
              <a:rPr lang="en-GB" sz="1200">
                <a:solidFill>
                  <a:schemeClr val="bg2"/>
                </a:solidFill>
              </a:rPr>
              <a:t> </a:t>
            </a:r>
            <a:r>
              <a:rPr lang="en-GB" sz="1200" err="1">
                <a:solidFill>
                  <a:schemeClr val="bg2"/>
                </a:solidFill>
              </a:rPr>
              <a:t>på</a:t>
            </a:r>
            <a:r>
              <a:rPr lang="en-GB" sz="1200">
                <a:solidFill>
                  <a:schemeClr val="bg2"/>
                </a:solidFill>
              </a:rPr>
              <a:t> annat </a:t>
            </a:r>
            <a:r>
              <a:rPr lang="en-GB" sz="1200" err="1">
                <a:solidFill>
                  <a:schemeClr val="bg2"/>
                </a:solidFill>
              </a:rPr>
              <a:t>ställe</a:t>
            </a:r>
            <a:r>
              <a:rPr lang="en-GB" sz="1200">
                <a:solidFill>
                  <a:schemeClr val="bg2"/>
                </a:solidFill>
              </a:rPr>
              <a:t>, 2026</a:t>
            </a:r>
            <a:endParaRPr lang="sv-SE"/>
          </a:p>
          <a:p>
            <a:pPr>
              <a:lnSpc>
                <a:spcPct val="90000"/>
              </a:lnSpc>
              <a:spcBef>
                <a:spcPts val="1000"/>
              </a:spcBef>
            </a:pPr>
            <a:br>
              <a:rPr lang="en-US">
                <a:cs typeface="+mn-lt"/>
              </a:rPr>
            </a:br>
            <a:r>
              <a:rPr lang="en-US">
                <a:cs typeface="+mn-lt"/>
              </a:rPr>
              <a:t>                                                                                                                                                                                          </a:t>
            </a:r>
            <a:endParaRPr lang="sv-SE">
              <a:highlight>
                <a:srgbClr val="FFFF00"/>
              </a:highlight>
            </a:endParaRPr>
          </a:p>
        </p:txBody>
      </p:sp>
      <p:sp>
        <p:nvSpPr>
          <p:cNvPr id="4" name="Platshållare för bildnummer 3">
            <a:extLst>
              <a:ext uri="{FF2B5EF4-FFF2-40B4-BE49-F238E27FC236}">
                <a16:creationId xmlns:a16="http://schemas.microsoft.com/office/drawing/2014/main" id="{9CBC078F-A114-C809-ADE9-CF0CA148F497}"/>
              </a:ext>
            </a:extLst>
          </p:cNvPr>
          <p:cNvSpPr>
            <a:spLocks noGrp="1"/>
          </p:cNvSpPr>
          <p:nvPr>
            <p:ph type="sldNum" sz="quarter" idx="5"/>
          </p:nvPr>
        </p:nvSpPr>
        <p:spPr/>
        <p:txBody>
          <a:bodyPr/>
          <a:lstStyle/>
          <a:p>
            <a:fld id="{6182BEE7-8566-BB42-ADF4-34DB216E6A74}" type="slidenum">
              <a:rPr lang="sv-SE" smtClean="0"/>
              <a:t>15</a:t>
            </a:fld>
            <a:endParaRPr lang="sv-SE"/>
          </a:p>
        </p:txBody>
      </p:sp>
    </p:spTree>
    <p:extLst>
      <p:ext uri="{BB962C8B-B14F-4D97-AF65-F5344CB8AC3E}">
        <p14:creationId xmlns:p14="http://schemas.microsoft.com/office/powerpoint/2010/main" val="1544999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670BC-FBFD-518C-2B26-0B0BEA50581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DCF297D-ACC1-A995-FC9E-4BB545852E5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EA61CD3-0D2D-DE52-BB20-52ED783ABF08}"/>
              </a:ext>
            </a:extLst>
          </p:cNvPr>
          <p:cNvSpPr>
            <a:spLocks noGrp="1"/>
          </p:cNvSpPr>
          <p:nvPr>
            <p:ph type="body" idx="1"/>
          </p:nvPr>
        </p:nvSpPr>
        <p:spPr/>
        <p:txBody>
          <a:bodyPr/>
          <a:lstStyle/>
          <a:p>
            <a:r>
              <a:rPr lang="sv-SE"/>
              <a:t>Knappt hälften av bostäderna är byggda idag 2026. Siffran avser Hagastadens kärna/centrala Hagastaden</a:t>
            </a:r>
          </a:p>
        </p:txBody>
      </p:sp>
      <p:sp>
        <p:nvSpPr>
          <p:cNvPr id="4" name="Platshållare för bildnummer 3">
            <a:extLst>
              <a:ext uri="{FF2B5EF4-FFF2-40B4-BE49-F238E27FC236}">
                <a16:creationId xmlns:a16="http://schemas.microsoft.com/office/drawing/2014/main" id="{AF34719E-C610-FE62-1A29-617E728DD683}"/>
              </a:ext>
            </a:extLst>
          </p:cNvPr>
          <p:cNvSpPr>
            <a:spLocks noGrp="1"/>
          </p:cNvSpPr>
          <p:nvPr>
            <p:ph type="sldNum" sz="quarter" idx="5"/>
          </p:nvPr>
        </p:nvSpPr>
        <p:spPr/>
        <p:txBody>
          <a:bodyPr/>
          <a:lstStyle/>
          <a:p>
            <a:fld id="{52B27065-E11A-46B1-865A-21BF741D0F0D}" type="slidenum">
              <a:rPr lang="sv-SE" smtClean="0"/>
              <a:t>16</a:t>
            </a:fld>
            <a:endParaRPr lang="sv-SE"/>
          </a:p>
        </p:txBody>
      </p:sp>
    </p:spTree>
    <p:extLst>
      <p:ext uri="{BB962C8B-B14F-4D97-AF65-F5344CB8AC3E}">
        <p14:creationId xmlns:p14="http://schemas.microsoft.com/office/powerpoint/2010/main" val="3461842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0AC6E-0760-63B6-D7B6-A10537F55D1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5291590-8FE0-C54A-B8B8-3F9B40C1A3D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3BAFD63-358E-7711-6C01-1C77D69133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Knappt hälften av bostäderna är byggda idag 2026. Siffran avser Hagastadens kärna/centrala Hagastaden</a:t>
            </a:r>
          </a:p>
          <a:p>
            <a:endParaRPr lang="sv-SE"/>
          </a:p>
        </p:txBody>
      </p:sp>
      <p:sp>
        <p:nvSpPr>
          <p:cNvPr id="4" name="Platshållare för bildnummer 3">
            <a:extLst>
              <a:ext uri="{FF2B5EF4-FFF2-40B4-BE49-F238E27FC236}">
                <a16:creationId xmlns:a16="http://schemas.microsoft.com/office/drawing/2014/main" id="{EBE9866D-4604-A345-4E14-2187B31E0C80}"/>
              </a:ext>
            </a:extLst>
          </p:cNvPr>
          <p:cNvSpPr>
            <a:spLocks noGrp="1"/>
          </p:cNvSpPr>
          <p:nvPr>
            <p:ph type="sldNum" sz="quarter" idx="5"/>
          </p:nvPr>
        </p:nvSpPr>
        <p:spPr/>
        <p:txBody>
          <a:bodyPr/>
          <a:lstStyle/>
          <a:p>
            <a:fld id="{52B27065-E11A-46B1-865A-21BF741D0F0D}" type="slidenum">
              <a:rPr lang="sv-SE" smtClean="0"/>
              <a:t>17</a:t>
            </a:fld>
            <a:endParaRPr lang="sv-SE"/>
          </a:p>
        </p:txBody>
      </p:sp>
    </p:spTree>
    <p:extLst>
      <p:ext uri="{BB962C8B-B14F-4D97-AF65-F5344CB8AC3E}">
        <p14:creationId xmlns:p14="http://schemas.microsoft.com/office/powerpoint/2010/main" val="565570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Byggnader som byggs nu, april 2026</a:t>
            </a:r>
          </a:p>
        </p:txBody>
      </p:sp>
      <p:sp>
        <p:nvSpPr>
          <p:cNvPr id="4" name="Slide Number Placeholder 3"/>
          <p:cNvSpPr>
            <a:spLocks noGrp="1"/>
          </p:cNvSpPr>
          <p:nvPr>
            <p:ph type="sldNum" sz="quarter" idx="5"/>
          </p:nvPr>
        </p:nvSpPr>
        <p:spPr/>
        <p:txBody>
          <a:bodyPr/>
          <a:lstStyle/>
          <a:p>
            <a:fld id="{52B27065-E11A-46B1-865A-21BF741D0F0D}" type="slidenum">
              <a:rPr lang="sv-SE" smtClean="0"/>
              <a:t>18</a:t>
            </a:fld>
            <a:endParaRPr lang="sv-SE"/>
          </a:p>
        </p:txBody>
      </p:sp>
    </p:spTree>
    <p:extLst>
      <p:ext uri="{BB962C8B-B14F-4D97-AF65-F5344CB8AC3E}">
        <p14:creationId xmlns:p14="http://schemas.microsoft.com/office/powerpoint/2010/main" val="1378184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Kommande byggnader</a:t>
            </a:r>
          </a:p>
        </p:txBody>
      </p:sp>
      <p:sp>
        <p:nvSpPr>
          <p:cNvPr id="4" name="Slide Number Placeholder 3"/>
          <p:cNvSpPr>
            <a:spLocks noGrp="1"/>
          </p:cNvSpPr>
          <p:nvPr>
            <p:ph type="sldNum" sz="quarter" idx="5"/>
          </p:nvPr>
        </p:nvSpPr>
        <p:spPr/>
        <p:txBody>
          <a:bodyPr/>
          <a:lstStyle/>
          <a:p>
            <a:fld id="{52B27065-E11A-46B1-865A-21BF741D0F0D}" type="slidenum">
              <a:rPr lang="sv-SE" smtClean="0"/>
              <a:t>19</a:t>
            </a:fld>
            <a:endParaRPr lang="sv-SE"/>
          </a:p>
        </p:txBody>
      </p:sp>
    </p:spTree>
    <p:extLst>
      <p:ext uri="{BB962C8B-B14F-4D97-AF65-F5344CB8AC3E}">
        <p14:creationId xmlns:p14="http://schemas.microsoft.com/office/powerpoint/2010/main" val="169515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7C64C-52C7-78C6-B47F-84FA5B0E25B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B62F5E9-7DC5-1F7D-17E1-D60A68215BD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CCE4245-73DE-D1AA-FC85-EB4395A567BC}"/>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8CA9E974-2DE0-C8EE-EE43-A4EED7365BB6}"/>
              </a:ext>
            </a:extLst>
          </p:cNvPr>
          <p:cNvSpPr>
            <a:spLocks noGrp="1"/>
          </p:cNvSpPr>
          <p:nvPr>
            <p:ph type="sldNum" sz="quarter" idx="5"/>
          </p:nvPr>
        </p:nvSpPr>
        <p:spPr/>
        <p:txBody>
          <a:bodyPr/>
          <a:lstStyle/>
          <a:p>
            <a:fld id="{52B27065-E11A-46B1-865A-21BF741D0F0D}" type="slidenum">
              <a:rPr lang="sv-SE" smtClean="0"/>
              <a:t>2</a:t>
            </a:fld>
            <a:endParaRPr lang="sv-SE"/>
          </a:p>
        </p:txBody>
      </p:sp>
    </p:spTree>
    <p:extLst>
      <p:ext uri="{BB962C8B-B14F-4D97-AF65-F5344CB8AC3E}">
        <p14:creationId xmlns:p14="http://schemas.microsoft.com/office/powerpoint/2010/main" val="71212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Namnet på kvarteret kommer från namnet på gatorna i Hagastaden som är uppkallat efter framstående kvinnor inom forskning och kultur.</a:t>
            </a:r>
            <a:br>
              <a:rPr lang="sv-SE"/>
            </a:br>
            <a:br>
              <a:rPr lang="sv-SE"/>
            </a:br>
            <a:r>
              <a:rPr lang="en-GB"/>
              <a:t>"Gerda </a:t>
            </a:r>
            <a:r>
              <a:rPr lang="en-GB" err="1"/>
              <a:t>Höijers</a:t>
            </a:r>
            <a:r>
              <a:rPr lang="en-GB"/>
              <a:t> gata” </a:t>
            </a:r>
            <a:r>
              <a:rPr lang="en-GB" err="1"/>
              <a:t>är</a:t>
            </a:r>
            <a:r>
              <a:rPr lang="en-GB"/>
              <a:t> </a:t>
            </a:r>
            <a:r>
              <a:rPr lang="en-GB" err="1"/>
              <a:t>en</a:t>
            </a:r>
            <a:r>
              <a:rPr lang="en-GB"/>
              <a:t> del </a:t>
            </a:r>
            <a:r>
              <a:rPr lang="en-GB" err="1"/>
              <a:t>av</a:t>
            </a:r>
            <a:r>
              <a:rPr lang="en-GB"/>
              <a:t> </a:t>
            </a:r>
            <a:r>
              <a:rPr lang="en-GB" err="1"/>
              <a:t>Stockholms</a:t>
            </a:r>
            <a:r>
              <a:rPr lang="en-GB"/>
              <a:t> </a:t>
            </a:r>
            <a:r>
              <a:rPr lang="en-GB" err="1"/>
              <a:t>stads</a:t>
            </a:r>
            <a:r>
              <a:rPr lang="en-GB"/>
              <a:t> </a:t>
            </a:r>
            <a:r>
              <a:rPr lang="en-GB" err="1"/>
              <a:t>satsning</a:t>
            </a:r>
            <a:r>
              <a:rPr lang="en-GB"/>
              <a:t> </a:t>
            </a:r>
            <a:r>
              <a:rPr lang="en-GB" err="1"/>
              <a:t>att</a:t>
            </a:r>
            <a:r>
              <a:rPr lang="en-GB"/>
              <a:t> </a:t>
            </a:r>
            <a:r>
              <a:rPr lang="en-GB" err="1"/>
              <a:t>namnge</a:t>
            </a:r>
            <a:r>
              <a:rPr lang="en-GB"/>
              <a:t> gator </a:t>
            </a:r>
            <a:r>
              <a:rPr lang="en-GB" err="1"/>
              <a:t>i</a:t>
            </a:r>
            <a:r>
              <a:rPr lang="en-GB"/>
              <a:t> </a:t>
            </a:r>
            <a:r>
              <a:rPr lang="en-GB" err="1"/>
              <a:t>området</a:t>
            </a:r>
            <a:r>
              <a:rPr lang="en-GB"/>
              <a:t> </a:t>
            </a:r>
            <a:r>
              <a:rPr lang="en-GB" err="1"/>
              <a:t>efter</a:t>
            </a:r>
            <a:r>
              <a:rPr lang="en-GB"/>
              <a:t> </a:t>
            </a:r>
            <a:r>
              <a:rPr lang="en-GB" err="1"/>
              <a:t>framstående</a:t>
            </a:r>
            <a:r>
              <a:rPr lang="en-GB"/>
              <a:t> </a:t>
            </a:r>
            <a:r>
              <a:rPr lang="en-GB" err="1"/>
              <a:t>kvinnor</a:t>
            </a:r>
            <a:r>
              <a:rPr lang="en-GB"/>
              <a:t> </a:t>
            </a:r>
            <a:r>
              <a:rPr lang="en-GB" err="1"/>
              <a:t>inom</a:t>
            </a:r>
            <a:r>
              <a:rPr lang="en-GB"/>
              <a:t> </a:t>
            </a:r>
            <a:r>
              <a:rPr lang="en-GB" err="1"/>
              <a:t>forskning</a:t>
            </a:r>
            <a:r>
              <a:rPr lang="en-GB"/>
              <a:t> och kultur</a:t>
            </a:r>
            <a:r>
              <a:rPr lang="en-GB" sz="1200" b="0" i="0" kern="1200">
                <a:solidFill>
                  <a:schemeClr val="tx1"/>
                </a:solidFill>
                <a:effectLst/>
                <a:latin typeface="+mn-lt"/>
                <a:ea typeface="+mn-ea"/>
                <a:cs typeface="+mn-cs"/>
              </a:rPr>
              <a:t>. Gerda var </a:t>
            </a:r>
            <a:r>
              <a:rPr lang="en-GB" sz="1200" b="0" i="0" kern="1200" err="1">
                <a:solidFill>
                  <a:schemeClr val="tx1"/>
                </a:solidFill>
                <a:effectLst/>
                <a:latin typeface="+mn-lt"/>
                <a:ea typeface="+mn-ea"/>
                <a:cs typeface="+mn-cs"/>
              </a:rPr>
              <a:t>en</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framstående</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sjuksköterska</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politiker</a:t>
            </a:r>
            <a:r>
              <a:rPr lang="en-GB" sz="1200" b="0" i="0" kern="1200">
                <a:solidFill>
                  <a:schemeClr val="tx1"/>
                </a:solidFill>
                <a:effectLst/>
                <a:latin typeface="+mn-lt"/>
                <a:ea typeface="+mn-ea"/>
                <a:cs typeface="+mn-cs"/>
              </a:rPr>
              <a:t> och </a:t>
            </a:r>
            <a:r>
              <a:rPr lang="en-GB" sz="1200" b="0" i="0" kern="1200" err="1">
                <a:solidFill>
                  <a:schemeClr val="tx1"/>
                </a:solidFill>
                <a:effectLst/>
                <a:latin typeface="+mn-lt"/>
                <a:ea typeface="+mn-ea"/>
                <a:cs typeface="+mn-cs"/>
              </a:rPr>
              <a:t>riksdagsledamot</a:t>
            </a:r>
            <a:r>
              <a:rPr lang="en-GB" sz="1200" b="0" i="0" kern="1200">
                <a:solidFill>
                  <a:schemeClr val="tx1"/>
                </a:solidFill>
                <a:effectLst/>
                <a:latin typeface="+mn-lt"/>
                <a:ea typeface="+mn-ea"/>
                <a:cs typeface="+mn-cs"/>
              </a:rPr>
              <a:t> för </a:t>
            </a:r>
            <a:r>
              <a:rPr lang="en-GB" sz="1200" b="0" i="0" kern="1200" err="1">
                <a:solidFill>
                  <a:schemeClr val="tx1"/>
                </a:solidFill>
                <a:effectLst/>
                <a:latin typeface="+mn-lt"/>
                <a:ea typeface="+mn-ea"/>
                <a:cs typeface="+mn-cs"/>
              </a:rPr>
              <a:t>Stockholms</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stads</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valkrets</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i</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andra</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kammaren</a:t>
            </a:r>
            <a:endParaRPr lang="sv-SE"/>
          </a:p>
        </p:txBody>
      </p:sp>
      <p:sp>
        <p:nvSpPr>
          <p:cNvPr id="4" name="Slide Number Placeholder 3"/>
          <p:cNvSpPr>
            <a:spLocks noGrp="1"/>
          </p:cNvSpPr>
          <p:nvPr>
            <p:ph type="sldNum" sz="quarter" idx="5"/>
          </p:nvPr>
        </p:nvSpPr>
        <p:spPr/>
        <p:txBody>
          <a:bodyPr/>
          <a:lstStyle/>
          <a:p>
            <a:fld id="{52B27065-E11A-46B1-865A-21BF741D0F0D}" type="slidenum">
              <a:rPr lang="sv-SE" smtClean="0"/>
              <a:t>20</a:t>
            </a:fld>
            <a:endParaRPr lang="sv-SE"/>
          </a:p>
        </p:txBody>
      </p:sp>
    </p:spTree>
    <p:extLst>
      <p:ext uri="{BB962C8B-B14F-4D97-AF65-F5344CB8AC3E}">
        <p14:creationId xmlns:p14="http://schemas.microsoft.com/office/powerpoint/2010/main" val="2720369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Namnet på kvarteret kommer från namnet på gatorna i Hagastaden som är uppkallat efter framstående kvinnor inom forskning och kultur.</a:t>
            </a:r>
            <a:br>
              <a:rPr lang="sv-SE"/>
            </a:br>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Eva </a:t>
            </a:r>
            <a:r>
              <a:rPr lang="en-GB" sz="1200" b="0" i="0" kern="1200" err="1">
                <a:solidFill>
                  <a:schemeClr val="tx1"/>
                </a:solidFill>
                <a:effectLst/>
                <a:latin typeface="+mn-lt"/>
                <a:ea typeface="+mn-ea"/>
                <a:cs typeface="+mn-cs"/>
              </a:rPr>
              <a:t>Ekeblad</a:t>
            </a:r>
            <a:r>
              <a:rPr lang="en-GB" sz="1200" b="0" i="0" kern="1200">
                <a:solidFill>
                  <a:schemeClr val="tx1"/>
                </a:solidFill>
                <a:effectLst/>
                <a:latin typeface="+mn-lt"/>
                <a:ea typeface="+mn-ea"/>
                <a:cs typeface="+mn-cs"/>
              </a:rPr>
              <a:t> var </a:t>
            </a:r>
            <a:r>
              <a:rPr lang="en-GB" sz="1200" b="0" i="0" kern="1200" err="1">
                <a:solidFill>
                  <a:schemeClr val="tx1"/>
                </a:solidFill>
                <a:effectLst/>
                <a:latin typeface="+mn-lt"/>
                <a:ea typeface="+mn-ea"/>
                <a:cs typeface="+mn-cs"/>
              </a:rPr>
              <a:t>en</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svensk</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grevinna</a:t>
            </a:r>
            <a:r>
              <a:rPr lang="en-GB" sz="1200" b="0" i="0" kern="1200">
                <a:solidFill>
                  <a:schemeClr val="tx1"/>
                </a:solidFill>
                <a:effectLst/>
                <a:latin typeface="+mn-lt"/>
                <a:ea typeface="+mn-ea"/>
                <a:cs typeface="+mn-cs"/>
              </a:rPr>
              <a:t> och </a:t>
            </a:r>
            <a:r>
              <a:rPr lang="en-GB" sz="1200" b="0" i="0" kern="1200" err="1">
                <a:solidFill>
                  <a:schemeClr val="tx1"/>
                </a:solidFill>
                <a:effectLst/>
                <a:latin typeface="+mn-lt"/>
                <a:ea typeface="+mn-ea"/>
                <a:cs typeface="+mn-cs"/>
              </a:rPr>
              <a:t>vetenskapskvinna</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År</a:t>
            </a:r>
            <a:r>
              <a:rPr lang="en-GB" sz="1200" b="0" i="0" kern="1200">
                <a:solidFill>
                  <a:schemeClr val="tx1"/>
                </a:solidFill>
                <a:effectLst/>
                <a:latin typeface="+mn-lt"/>
                <a:ea typeface="+mn-ea"/>
                <a:cs typeface="+mn-cs"/>
              </a:rPr>
              <a:t> 1748 </a:t>
            </a:r>
            <a:r>
              <a:rPr lang="en-GB" sz="1200" b="0" i="0" kern="1200" err="1">
                <a:solidFill>
                  <a:schemeClr val="tx1"/>
                </a:solidFill>
                <a:effectLst/>
                <a:latin typeface="+mn-lt"/>
                <a:ea typeface="+mn-ea"/>
                <a:cs typeface="+mn-cs"/>
              </a:rPr>
              <a:t>blev</a:t>
            </a:r>
            <a:r>
              <a:rPr lang="en-GB" sz="1200" b="0" i="0" kern="1200">
                <a:solidFill>
                  <a:schemeClr val="tx1"/>
                </a:solidFill>
                <a:effectLst/>
                <a:latin typeface="+mn-lt"/>
                <a:ea typeface="+mn-ea"/>
                <a:cs typeface="+mn-cs"/>
              </a:rPr>
              <a:t> hon </a:t>
            </a:r>
            <a:r>
              <a:rPr lang="en-GB" sz="1200" b="0" i="0" kern="1200" err="1">
                <a:solidFill>
                  <a:schemeClr val="tx1"/>
                </a:solidFill>
                <a:effectLst/>
                <a:latin typeface="+mn-lt"/>
                <a:ea typeface="+mn-ea"/>
                <a:cs typeface="+mn-cs"/>
              </a:rPr>
              <a:t>som</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första</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kvinna</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invald</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i</a:t>
            </a:r>
            <a:r>
              <a:rPr lang="en-GB" sz="1200" b="0" i="0" kern="1200">
                <a:solidFill>
                  <a:schemeClr val="tx1"/>
                </a:solidFill>
                <a:effectLst/>
                <a:latin typeface="+mn-lt"/>
                <a:ea typeface="+mn-ea"/>
                <a:cs typeface="+mn-cs"/>
              </a:rPr>
              <a:t>  </a:t>
            </a:r>
            <a:r>
              <a:rPr lang="en-GB" sz="1200" b="0" i="0" kern="1200" err="1">
                <a:solidFill>
                  <a:schemeClr val="tx1"/>
                </a:solidFill>
                <a:effectLst/>
                <a:latin typeface="+mn-lt"/>
                <a:ea typeface="+mn-ea"/>
                <a:cs typeface="+mn-cs"/>
              </a:rPr>
              <a:t>Vetenskapsakademien</a:t>
            </a:r>
            <a:r>
              <a:rPr lang="en-GB" sz="1200" b="0" i="0" kern="1200">
                <a:solidFill>
                  <a:schemeClr val="tx1"/>
                </a:solidFill>
                <a:effectLst/>
                <a:latin typeface="+mn-lt"/>
                <a:ea typeface="+mn-ea"/>
                <a:cs typeface="+mn-cs"/>
              </a:rPr>
              <a:t>.</a:t>
            </a:r>
            <a:endParaRPr lang="sv-SE"/>
          </a:p>
        </p:txBody>
      </p:sp>
      <p:sp>
        <p:nvSpPr>
          <p:cNvPr id="4" name="Slide Number Placeholder 3"/>
          <p:cNvSpPr>
            <a:spLocks noGrp="1"/>
          </p:cNvSpPr>
          <p:nvPr>
            <p:ph type="sldNum" sz="quarter" idx="5"/>
          </p:nvPr>
        </p:nvSpPr>
        <p:spPr/>
        <p:txBody>
          <a:bodyPr/>
          <a:lstStyle/>
          <a:p>
            <a:fld id="{52B27065-E11A-46B1-865A-21BF741D0F0D}" type="slidenum">
              <a:rPr lang="sv-SE" smtClean="0"/>
              <a:t>21</a:t>
            </a:fld>
            <a:endParaRPr lang="sv-SE"/>
          </a:p>
        </p:txBody>
      </p:sp>
    </p:spTree>
    <p:extLst>
      <p:ext uri="{BB962C8B-B14F-4D97-AF65-F5344CB8AC3E}">
        <p14:creationId xmlns:p14="http://schemas.microsoft.com/office/powerpoint/2010/main" val="531399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Kommande byggnader</a:t>
            </a:r>
          </a:p>
        </p:txBody>
      </p:sp>
      <p:sp>
        <p:nvSpPr>
          <p:cNvPr id="4" name="Slide Number Placeholder 3"/>
          <p:cNvSpPr>
            <a:spLocks noGrp="1"/>
          </p:cNvSpPr>
          <p:nvPr>
            <p:ph type="sldNum" sz="quarter" idx="5"/>
          </p:nvPr>
        </p:nvSpPr>
        <p:spPr/>
        <p:txBody>
          <a:bodyPr/>
          <a:lstStyle/>
          <a:p>
            <a:fld id="{52B27065-E11A-46B1-865A-21BF741D0F0D}" type="slidenum">
              <a:rPr lang="sv-SE" smtClean="0"/>
              <a:t>22</a:t>
            </a:fld>
            <a:endParaRPr lang="sv-SE"/>
          </a:p>
        </p:txBody>
      </p:sp>
    </p:spTree>
    <p:extLst>
      <p:ext uri="{BB962C8B-B14F-4D97-AF65-F5344CB8AC3E}">
        <p14:creationId xmlns:p14="http://schemas.microsoft.com/office/powerpoint/2010/main" val="1234667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Tullhusen finns alltså kvar på torget som är här emellan</a:t>
            </a:r>
          </a:p>
        </p:txBody>
      </p:sp>
      <p:sp>
        <p:nvSpPr>
          <p:cNvPr id="4" name="Slide Number Placeholder 3"/>
          <p:cNvSpPr>
            <a:spLocks noGrp="1"/>
          </p:cNvSpPr>
          <p:nvPr>
            <p:ph type="sldNum" sz="quarter" idx="5"/>
          </p:nvPr>
        </p:nvSpPr>
        <p:spPr/>
        <p:txBody>
          <a:bodyPr/>
          <a:lstStyle/>
          <a:p>
            <a:fld id="{52B27065-E11A-46B1-865A-21BF741D0F0D}" type="slidenum">
              <a:rPr lang="sv-SE" smtClean="0"/>
              <a:t>26</a:t>
            </a:fld>
            <a:endParaRPr lang="sv-SE"/>
          </a:p>
        </p:txBody>
      </p:sp>
    </p:spTree>
    <p:extLst>
      <p:ext uri="{BB962C8B-B14F-4D97-AF65-F5344CB8AC3E}">
        <p14:creationId xmlns:p14="http://schemas.microsoft.com/office/powerpoint/2010/main" val="3504179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Tidig markanvisning</a:t>
            </a:r>
          </a:p>
        </p:txBody>
      </p:sp>
      <p:sp>
        <p:nvSpPr>
          <p:cNvPr id="4" name="Slide Number Placeholder 3"/>
          <p:cNvSpPr>
            <a:spLocks noGrp="1"/>
          </p:cNvSpPr>
          <p:nvPr>
            <p:ph type="sldNum" sz="quarter" idx="5"/>
          </p:nvPr>
        </p:nvSpPr>
        <p:spPr/>
        <p:txBody>
          <a:bodyPr/>
          <a:lstStyle/>
          <a:p>
            <a:fld id="{52B27065-E11A-46B1-865A-21BF741D0F0D}" type="slidenum">
              <a:rPr lang="sv-SE" smtClean="0"/>
              <a:t>27</a:t>
            </a:fld>
            <a:endParaRPr lang="sv-SE"/>
          </a:p>
        </p:txBody>
      </p:sp>
    </p:spTree>
    <p:extLst>
      <p:ext uri="{BB962C8B-B14F-4D97-AF65-F5344CB8AC3E}">
        <p14:creationId xmlns:p14="http://schemas.microsoft.com/office/powerpoint/2010/main" val="3752008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52B27065-E11A-46B1-865A-21BF741D0F0D}" type="slidenum">
              <a:rPr lang="sv-SE" smtClean="0"/>
              <a:t>28</a:t>
            </a:fld>
            <a:endParaRPr lang="sv-SE"/>
          </a:p>
        </p:txBody>
      </p:sp>
    </p:spTree>
    <p:extLst>
      <p:ext uri="{BB962C8B-B14F-4D97-AF65-F5344CB8AC3E}">
        <p14:creationId xmlns:p14="http://schemas.microsoft.com/office/powerpoint/2010/main" val="3222287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61BB7-E1BE-C8D5-3C39-0EF6AEAE7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EB1DC-39AB-2BAE-5612-45A136EE4A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87A17-A977-D345-7CD3-3449FACA8412}"/>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E87105C1-AA1B-FEF9-2E97-527606B8030D}"/>
              </a:ext>
            </a:extLst>
          </p:cNvPr>
          <p:cNvSpPr>
            <a:spLocks noGrp="1"/>
          </p:cNvSpPr>
          <p:nvPr>
            <p:ph type="sldNum" sz="quarter" idx="5"/>
          </p:nvPr>
        </p:nvSpPr>
        <p:spPr/>
        <p:txBody>
          <a:bodyPr/>
          <a:lstStyle/>
          <a:p>
            <a:fld id="{52B27065-E11A-46B1-865A-21BF741D0F0D}" type="slidenum">
              <a:rPr lang="sv-SE" smtClean="0"/>
              <a:t>29</a:t>
            </a:fld>
            <a:endParaRPr lang="sv-SE"/>
          </a:p>
        </p:txBody>
      </p:sp>
    </p:spTree>
    <p:extLst>
      <p:ext uri="{BB962C8B-B14F-4D97-AF65-F5344CB8AC3E}">
        <p14:creationId xmlns:p14="http://schemas.microsoft.com/office/powerpoint/2010/main" val="789125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Kommande byggnader. KFUM Central ansvarar för idrottsdelen</a:t>
            </a:r>
          </a:p>
        </p:txBody>
      </p:sp>
      <p:sp>
        <p:nvSpPr>
          <p:cNvPr id="4" name="Slide Number Placeholder 3"/>
          <p:cNvSpPr>
            <a:spLocks noGrp="1"/>
          </p:cNvSpPr>
          <p:nvPr>
            <p:ph type="sldNum" sz="quarter" idx="5"/>
          </p:nvPr>
        </p:nvSpPr>
        <p:spPr/>
        <p:txBody>
          <a:bodyPr/>
          <a:lstStyle/>
          <a:p>
            <a:fld id="{52B27065-E11A-46B1-865A-21BF741D0F0D}" type="slidenum">
              <a:rPr lang="sv-SE" smtClean="0"/>
              <a:t>33</a:t>
            </a:fld>
            <a:endParaRPr lang="sv-SE"/>
          </a:p>
        </p:txBody>
      </p:sp>
    </p:spTree>
    <p:extLst>
      <p:ext uri="{BB962C8B-B14F-4D97-AF65-F5344CB8AC3E}">
        <p14:creationId xmlns:p14="http://schemas.microsoft.com/office/powerpoint/2010/main" val="1353796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Kommande byggnader</a:t>
            </a:r>
          </a:p>
        </p:txBody>
      </p:sp>
      <p:sp>
        <p:nvSpPr>
          <p:cNvPr id="4" name="Slide Number Placeholder 3"/>
          <p:cNvSpPr>
            <a:spLocks noGrp="1"/>
          </p:cNvSpPr>
          <p:nvPr>
            <p:ph type="sldNum" sz="quarter" idx="5"/>
          </p:nvPr>
        </p:nvSpPr>
        <p:spPr/>
        <p:txBody>
          <a:bodyPr/>
          <a:lstStyle/>
          <a:p>
            <a:fld id="{52B27065-E11A-46B1-865A-21BF741D0F0D}" type="slidenum">
              <a:rPr lang="sv-SE" smtClean="0"/>
              <a:t>34</a:t>
            </a:fld>
            <a:endParaRPr lang="sv-SE"/>
          </a:p>
        </p:txBody>
      </p:sp>
    </p:spTree>
    <p:extLst>
      <p:ext uri="{BB962C8B-B14F-4D97-AF65-F5344CB8AC3E}">
        <p14:creationId xmlns:p14="http://schemas.microsoft.com/office/powerpoint/2010/main" val="3479562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Kommande byggnader</a:t>
            </a:r>
          </a:p>
        </p:txBody>
      </p:sp>
      <p:sp>
        <p:nvSpPr>
          <p:cNvPr id="4" name="Slide Number Placeholder 3"/>
          <p:cNvSpPr>
            <a:spLocks noGrp="1"/>
          </p:cNvSpPr>
          <p:nvPr>
            <p:ph type="sldNum" sz="quarter" idx="5"/>
          </p:nvPr>
        </p:nvSpPr>
        <p:spPr/>
        <p:txBody>
          <a:bodyPr/>
          <a:lstStyle/>
          <a:p>
            <a:fld id="{52B27065-E11A-46B1-865A-21BF741D0F0D}" type="slidenum">
              <a:rPr lang="sv-SE" smtClean="0"/>
              <a:t>35</a:t>
            </a:fld>
            <a:endParaRPr lang="sv-SE"/>
          </a:p>
        </p:txBody>
      </p:sp>
    </p:spTree>
    <p:extLst>
      <p:ext uri="{BB962C8B-B14F-4D97-AF65-F5344CB8AC3E}">
        <p14:creationId xmlns:p14="http://schemas.microsoft.com/office/powerpoint/2010/main" val="43442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7EC33-FFF2-D85E-2336-4CDC6C36E90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A8A81E7-A9BB-8AF0-809C-ECEA2346B36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0036D08-5B7C-369E-444B-57E2FCD9DB1D}"/>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D90A3777-3019-AE26-63CC-E262F2DD9F56}"/>
              </a:ext>
            </a:extLst>
          </p:cNvPr>
          <p:cNvSpPr>
            <a:spLocks noGrp="1"/>
          </p:cNvSpPr>
          <p:nvPr>
            <p:ph type="sldNum" sz="quarter" idx="5"/>
          </p:nvPr>
        </p:nvSpPr>
        <p:spPr/>
        <p:txBody>
          <a:bodyPr/>
          <a:lstStyle/>
          <a:p>
            <a:fld id="{52B27065-E11A-46B1-865A-21BF741D0F0D}" type="slidenum">
              <a:rPr lang="sv-SE" smtClean="0"/>
              <a:t>3</a:t>
            </a:fld>
            <a:endParaRPr lang="sv-SE"/>
          </a:p>
        </p:txBody>
      </p:sp>
    </p:spTree>
    <p:extLst>
      <p:ext uri="{BB962C8B-B14F-4D97-AF65-F5344CB8AC3E}">
        <p14:creationId xmlns:p14="http://schemas.microsoft.com/office/powerpoint/2010/main" val="2822177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Kommande byggnader</a:t>
            </a:r>
          </a:p>
        </p:txBody>
      </p:sp>
      <p:sp>
        <p:nvSpPr>
          <p:cNvPr id="4" name="Slide Number Placeholder 3"/>
          <p:cNvSpPr>
            <a:spLocks noGrp="1"/>
          </p:cNvSpPr>
          <p:nvPr>
            <p:ph type="sldNum" sz="quarter" idx="5"/>
          </p:nvPr>
        </p:nvSpPr>
        <p:spPr/>
        <p:txBody>
          <a:bodyPr/>
          <a:lstStyle/>
          <a:p>
            <a:fld id="{52B27065-E11A-46B1-865A-21BF741D0F0D}" type="slidenum">
              <a:rPr lang="sv-SE" smtClean="0"/>
              <a:t>36</a:t>
            </a:fld>
            <a:endParaRPr lang="sv-SE"/>
          </a:p>
        </p:txBody>
      </p:sp>
    </p:spTree>
    <p:extLst>
      <p:ext uri="{BB962C8B-B14F-4D97-AF65-F5344CB8AC3E}">
        <p14:creationId xmlns:p14="http://schemas.microsoft.com/office/powerpoint/2010/main" val="2932087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Norra Hagastaden. I Solna, gamla sjukhusområdet.</a:t>
            </a:r>
          </a:p>
          <a:p>
            <a:r>
              <a:rPr lang="sv-SE" err="1"/>
              <a:t>Sima</a:t>
            </a:r>
            <a:r>
              <a:rPr lang="sv-SE"/>
              <a:t> </a:t>
            </a:r>
            <a:r>
              <a:rPr lang="sv-SE" err="1"/>
              <a:t>Zangiabadi</a:t>
            </a:r>
            <a:r>
              <a:rPr lang="sv-SE"/>
              <a:t>, programchef Norra Hagastaden</a:t>
            </a:r>
          </a:p>
        </p:txBody>
      </p:sp>
      <p:sp>
        <p:nvSpPr>
          <p:cNvPr id="4" name="Slide Number Placeholder 3"/>
          <p:cNvSpPr>
            <a:spLocks noGrp="1"/>
          </p:cNvSpPr>
          <p:nvPr>
            <p:ph type="sldNum" sz="quarter" idx="5"/>
          </p:nvPr>
        </p:nvSpPr>
        <p:spPr/>
        <p:txBody>
          <a:bodyPr/>
          <a:lstStyle/>
          <a:p>
            <a:fld id="{52B27065-E11A-46B1-865A-21BF741D0F0D}" type="slidenum">
              <a:rPr lang="sv-SE" smtClean="0"/>
              <a:t>37</a:t>
            </a:fld>
            <a:endParaRPr lang="sv-SE"/>
          </a:p>
        </p:txBody>
      </p:sp>
    </p:spTree>
    <p:extLst>
      <p:ext uri="{BB962C8B-B14F-4D97-AF65-F5344CB8AC3E}">
        <p14:creationId xmlns:p14="http://schemas.microsoft.com/office/powerpoint/2010/main" val="25557265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2B27065-E11A-46B1-865A-21BF741D0F0D}" type="slidenum">
              <a:rPr lang="sv-SE" smtClean="0"/>
              <a:t>38</a:t>
            </a:fld>
            <a:endParaRPr lang="sv-SE"/>
          </a:p>
        </p:txBody>
      </p:sp>
    </p:spTree>
    <p:extLst>
      <p:ext uri="{BB962C8B-B14F-4D97-AF65-F5344CB8AC3E}">
        <p14:creationId xmlns:p14="http://schemas.microsoft.com/office/powerpoint/2010/main" val="1857241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ED9F5-E7A9-4393-0BAE-3D86E706B1C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5ECC9D0-75A9-FDAE-7010-1744F8729BB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6E4EE39-CAE5-F1A6-B775-159304DF8990}"/>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BEDE1FB9-57F4-5DB4-DF77-4F815EF5A939}"/>
              </a:ext>
            </a:extLst>
          </p:cNvPr>
          <p:cNvSpPr>
            <a:spLocks noGrp="1"/>
          </p:cNvSpPr>
          <p:nvPr>
            <p:ph type="sldNum" sz="quarter" idx="5"/>
          </p:nvPr>
        </p:nvSpPr>
        <p:spPr/>
        <p:txBody>
          <a:bodyPr/>
          <a:lstStyle/>
          <a:p>
            <a:fld id="{52B27065-E11A-46B1-865A-21BF741D0F0D}" type="slidenum">
              <a:rPr lang="sv-SE" smtClean="0"/>
              <a:t>4</a:t>
            </a:fld>
            <a:endParaRPr lang="sv-SE"/>
          </a:p>
        </p:txBody>
      </p:sp>
    </p:spTree>
    <p:extLst>
      <p:ext uri="{BB962C8B-B14F-4D97-AF65-F5344CB8AC3E}">
        <p14:creationId xmlns:p14="http://schemas.microsoft.com/office/powerpoint/2010/main" val="13472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8F47-9783-FDA9-DCC6-48D474D4E32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88B83FC-1EE5-D219-A037-67029A2C2277}"/>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56701DC5-757E-63C3-A171-64414B38AC59}"/>
              </a:ext>
            </a:extLst>
          </p:cNvPr>
          <p:cNvSpPr txBox="1">
            <a:spLocks noGrp="1"/>
          </p:cNvSpPr>
          <p:nvPr>
            <p:ph type="body" sz="quarter" idx="1"/>
          </p:nvPr>
        </p:nvSpPr>
        <p:spPr/>
        <p:txBody>
          <a:bodyPr/>
          <a:lstStyle/>
          <a:p>
            <a:pPr marL="285750" lvl="0" indent="-285750">
              <a:lnSpc>
                <a:spcPct val="90000"/>
              </a:lnSpc>
              <a:spcBef>
                <a:spcPts val="1000"/>
              </a:spcBef>
              <a:buSzPct val="100000"/>
              <a:buFont typeface="Arial"/>
              <a:buChar char="•"/>
            </a:pPr>
            <a:r>
              <a:rPr lang="en-US"/>
              <a:t>Life science is Sweden’s second largest goods export category*, with the Stockholm–Uppsala region accounting for nearly two-thirds of the production (SCB, </a:t>
            </a:r>
            <a:r>
              <a:rPr lang="en-US" err="1"/>
              <a:t>Vinnova</a:t>
            </a:r>
            <a:r>
              <a:rPr lang="en-US"/>
              <a:t>, 2023).</a:t>
            </a:r>
            <a:br>
              <a:rPr lang="en-US">
                <a:cs typeface="+mn-lt"/>
              </a:rPr>
            </a:br>
            <a:r>
              <a:rPr lang="en-US"/>
              <a:t> *Transport equipment is the largest goods export category in Sweden.</a:t>
            </a:r>
          </a:p>
        </p:txBody>
      </p:sp>
      <p:sp>
        <p:nvSpPr>
          <p:cNvPr id="4" name="Platshållare för bildnummer 3">
            <a:extLst>
              <a:ext uri="{FF2B5EF4-FFF2-40B4-BE49-F238E27FC236}">
                <a16:creationId xmlns:a16="http://schemas.microsoft.com/office/drawing/2014/main" id="{57A222D8-A66C-3402-1B78-A283C6B6DC7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241F2FA-0AF4-4BC8-8E88-5F3ABB415F2F}" type="slidenum">
              <a:t>5</a:t>
            </a:fld>
            <a:endParaRPr lang="sv-SE" sz="1200" b="0" i="0" u="none" strike="noStrike" kern="1200" cap="none" spc="0" baseline="0">
              <a:solidFill>
                <a:srgbClr val="000000"/>
              </a:solidFill>
              <a:uFillTx/>
              <a:latin typeface="Aptos"/>
            </a:endParaRPr>
          </a:p>
        </p:txBody>
      </p:sp>
    </p:spTree>
    <p:extLst>
      <p:ext uri="{BB962C8B-B14F-4D97-AF65-F5344CB8AC3E}">
        <p14:creationId xmlns:p14="http://schemas.microsoft.com/office/powerpoint/2010/main" val="380660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8AA23-B4EA-26DC-715D-7F9202BF294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53562A-3D3F-0604-1B72-F358930F390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4C16A3D-8D67-CA9A-3A62-B76EE5D62608}"/>
              </a:ext>
            </a:extLst>
          </p:cNvPr>
          <p:cNvSpPr>
            <a:spLocks noGrp="1"/>
          </p:cNvSpPr>
          <p:nvPr>
            <p:ph type="body" idx="1"/>
          </p:nvPr>
        </p:nvSpPr>
        <p:spPr/>
        <p:txBody>
          <a:bodyPr/>
          <a:lstStyle/>
          <a:p>
            <a:pPr>
              <a:lnSpc>
                <a:spcPct val="90000"/>
              </a:lnSpc>
              <a:spcBef>
                <a:spcPts val="1000"/>
              </a:spcBef>
            </a:pPr>
            <a:r>
              <a:rPr lang="sv-SE"/>
              <a:t>48% avser Stockholms län och Uppsala län. Adderas Södermanland, Västmanland och Örebro län, det som brukar kallas ”Östra Sverige”, summeras andelen bolag till 51% (</a:t>
            </a:r>
            <a:r>
              <a:rPr lang="sv-SE" err="1"/>
              <a:t>Vinnova</a:t>
            </a:r>
            <a:r>
              <a:rPr lang="sv-SE"/>
              <a:t>)</a:t>
            </a:r>
            <a:br>
              <a:rPr lang="en-US">
                <a:cs typeface="+mn-lt"/>
              </a:rPr>
            </a:br>
            <a:endParaRPr lang="sv-SE">
              <a:highlight>
                <a:srgbClr val="FFFF00"/>
              </a:highlight>
            </a:endParaRPr>
          </a:p>
        </p:txBody>
      </p:sp>
      <p:sp>
        <p:nvSpPr>
          <p:cNvPr id="4" name="Platshållare för bildnummer 3">
            <a:extLst>
              <a:ext uri="{FF2B5EF4-FFF2-40B4-BE49-F238E27FC236}">
                <a16:creationId xmlns:a16="http://schemas.microsoft.com/office/drawing/2014/main" id="{70B9D09C-216D-3FA3-427F-DAADB9D5079E}"/>
              </a:ext>
            </a:extLst>
          </p:cNvPr>
          <p:cNvSpPr>
            <a:spLocks noGrp="1"/>
          </p:cNvSpPr>
          <p:nvPr>
            <p:ph type="sldNum" sz="quarter" idx="5"/>
          </p:nvPr>
        </p:nvSpPr>
        <p:spPr/>
        <p:txBody>
          <a:bodyPr/>
          <a:lstStyle/>
          <a:p>
            <a:fld id="{6182BEE7-8566-BB42-ADF4-34DB216E6A74}" type="slidenum">
              <a:rPr lang="sv-SE" smtClean="0"/>
              <a:t>6</a:t>
            </a:fld>
            <a:endParaRPr lang="sv-SE"/>
          </a:p>
        </p:txBody>
      </p:sp>
    </p:spTree>
    <p:extLst>
      <p:ext uri="{BB962C8B-B14F-4D97-AF65-F5344CB8AC3E}">
        <p14:creationId xmlns:p14="http://schemas.microsoft.com/office/powerpoint/2010/main" val="157769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52B27065-E11A-46B1-865A-21BF741D0F0D}" type="slidenum">
              <a:rPr lang="sv-SE" smtClean="0"/>
              <a:t>7</a:t>
            </a:fld>
            <a:endParaRPr lang="sv-SE"/>
          </a:p>
        </p:txBody>
      </p:sp>
    </p:spTree>
    <p:extLst>
      <p:ext uri="{BB962C8B-B14F-4D97-AF65-F5344CB8AC3E}">
        <p14:creationId xmlns:p14="http://schemas.microsoft.com/office/powerpoint/2010/main" val="99512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DE2AD-9D04-C319-9DCD-D1AA9BD01BE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3BFA594-C619-2758-D884-7DEE57A8336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9264FB1-5F5A-DBDB-E587-B46C0C83B866}"/>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405230B2-4319-FC0A-811C-ACCF04B7504E}"/>
              </a:ext>
            </a:extLst>
          </p:cNvPr>
          <p:cNvSpPr>
            <a:spLocks noGrp="1"/>
          </p:cNvSpPr>
          <p:nvPr>
            <p:ph type="sldNum" sz="quarter" idx="5"/>
          </p:nvPr>
        </p:nvSpPr>
        <p:spPr/>
        <p:txBody>
          <a:bodyPr/>
          <a:lstStyle/>
          <a:p>
            <a:fld id="{52B27065-E11A-46B1-865A-21BF741D0F0D}" type="slidenum">
              <a:rPr lang="sv-SE" smtClean="0"/>
              <a:t>8</a:t>
            </a:fld>
            <a:endParaRPr lang="sv-SE"/>
          </a:p>
        </p:txBody>
      </p:sp>
    </p:spTree>
    <p:extLst>
      <p:ext uri="{BB962C8B-B14F-4D97-AF65-F5344CB8AC3E}">
        <p14:creationId xmlns:p14="http://schemas.microsoft.com/office/powerpoint/2010/main" val="915153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5F277-37A4-BDDD-A8A0-CF9F1DA780C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5C2D2C7-01C5-C826-B453-110A884351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E43F9D3-ADB8-1120-B49A-07079C60517B}"/>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7EA4F878-2C2E-0997-88B9-F87303AB9334}"/>
              </a:ext>
            </a:extLst>
          </p:cNvPr>
          <p:cNvSpPr>
            <a:spLocks noGrp="1"/>
          </p:cNvSpPr>
          <p:nvPr>
            <p:ph type="sldNum" sz="quarter" idx="5"/>
          </p:nvPr>
        </p:nvSpPr>
        <p:spPr/>
        <p:txBody>
          <a:bodyPr/>
          <a:lstStyle/>
          <a:p>
            <a:fld id="{52B27065-E11A-46B1-865A-21BF741D0F0D}" type="slidenum">
              <a:rPr lang="sv-SE" smtClean="0"/>
              <a:t>9</a:t>
            </a:fld>
            <a:endParaRPr lang="sv-SE"/>
          </a:p>
        </p:txBody>
      </p:sp>
    </p:spTree>
    <p:extLst>
      <p:ext uri="{BB962C8B-B14F-4D97-AF65-F5344CB8AC3E}">
        <p14:creationId xmlns:p14="http://schemas.microsoft.com/office/powerpoint/2010/main" val="2551149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rt grå ">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A9C690B-AA2E-4B50-87D9-A0CC1BA858EB}"/>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D5517B9-575F-45F4-A7AA-F78B848CF6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58730" y="5999248"/>
            <a:ext cx="3151535" cy="612601"/>
          </a:xfrm>
          <a:prstGeom prst="rect">
            <a:avLst/>
          </a:prstGeom>
        </p:spPr>
      </p:pic>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1" name="Rak koppling 10">
            <a:extLst>
              <a:ext uri="{FF2B5EF4-FFF2-40B4-BE49-F238E27FC236}">
                <a16:creationId xmlns:a16="http://schemas.microsoft.com/office/drawing/2014/main" id="{B6A3404F-856C-4DB3-B15A-9B308AF86635}"/>
              </a:ext>
            </a:extLst>
          </p:cNvPr>
          <p:cNvCxnSpPr>
            <a:cxnSpLocks/>
          </p:cNvCxnSpPr>
          <p:nvPr userDrawn="1"/>
        </p:nvCxnSpPr>
        <p:spPr>
          <a:xfrm flipV="1">
            <a:off x="5267325" y="3533775"/>
            <a:ext cx="1657350" cy="26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92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abell 2">
            <a:extLst>
              <a:ext uri="{FF2B5EF4-FFF2-40B4-BE49-F238E27FC236}">
                <a16:creationId xmlns:a16="http://schemas.microsoft.com/office/drawing/2014/main" id="{A72BBB77-B745-4B47-93BE-27406B339599}"/>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pic>
        <p:nvPicPr>
          <p:cNvPr id="7" name="Bildobjekt 6">
            <a:extLst>
              <a:ext uri="{FF2B5EF4-FFF2-40B4-BE49-F238E27FC236}">
                <a16:creationId xmlns:a16="http://schemas.microsoft.com/office/drawing/2014/main" id="{6EC882A2-568A-47DC-9F17-2689DF9BAE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8173889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unktlista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893842" y="944472"/>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9" name="Bildobjekt 8">
            <a:extLst>
              <a:ext uri="{FF2B5EF4-FFF2-40B4-BE49-F238E27FC236}">
                <a16:creationId xmlns:a16="http://schemas.microsoft.com/office/drawing/2014/main" id="{89061B77-3F33-440D-B3AC-54DF6F29A9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945406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rå med text i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pic>
        <p:nvPicPr>
          <p:cNvPr id="9" name="Bildobjekt 8">
            <a:extLst>
              <a:ext uri="{FF2B5EF4-FFF2-40B4-BE49-F238E27FC236}">
                <a16:creationId xmlns:a16="http://schemas.microsoft.com/office/drawing/2014/main" id="{802A1345-17BD-4EDB-8B70-4C6C6E9FCA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6824581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641792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mindre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7212635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ubrikbild mindre grå mindre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7" name="Rubrik 1">
            <a:extLst>
              <a:ext uri="{FF2B5EF4-FFF2-40B4-BE49-F238E27FC236}">
                <a16:creationId xmlns:a16="http://schemas.microsoft.com/office/drawing/2014/main" id="{1C7109D8-0999-4747-A7CD-E3225E918AC7}"/>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968E98DF-32CA-499A-8551-B6747E8EE447}"/>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spTree>
    <p:extLst>
      <p:ext uri="{BB962C8B-B14F-4D97-AF65-F5344CB8AC3E}">
        <p14:creationId xmlns:p14="http://schemas.microsoft.com/office/powerpoint/2010/main" val="4272990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ubrikbild mindre grå 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6CD2EADF-991A-4EC0-8729-8FF960873A87}"/>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11" name="Underrubrik 2">
            <a:extLst>
              <a:ext uri="{FF2B5EF4-FFF2-40B4-BE49-F238E27FC236}">
                <a16:creationId xmlns:a16="http://schemas.microsoft.com/office/drawing/2014/main" id="{9AFF5254-10F2-4E09-9A82-5495AF883A1F}"/>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38037642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å rubrik punktlista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12" name="Rubrik 1">
            <a:extLst>
              <a:ext uri="{FF2B5EF4-FFF2-40B4-BE49-F238E27FC236}">
                <a16:creationId xmlns:a16="http://schemas.microsoft.com/office/drawing/2014/main" id="{68B0A689-CAC2-493E-8DC2-27CF9FACDCAC}"/>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5" name="Underrubrik 2">
            <a:extLst>
              <a:ext uri="{FF2B5EF4-FFF2-40B4-BE49-F238E27FC236}">
                <a16:creationId xmlns:a16="http://schemas.microsoft.com/office/drawing/2014/main" id="{DE954B73-65E8-4216-B463-4FA19F0687D1}"/>
              </a:ext>
            </a:extLst>
          </p:cNvPr>
          <p:cNvSpPr>
            <a:spLocks noGrp="1"/>
          </p:cNvSpPr>
          <p:nvPr>
            <p:ph type="subTitle" idx="1" hasCustomPrompt="1"/>
          </p:nvPr>
        </p:nvSpPr>
        <p:spPr>
          <a:xfrm>
            <a:off x="1097280" y="2957686"/>
            <a:ext cx="9325014" cy="2885329"/>
          </a:xfrm>
        </p:spPr>
        <p:txBody>
          <a:bodyPr numCol="2">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Tree>
    <p:extLst>
      <p:ext uri="{BB962C8B-B14F-4D97-AF65-F5344CB8AC3E}">
        <p14:creationId xmlns:p14="http://schemas.microsoft.com/office/powerpoint/2010/main" val="15154454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3" name="Platshållare för bild 2">
            <a:extLst>
              <a:ext uri="{FF2B5EF4-FFF2-40B4-BE49-F238E27FC236}">
                <a16:creationId xmlns:a16="http://schemas.microsoft.com/office/drawing/2014/main" id="{37E6E000-31B2-417A-9ECD-370B124456EA}"/>
              </a:ext>
            </a:extLst>
          </p:cNvPr>
          <p:cNvSpPr>
            <a:spLocks noGrp="1"/>
          </p:cNvSpPr>
          <p:nvPr>
            <p:ph type="pic" sz="quarter" idx="10"/>
          </p:nvPr>
        </p:nvSpPr>
        <p:spPr>
          <a:xfrm>
            <a:off x="0" y="0"/>
            <a:ext cx="5374257" cy="6858000"/>
          </a:xfrm>
        </p:spPr>
        <p:txBody>
          <a:bodyPr/>
          <a:lstStyle>
            <a:lvl1pPr marL="0" indent="0">
              <a:buFontTx/>
              <a:buNone/>
              <a:defRPr/>
            </a:lvl1pPr>
          </a:lstStyle>
          <a:p>
            <a:r>
              <a:rPr lang="sv-SE"/>
              <a:t>Klicka på ikonen för att lägga till en bild</a:t>
            </a:r>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3776333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unktlista grå med diagram">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5" name="Platshållare för diagram 4">
            <a:extLst>
              <a:ext uri="{FF2B5EF4-FFF2-40B4-BE49-F238E27FC236}">
                <a16:creationId xmlns:a16="http://schemas.microsoft.com/office/drawing/2014/main" id="{A4379AE5-4E57-469C-A93F-073037A8C3C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Tree>
    <p:extLst>
      <p:ext uri="{BB962C8B-B14F-4D97-AF65-F5344CB8AC3E}">
        <p14:creationId xmlns:p14="http://schemas.microsoft.com/office/powerpoint/2010/main" val="2186043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grå EU">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4A9C690B-AA2E-4B50-87D9-A0CC1BA858EB}"/>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D5517B9-575F-45F4-A7AA-F78B848CF6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58730" y="5999248"/>
            <a:ext cx="3151535" cy="612601"/>
          </a:xfrm>
          <a:prstGeom prst="rect">
            <a:avLst/>
          </a:prstGeom>
        </p:spPr>
      </p:pic>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1" name="Rak koppling 10">
            <a:extLst>
              <a:ext uri="{FF2B5EF4-FFF2-40B4-BE49-F238E27FC236}">
                <a16:creationId xmlns:a16="http://schemas.microsoft.com/office/drawing/2014/main" id="{B6A3404F-856C-4DB3-B15A-9B308AF86635}"/>
              </a:ext>
            </a:extLst>
          </p:cNvPr>
          <p:cNvCxnSpPr>
            <a:cxnSpLocks/>
          </p:cNvCxnSpPr>
          <p:nvPr userDrawn="1"/>
        </p:nvCxnSpPr>
        <p:spPr>
          <a:xfrm flipV="1">
            <a:off x="5267325" y="3533775"/>
            <a:ext cx="1657350" cy="26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upp 14">
            <a:extLst>
              <a:ext uri="{FF2B5EF4-FFF2-40B4-BE49-F238E27FC236}">
                <a16:creationId xmlns:a16="http://schemas.microsoft.com/office/drawing/2014/main" id="{27630606-E5B9-4A7F-81F5-C687B5978AE3}"/>
              </a:ext>
            </a:extLst>
          </p:cNvPr>
          <p:cNvGrpSpPr/>
          <p:nvPr userDrawn="1"/>
        </p:nvGrpSpPr>
        <p:grpSpPr>
          <a:xfrm>
            <a:off x="87548" y="6000919"/>
            <a:ext cx="1799617" cy="721999"/>
            <a:chOff x="87548" y="6000919"/>
            <a:chExt cx="1799617" cy="721999"/>
          </a:xfrm>
        </p:grpSpPr>
        <p:sp>
          <p:nvSpPr>
            <p:cNvPr id="16" name="Rektangel 15">
              <a:extLst>
                <a:ext uri="{FF2B5EF4-FFF2-40B4-BE49-F238E27FC236}">
                  <a16:creationId xmlns:a16="http://schemas.microsoft.com/office/drawing/2014/main" id="{0217B8BD-B1B4-450C-855A-57E82F00E9D7}"/>
                </a:ext>
              </a:extLst>
            </p:cNvPr>
            <p:cNvSpPr/>
            <p:nvPr userDrawn="1"/>
          </p:nvSpPr>
          <p:spPr>
            <a:xfrm>
              <a:off x="87548" y="6000919"/>
              <a:ext cx="1799617" cy="721999"/>
            </a:xfrm>
            <a:prstGeom prst="rect">
              <a:avLst/>
            </a:prstGeom>
            <a:solidFill>
              <a:schemeClr val="bg1"/>
            </a:solidFill>
            <a:ln w="6350">
              <a:solidFill>
                <a:srgbClr val="C8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a:extLst>
                <a:ext uri="{FF2B5EF4-FFF2-40B4-BE49-F238E27FC236}">
                  <a16:creationId xmlns:a16="http://schemas.microsoft.com/office/drawing/2014/main" id="{B7ACE3B8-E596-4F4A-9947-CD3EE30426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4870" y="6082203"/>
              <a:ext cx="1581150" cy="550217"/>
            </a:xfrm>
            <a:prstGeom prst="rect">
              <a:avLst/>
            </a:prstGeom>
            <a:ln>
              <a:noFill/>
            </a:ln>
          </p:spPr>
        </p:pic>
      </p:grpSp>
    </p:spTree>
    <p:extLst>
      <p:ext uri="{BB962C8B-B14F-4D97-AF65-F5344CB8AC3E}">
        <p14:creationId xmlns:p14="http://schemas.microsoft.com/office/powerpoint/2010/main" val="1088070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abell 2">
            <a:extLst>
              <a:ext uri="{FF2B5EF4-FFF2-40B4-BE49-F238E27FC236}">
                <a16:creationId xmlns:a16="http://schemas.microsoft.com/office/drawing/2014/main" id="{A72BBB77-B745-4B47-93BE-27406B339599}"/>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27328874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Punktlista grå med tabell">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abell 2">
            <a:extLst>
              <a:ext uri="{FF2B5EF4-FFF2-40B4-BE49-F238E27FC236}">
                <a16:creationId xmlns:a16="http://schemas.microsoft.com/office/drawing/2014/main" id="{A72BBB77-B745-4B47-93BE-27406B339599}"/>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40359887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unktlista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893842" y="944472"/>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687505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å med text i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12965776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 blå">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E5DB7C90-C930-4E6B-A743-9F34329EA902}"/>
              </a:ext>
            </a:extLst>
          </p:cNvPr>
          <p:cNvGrpSpPr/>
          <p:nvPr userDrawn="1"/>
        </p:nvGrpSpPr>
        <p:grpSpPr>
          <a:xfrm>
            <a:off x="0" y="0"/>
            <a:ext cx="12191999" cy="7246813"/>
            <a:chOff x="0" y="0"/>
            <a:chExt cx="12191999" cy="7246813"/>
          </a:xfrm>
        </p:grpSpPr>
        <p:sp>
          <p:nvSpPr>
            <p:cNvPr id="2" name="Rektangel 1">
              <a:extLst>
                <a:ext uri="{FF2B5EF4-FFF2-40B4-BE49-F238E27FC236}">
                  <a16:creationId xmlns:a16="http://schemas.microsoft.com/office/drawing/2014/main" id="{104D8D74-CB9F-4A95-B57C-9E330ADF76C6}"/>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44716E3C-9BB6-4094-A3AF-4892C2845E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4" name="Bildobjekt 13">
              <a:extLst>
                <a:ext uri="{FF2B5EF4-FFF2-40B4-BE49-F238E27FC236}">
                  <a16:creationId xmlns:a16="http://schemas.microsoft.com/office/drawing/2014/main" id="{07A21B72-CF07-415A-A84F-B81DBB89DD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6" name="Rak koppling 15">
            <a:extLst>
              <a:ext uri="{FF2B5EF4-FFF2-40B4-BE49-F238E27FC236}">
                <a16:creationId xmlns:a16="http://schemas.microsoft.com/office/drawing/2014/main" id="{BE6FCDB0-05C3-42DD-9FCC-EE4D1F7C895C}"/>
              </a:ext>
            </a:extLst>
          </p:cNvPr>
          <p:cNvCxnSpPr>
            <a:cxnSpLocks/>
          </p:cNvCxnSpPr>
          <p:nvPr userDrawn="1"/>
        </p:nvCxnSpPr>
        <p:spPr>
          <a:xfrm flipV="1">
            <a:off x="5267325" y="3523727"/>
            <a:ext cx="1657350" cy="2638"/>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92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blå">
    <p:spTree>
      <p:nvGrpSpPr>
        <p:cNvPr id="1" name=""/>
        <p:cNvGrpSpPr/>
        <p:nvPr/>
      </p:nvGrpSpPr>
      <p:grpSpPr>
        <a:xfrm>
          <a:off x="0" y="0"/>
          <a:ext cx="0" cy="0"/>
          <a:chOff x="0" y="0"/>
          <a:chExt cx="0" cy="0"/>
        </a:xfrm>
      </p:grpSpPr>
      <p:grpSp>
        <p:nvGrpSpPr>
          <p:cNvPr id="9" name="Grupp 8">
            <a:extLst>
              <a:ext uri="{FF2B5EF4-FFF2-40B4-BE49-F238E27FC236}">
                <a16:creationId xmlns:a16="http://schemas.microsoft.com/office/drawing/2014/main" id="{342672D0-49C9-4ABC-9A1D-7B7DD15AB12E}"/>
              </a:ext>
            </a:extLst>
          </p:cNvPr>
          <p:cNvGrpSpPr/>
          <p:nvPr userDrawn="1"/>
        </p:nvGrpSpPr>
        <p:grpSpPr>
          <a:xfrm>
            <a:off x="0" y="0"/>
            <a:ext cx="12191999" cy="7246813"/>
            <a:chOff x="0" y="0"/>
            <a:chExt cx="12191999" cy="7246813"/>
          </a:xfrm>
        </p:grpSpPr>
        <p:sp>
          <p:nvSpPr>
            <p:cNvPr id="14" name="Rektangel 13">
              <a:extLst>
                <a:ext uri="{FF2B5EF4-FFF2-40B4-BE49-F238E27FC236}">
                  <a16:creationId xmlns:a16="http://schemas.microsoft.com/office/drawing/2014/main" id="{9007DEE1-3A9C-4FE8-8478-7B3707090D66}"/>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963C69C6-D2D2-4049-957C-D2638BEFCA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6" name="Bildobjekt 15">
              <a:extLst>
                <a:ext uri="{FF2B5EF4-FFF2-40B4-BE49-F238E27FC236}">
                  <a16:creationId xmlns:a16="http://schemas.microsoft.com/office/drawing/2014/main" id="{764AC2E8-20C8-40B3-9F07-E66F9EDD6A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091390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ubrikbild mindre blå">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07ABCBF0-8243-4A7C-B61E-630A69905C2C}"/>
              </a:ext>
            </a:extLst>
          </p:cNvPr>
          <p:cNvGrpSpPr/>
          <p:nvPr userDrawn="1"/>
        </p:nvGrpSpPr>
        <p:grpSpPr>
          <a:xfrm>
            <a:off x="0" y="0"/>
            <a:ext cx="12191999" cy="7246813"/>
            <a:chOff x="0" y="0"/>
            <a:chExt cx="12191999" cy="7246813"/>
          </a:xfrm>
        </p:grpSpPr>
        <p:sp>
          <p:nvSpPr>
            <p:cNvPr id="11" name="Rektangel 10">
              <a:extLst>
                <a:ext uri="{FF2B5EF4-FFF2-40B4-BE49-F238E27FC236}">
                  <a16:creationId xmlns:a16="http://schemas.microsoft.com/office/drawing/2014/main" id="{2FA5CCA7-6496-4C88-A446-2CE81444DE8F}"/>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BC97A26C-F5B6-4B02-BD55-BF36C37D3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5" name="Bildobjekt 14">
              <a:extLst>
                <a:ext uri="{FF2B5EF4-FFF2-40B4-BE49-F238E27FC236}">
                  <a16:creationId xmlns:a16="http://schemas.microsoft.com/office/drawing/2014/main" id="{9119CF79-9155-4732-8A2E-20F64303A93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2" name="Rubrik 1">
            <a:extLst>
              <a:ext uri="{FF2B5EF4-FFF2-40B4-BE49-F238E27FC236}">
                <a16:creationId xmlns:a16="http://schemas.microsoft.com/office/drawing/2014/main" id="{11BD7950-8CD7-4332-9917-1250CE6D243D}"/>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3" name="Underrubrik 2">
            <a:extLst>
              <a:ext uri="{FF2B5EF4-FFF2-40B4-BE49-F238E27FC236}">
                <a16:creationId xmlns:a16="http://schemas.microsoft.com/office/drawing/2014/main" id="{6A3E446B-049B-4F3D-BC96-2EE477877005}"/>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1140980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ubrikbild mindre blå mindre text">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86B1BF03-4113-4255-AC4A-4AC8711CB5F4}"/>
              </a:ext>
            </a:extLst>
          </p:cNvPr>
          <p:cNvGrpSpPr/>
          <p:nvPr userDrawn="1"/>
        </p:nvGrpSpPr>
        <p:grpSpPr>
          <a:xfrm>
            <a:off x="0" y="0"/>
            <a:ext cx="12191999" cy="7246813"/>
            <a:chOff x="0" y="0"/>
            <a:chExt cx="12191999" cy="7246813"/>
          </a:xfrm>
        </p:grpSpPr>
        <p:sp>
          <p:nvSpPr>
            <p:cNvPr id="13" name="Rektangel 12">
              <a:extLst>
                <a:ext uri="{FF2B5EF4-FFF2-40B4-BE49-F238E27FC236}">
                  <a16:creationId xmlns:a16="http://schemas.microsoft.com/office/drawing/2014/main" id="{97FE67E7-2A21-4196-B9C6-2B79C3B67C04}"/>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66E41C0B-2338-4DDF-9201-E687BB04B5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5" name="Bildobjekt 14">
              <a:extLst>
                <a:ext uri="{FF2B5EF4-FFF2-40B4-BE49-F238E27FC236}">
                  <a16:creationId xmlns:a16="http://schemas.microsoft.com/office/drawing/2014/main" id="{F10C2CC1-86BE-4831-9523-4BCBEABC6C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0" name="Rubrik 1">
            <a:extLst>
              <a:ext uri="{FF2B5EF4-FFF2-40B4-BE49-F238E27FC236}">
                <a16:creationId xmlns:a16="http://schemas.microsoft.com/office/drawing/2014/main" id="{3C215029-A533-4775-AF85-A8B24458CBC3}"/>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1" name="Underrubrik 2">
            <a:extLst>
              <a:ext uri="{FF2B5EF4-FFF2-40B4-BE49-F238E27FC236}">
                <a16:creationId xmlns:a16="http://schemas.microsoft.com/office/drawing/2014/main" id="{4046E28A-6287-4EF8-8EF9-7C94DDFF6C1B}"/>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spTree>
    <p:extLst>
      <p:ext uri="{BB962C8B-B14F-4D97-AF65-F5344CB8AC3E}">
        <p14:creationId xmlns:p14="http://schemas.microsoft.com/office/powerpoint/2010/main" val="3522788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Punktlista blå mindre">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56995A35-BA2E-4FED-A211-9E397F3A5B6A}"/>
              </a:ext>
            </a:extLst>
          </p:cNvPr>
          <p:cNvGrpSpPr/>
          <p:nvPr userDrawn="1"/>
        </p:nvGrpSpPr>
        <p:grpSpPr>
          <a:xfrm>
            <a:off x="0" y="0"/>
            <a:ext cx="12191999" cy="7246813"/>
            <a:chOff x="0" y="0"/>
            <a:chExt cx="12191999" cy="7246813"/>
          </a:xfrm>
        </p:grpSpPr>
        <p:sp>
          <p:nvSpPr>
            <p:cNvPr id="17" name="Rektangel 16">
              <a:extLst>
                <a:ext uri="{FF2B5EF4-FFF2-40B4-BE49-F238E27FC236}">
                  <a16:creationId xmlns:a16="http://schemas.microsoft.com/office/drawing/2014/main" id="{478DD261-0E5F-4270-8EC6-809C19DA18C0}"/>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7EAB7F9C-EB4F-49EA-92E6-92DCBF9CA1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9" name="Bildobjekt 18">
              <a:extLst>
                <a:ext uri="{FF2B5EF4-FFF2-40B4-BE49-F238E27FC236}">
                  <a16:creationId xmlns:a16="http://schemas.microsoft.com/office/drawing/2014/main" id="{9D701568-C6EF-4357-AEB0-F484CC97DC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5" name="Platshållare för text 2">
            <a:extLst>
              <a:ext uri="{FF2B5EF4-FFF2-40B4-BE49-F238E27FC236}">
                <a16:creationId xmlns:a16="http://schemas.microsoft.com/office/drawing/2014/main" id="{C4749FEE-846D-481B-B550-1695BAC7EE64}"/>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6" name="Underrubrik 2">
            <a:extLst>
              <a:ext uri="{FF2B5EF4-FFF2-40B4-BE49-F238E27FC236}">
                <a16:creationId xmlns:a16="http://schemas.microsoft.com/office/drawing/2014/main" id="{701AEE24-FDD9-4CAF-A041-68680309F8F1}"/>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3001109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unktlista blå två spalter">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9DDD9DF4-987D-4410-BD47-B20560937C9C}"/>
              </a:ext>
            </a:extLst>
          </p:cNvPr>
          <p:cNvGrpSpPr/>
          <p:nvPr userDrawn="1"/>
        </p:nvGrpSpPr>
        <p:grpSpPr>
          <a:xfrm>
            <a:off x="0" y="0"/>
            <a:ext cx="12191999" cy="7246813"/>
            <a:chOff x="0" y="0"/>
            <a:chExt cx="12191999" cy="7246813"/>
          </a:xfrm>
        </p:grpSpPr>
        <p:sp>
          <p:nvSpPr>
            <p:cNvPr id="17" name="Rektangel 16">
              <a:extLst>
                <a:ext uri="{FF2B5EF4-FFF2-40B4-BE49-F238E27FC236}">
                  <a16:creationId xmlns:a16="http://schemas.microsoft.com/office/drawing/2014/main" id="{12D7732C-C068-4A72-9664-DDB7BCA9F035}"/>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BF3A0DD8-D083-44E4-B912-921ED97C44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9" name="Bildobjekt 18">
              <a:extLst>
                <a:ext uri="{FF2B5EF4-FFF2-40B4-BE49-F238E27FC236}">
                  <a16:creationId xmlns:a16="http://schemas.microsoft.com/office/drawing/2014/main" id="{32CE3D31-20AA-461E-8413-235F25C159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14" name="Underrubrik 2">
            <a:extLst>
              <a:ext uri="{FF2B5EF4-FFF2-40B4-BE49-F238E27FC236}">
                <a16:creationId xmlns:a16="http://schemas.microsoft.com/office/drawing/2014/main" id="{AE1124B3-E297-48E0-8D9C-99383E637F6E}"/>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5" name="Rubrik 1">
            <a:extLst>
              <a:ext uri="{FF2B5EF4-FFF2-40B4-BE49-F238E27FC236}">
                <a16:creationId xmlns:a16="http://schemas.microsoft.com/office/drawing/2014/main" id="{4F51ED80-34BA-4CD0-A600-68C4E9573E21}"/>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bg1"/>
                </a:solidFill>
              </a:rPr>
              <a:t>Klicka här för </a:t>
            </a:r>
            <a:br>
              <a:rPr lang="sv-SE">
                <a:solidFill>
                  <a:schemeClr val="bg1"/>
                </a:solidFill>
              </a:rPr>
            </a:br>
            <a:r>
              <a:rPr lang="sv-SE">
                <a:solidFill>
                  <a:schemeClr val="bg1"/>
                </a:solidFill>
              </a:rPr>
              <a:t>att ändra format.</a:t>
            </a:r>
          </a:p>
        </p:txBody>
      </p:sp>
    </p:spTree>
    <p:extLst>
      <p:ext uri="{BB962C8B-B14F-4D97-AF65-F5344CB8AC3E}">
        <p14:creationId xmlns:p14="http://schemas.microsoft.com/office/powerpoint/2010/main" val="10682432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bild grå logo">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pic>
        <p:nvPicPr>
          <p:cNvPr id="9" name="Bildobjekt 8">
            <a:extLst>
              <a:ext uri="{FF2B5EF4-FFF2-40B4-BE49-F238E27FC236}">
                <a16:creationId xmlns:a16="http://schemas.microsoft.com/office/drawing/2014/main" id="{AAB7C8B0-11A9-448E-A4F8-106CDF1AD4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2237557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Punktlista blå med bild">
    <p:spTree>
      <p:nvGrpSpPr>
        <p:cNvPr id="1" name=""/>
        <p:cNvGrpSpPr/>
        <p:nvPr/>
      </p:nvGrpSpPr>
      <p:grpSpPr>
        <a:xfrm>
          <a:off x="0" y="0"/>
          <a:ext cx="0" cy="0"/>
          <a:chOff x="0" y="0"/>
          <a:chExt cx="0" cy="0"/>
        </a:xfrm>
      </p:grpSpPr>
      <p:grpSp>
        <p:nvGrpSpPr>
          <p:cNvPr id="15" name="Grupp 14">
            <a:extLst>
              <a:ext uri="{FF2B5EF4-FFF2-40B4-BE49-F238E27FC236}">
                <a16:creationId xmlns:a16="http://schemas.microsoft.com/office/drawing/2014/main" id="{6F6900E2-4F32-4595-A154-232063016C32}"/>
              </a:ext>
            </a:extLst>
          </p:cNvPr>
          <p:cNvGrpSpPr/>
          <p:nvPr userDrawn="1"/>
        </p:nvGrpSpPr>
        <p:grpSpPr>
          <a:xfrm>
            <a:off x="325067" y="330215"/>
            <a:ext cx="11728047" cy="6916598"/>
            <a:chOff x="325067" y="330215"/>
            <a:chExt cx="11728047" cy="6916598"/>
          </a:xfrm>
        </p:grpSpPr>
        <p:pic>
          <p:nvPicPr>
            <p:cNvPr id="17" name="Bildobjekt 16">
              <a:extLst>
                <a:ext uri="{FF2B5EF4-FFF2-40B4-BE49-F238E27FC236}">
                  <a16:creationId xmlns:a16="http://schemas.microsoft.com/office/drawing/2014/main" id="{208B7EDC-8A9A-487A-B820-904FD91B2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8" name="Bildobjekt 17">
              <a:extLst>
                <a:ext uri="{FF2B5EF4-FFF2-40B4-BE49-F238E27FC236}">
                  <a16:creationId xmlns:a16="http://schemas.microsoft.com/office/drawing/2014/main" id="{3D0A054D-EE2E-4F8E-B9A2-59E12BAC0D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
        <p:nvSpPr>
          <p:cNvPr id="14" name="Platshållare för bild 2">
            <a:extLst>
              <a:ext uri="{FF2B5EF4-FFF2-40B4-BE49-F238E27FC236}">
                <a16:creationId xmlns:a16="http://schemas.microsoft.com/office/drawing/2014/main" id="{629E88CE-B5B3-4452-AC90-1E4F048C639D}"/>
              </a:ext>
            </a:extLst>
          </p:cNvPr>
          <p:cNvSpPr>
            <a:spLocks noGrp="1"/>
          </p:cNvSpPr>
          <p:nvPr>
            <p:ph type="pic" sz="quarter" idx="10"/>
          </p:nvPr>
        </p:nvSpPr>
        <p:spPr>
          <a:xfrm>
            <a:off x="325067" y="345098"/>
            <a:ext cx="4794285" cy="6106501"/>
          </a:xfrm>
        </p:spPr>
        <p:txBody>
          <a:bodyPr/>
          <a:lstStyle>
            <a:lvl1pPr marL="0" indent="0">
              <a:buFontTx/>
              <a:buNone/>
              <a:defRPr>
                <a:solidFill>
                  <a:schemeClr val="bg1"/>
                </a:solidFill>
              </a:defRPr>
            </a:lvl1pPr>
          </a:lstStyle>
          <a:p>
            <a:r>
              <a:rPr lang="sv-SE"/>
              <a:t>Klicka på ikonen för att lägga till en bild</a:t>
            </a:r>
          </a:p>
        </p:txBody>
      </p:sp>
    </p:spTree>
    <p:extLst>
      <p:ext uri="{BB962C8B-B14F-4D97-AF65-F5344CB8AC3E}">
        <p14:creationId xmlns:p14="http://schemas.microsoft.com/office/powerpoint/2010/main" val="658593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unktlista blå">
    <p:spTree>
      <p:nvGrpSpPr>
        <p:cNvPr id="1" name=""/>
        <p:cNvGrpSpPr/>
        <p:nvPr/>
      </p:nvGrpSpPr>
      <p:grpSpPr>
        <a:xfrm>
          <a:off x="0" y="0"/>
          <a:ext cx="0" cy="0"/>
          <a:chOff x="0" y="0"/>
          <a:chExt cx="0" cy="0"/>
        </a:xfrm>
      </p:grpSpPr>
      <p:grpSp>
        <p:nvGrpSpPr>
          <p:cNvPr id="14" name="Grupp 13">
            <a:extLst>
              <a:ext uri="{FF2B5EF4-FFF2-40B4-BE49-F238E27FC236}">
                <a16:creationId xmlns:a16="http://schemas.microsoft.com/office/drawing/2014/main" id="{0C0979BB-D78E-4B25-A68E-800F7DBEC957}"/>
              </a:ext>
            </a:extLst>
          </p:cNvPr>
          <p:cNvGrpSpPr/>
          <p:nvPr userDrawn="1"/>
        </p:nvGrpSpPr>
        <p:grpSpPr>
          <a:xfrm>
            <a:off x="0" y="0"/>
            <a:ext cx="12191999" cy="7246813"/>
            <a:chOff x="0" y="0"/>
            <a:chExt cx="12191999" cy="7246813"/>
          </a:xfrm>
        </p:grpSpPr>
        <p:sp>
          <p:nvSpPr>
            <p:cNvPr id="15" name="Rektangel 14">
              <a:extLst>
                <a:ext uri="{FF2B5EF4-FFF2-40B4-BE49-F238E27FC236}">
                  <a16:creationId xmlns:a16="http://schemas.microsoft.com/office/drawing/2014/main" id="{51538625-04FD-4B7B-A962-BC7749D052E2}"/>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4E599B50-A583-47A7-AAC2-CB64B8FB8B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067" y="330215"/>
              <a:ext cx="11541865" cy="6117188"/>
            </a:xfrm>
            <a:prstGeom prst="rect">
              <a:avLst/>
            </a:prstGeom>
          </p:spPr>
        </p:pic>
        <p:pic>
          <p:nvPicPr>
            <p:cNvPr id="17" name="Bildobjekt 16">
              <a:extLst>
                <a:ext uri="{FF2B5EF4-FFF2-40B4-BE49-F238E27FC236}">
                  <a16:creationId xmlns:a16="http://schemas.microsoft.com/office/drawing/2014/main" id="{AB836DE6-DB1E-4CF0-8826-65E14A0BDA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76932" y="5358062"/>
              <a:ext cx="3376182" cy="188875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945601" y="950333"/>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Tree>
    <p:extLst>
      <p:ext uri="{BB962C8B-B14F-4D97-AF65-F5344CB8AC3E}">
        <p14:creationId xmlns:p14="http://schemas.microsoft.com/office/powerpoint/2010/main" val="2733026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Rubrikbild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grpSp>
        <p:nvGrpSpPr>
          <p:cNvPr id="10" name="Grupp 9">
            <a:extLst>
              <a:ext uri="{FF2B5EF4-FFF2-40B4-BE49-F238E27FC236}">
                <a16:creationId xmlns:a16="http://schemas.microsoft.com/office/drawing/2014/main" id="{27AC5044-98DD-4CEF-B2BB-A0F21C54A84E}"/>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D66CE02E-79B9-45F9-9533-0D06BEE2F986}"/>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391424C-CD9F-4DE7-81F4-7215A77D8DBA}"/>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A1808AAF-EFB9-4A7F-81D7-0EEC07766E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Tree>
    <p:extLst>
      <p:ext uri="{BB962C8B-B14F-4D97-AF65-F5344CB8AC3E}">
        <p14:creationId xmlns:p14="http://schemas.microsoft.com/office/powerpoint/2010/main" val="2324738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bild mindre bl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8680A59E-5393-48AA-9EB5-2A9F623A8113}"/>
              </a:ext>
            </a:extLst>
          </p:cNvPr>
          <p:cNvGrpSpPr/>
          <p:nvPr userDrawn="1"/>
        </p:nvGrpSpPr>
        <p:grpSpPr>
          <a:xfrm>
            <a:off x="325068" y="345099"/>
            <a:ext cx="11866933" cy="6512901"/>
            <a:chOff x="325068" y="345099"/>
            <a:chExt cx="11866933" cy="6512901"/>
          </a:xfrm>
        </p:grpSpPr>
        <p:sp>
          <p:nvSpPr>
            <p:cNvPr id="9" name="Rektangel 8">
              <a:extLst>
                <a:ext uri="{FF2B5EF4-FFF2-40B4-BE49-F238E27FC236}">
                  <a16:creationId xmlns:a16="http://schemas.microsoft.com/office/drawing/2014/main" id="{BF243496-B8FA-4F74-8D4D-41363557E338}"/>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CE03F542-2C63-4487-87A9-536541456E88}"/>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2" name="Rubrik 1">
            <a:extLst>
              <a:ext uri="{FF2B5EF4-FFF2-40B4-BE49-F238E27FC236}">
                <a16:creationId xmlns:a16="http://schemas.microsoft.com/office/drawing/2014/main" id="{11BD7950-8CD7-4332-9917-1250CE6D243D}"/>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3" name="Underrubrik 2">
            <a:extLst>
              <a:ext uri="{FF2B5EF4-FFF2-40B4-BE49-F238E27FC236}">
                <a16:creationId xmlns:a16="http://schemas.microsoft.com/office/drawing/2014/main" id="{6A3E446B-049B-4F3D-BC96-2EE477877005}"/>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910455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Rubrikbild mindre blå mindre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8680A59E-5393-48AA-9EB5-2A9F623A8113}"/>
              </a:ext>
            </a:extLst>
          </p:cNvPr>
          <p:cNvGrpSpPr/>
          <p:nvPr userDrawn="1"/>
        </p:nvGrpSpPr>
        <p:grpSpPr>
          <a:xfrm>
            <a:off x="325068" y="345099"/>
            <a:ext cx="11866933" cy="6512901"/>
            <a:chOff x="325068" y="345099"/>
            <a:chExt cx="11866933" cy="6512901"/>
          </a:xfrm>
        </p:grpSpPr>
        <p:sp>
          <p:nvSpPr>
            <p:cNvPr id="9" name="Rektangel 8">
              <a:extLst>
                <a:ext uri="{FF2B5EF4-FFF2-40B4-BE49-F238E27FC236}">
                  <a16:creationId xmlns:a16="http://schemas.microsoft.com/office/drawing/2014/main" id="{BF243496-B8FA-4F74-8D4D-41363557E338}"/>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CE03F542-2C63-4487-87A9-536541456E88}"/>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83CD79DB-4258-40E7-8F76-DEA2EA7CC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0" name="Rubrik 1">
            <a:extLst>
              <a:ext uri="{FF2B5EF4-FFF2-40B4-BE49-F238E27FC236}">
                <a16:creationId xmlns:a16="http://schemas.microsoft.com/office/drawing/2014/main" id="{3C215029-A533-4775-AF85-A8B24458CBC3}"/>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1" name="Underrubrik 2">
            <a:extLst>
              <a:ext uri="{FF2B5EF4-FFF2-40B4-BE49-F238E27FC236}">
                <a16:creationId xmlns:a16="http://schemas.microsoft.com/office/drawing/2014/main" id="{4046E28A-6287-4EF8-8EF9-7C94DDFF6C1B}"/>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spTree>
    <p:extLst>
      <p:ext uri="{BB962C8B-B14F-4D97-AF65-F5344CB8AC3E}">
        <p14:creationId xmlns:p14="http://schemas.microsoft.com/office/powerpoint/2010/main" val="2589543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lista blå två spalt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4" name="Underrubrik 2">
            <a:extLst>
              <a:ext uri="{FF2B5EF4-FFF2-40B4-BE49-F238E27FC236}">
                <a16:creationId xmlns:a16="http://schemas.microsoft.com/office/drawing/2014/main" id="{AE1124B3-E297-48E0-8D9C-99383E637F6E}"/>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5" name="Rubrik 1">
            <a:extLst>
              <a:ext uri="{FF2B5EF4-FFF2-40B4-BE49-F238E27FC236}">
                <a16:creationId xmlns:a16="http://schemas.microsoft.com/office/drawing/2014/main" id="{4F51ED80-34BA-4CD0-A600-68C4E9573E21}"/>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bg1"/>
                </a:solidFill>
              </a:rPr>
              <a:t>Klicka här för </a:t>
            </a:r>
            <a:br>
              <a:rPr lang="sv-SE">
                <a:solidFill>
                  <a:schemeClr val="bg1"/>
                </a:solidFill>
              </a:rPr>
            </a:br>
            <a:r>
              <a:rPr lang="sv-SE">
                <a:solidFill>
                  <a:schemeClr val="bg1"/>
                </a:solidFill>
              </a:rPr>
              <a:t>att ändra format.</a:t>
            </a:r>
          </a:p>
        </p:txBody>
      </p:sp>
    </p:spTree>
    <p:extLst>
      <p:ext uri="{BB962C8B-B14F-4D97-AF65-F5344CB8AC3E}">
        <p14:creationId xmlns:p14="http://schemas.microsoft.com/office/powerpoint/2010/main" val="1442232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unktlista blå mindr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5" name="Platshållare för text 2">
            <a:extLst>
              <a:ext uri="{FF2B5EF4-FFF2-40B4-BE49-F238E27FC236}">
                <a16:creationId xmlns:a16="http://schemas.microsoft.com/office/drawing/2014/main" id="{C4749FEE-846D-481B-B550-1695BAC7EE64}"/>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6" name="Underrubrik 2">
            <a:extLst>
              <a:ext uri="{FF2B5EF4-FFF2-40B4-BE49-F238E27FC236}">
                <a16:creationId xmlns:a16="http://schemas.microsoft.com/office/drawing/2014/main" id="{701AEE24-FDD9-4CAF-A041-68680309F8F1}"/>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104052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unktlista blå med bi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
        <p:nvSpPr>
          <p:cNvPr id="14" name="Platshållare för bild 2">
            <a:extLst>
              <a:ext uri="{FF2B5EF4-FFF2-40B4-BE49-F238E27FC236}">
                <a16:creationId xmlns:a16="http://schemas.microsoft.com/office/drawing/2014/main" id="{629E88CE-B5B3-4452-AC90-1E4F048C639D}"/>
              </a:ext>
            </a:extLst>
          </p:cNvPr>
          <p:cNvSpPr>
            <a:spLocks noGrp="1"/>
          </p:cNvSpPr>
          <p:nvPr>
            <p:ph type="pic" sz="quarter" idx="10"/>
          </p:nvPr>
        </p:nvSpPr>
        <p:spPr>
          <a:xfrm>
            <a:off x="325067" y="345098"/>
            <a:ext cx="4794285" cy="6106501"/>
          </a:xfrm>
        </p:spPr>
        <p:txBody>
          <a:bodyPr/>
          <a:lstStyle>
            <a:lvl1pPr marL="0" indent="0">
              <a:buFontTx/>
              <a:buNone/>
              <a:defRPr>
                <a:solidFill>
                  <a:schemeClr val="bg1"/>
                </a:solidFill>
              </a:defRPr>
            </a:lvl1pPr>
          </a:lstStyle>
          <a:p>
            <a:r>
              <a:rPr lang="sv-SE"/>
              <a:t>Klicka på ikonen för att lägga till en bild</a:t>
            </a:r>
          </a:p>
        </p:txBody>
      </p:sp>
    </p:spTree>
    <p:extLst>
      <p:ext uri="{BB962C8B-B14F-4D97-AF65-F5344CB8AC3E}">
        <p14:creationId xmlns:p14="http://schemas.microsoft.com/office/powerpoint/2010/main" val="620368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unktlista blå">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945601" y="950333"/>
            <a:ext cx="5649327"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a:t>
            </a:r>
          </a:p>
          <a:p>
            <a:endParaRPr lang="sv-SE"/>
          </a:p>
          <a:p>
            <a:endParaRPr lang="sv-SE"/>
          </a:p>
          <a:p>
            <a:endParaRPr lang="sv-SE"/>
          </a:p>
        </p:txBody>
      </p:sp>
    </p:spTree>
    <p:extLst>
      <p:ext uri="{BB962C8B-B14F-4D97-AF65-F5344CB8AC3E}">
        <p14:creationId xmlns:p14="http://schemas.microsoft.com/office/powerpoint/2010/main" val="4012828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rt vi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1" name="Rak koppling 10">
            <a:extLst>
              <a:ext uri="{FF2B5EF4-FFF2-40B4-BE49-F238E27FC236}">
                <a16:creationId xmlns:a16="http://schemas.microsoft.com/office/drawing/2014/main" id="{B6A3404F-856C-4DB3-B15A-9B308AF86635}"/>
              </a:ext>
            </a:extLst>
          </p:cNvPr>
          <p:cNvCxnSpPr>
            <a:cxnSpLocks/>
          </p:cNvCxnSpPr>
          <p:nvPr userDrawn="1"/>
        </p:nvCxnSpPr>
        <p:spPr>
          <a:xfrm flipV="1">
            <a:off x="5267325" y="3533775"/>
            <a:ext cx="1657350" cy="26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6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mindre grå">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pic>
        <p:nvPicPr>
          <p:cNvPr id="9" name="Bildobjekt 8">
            <a:extLst>
              <a:ext uri="{FF2B5EF4-FFF2-40B4-BE49-F238E27FC236}">
                <a16:creationId xmlns:a16="http://schemas.microsoft.com/office/drawing/2014/main" id="{C2078250-69D9-42AF-A4E6-8742CB72AC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964041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tart vi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Rubrik 1">
            <a:extLst>
              <a:ext uri="{FF2B5EF4-FFF2-40B4-BE49-F238E27FC236}">
                <a16:creationId xmlns:a16="http://schemas.microsoft.com/office/drawing/2014/main" id="{DCE03D9D-098F-4699-844A-BC4913EFA430}"/>
              </a:ext>
            </a:extLst>
          </p:cNvPr>
          <p:cNvSpPr>
            <a:spLocks noGrp="1"/>
          </p:cNvSpPr>
          <p:nvPr>
            <p:ph type="ctrTitle" hasCustomPrompt="1"/>
          </p:nvPr>
        </p:nvSpPr>
        <p:spPr>
          <a:xfrm>
            <a:off x="0" y="1349688"/>
            <a:ext cx="12192000" cy="2001444"/>
          </a:xfrm>
        </p:spPr>
        <p:txBody>
          <a:bodyPr anchor="b" anchorCtr="0">
            <a:noAutofit/>
          </a:bodyPr>
          <a:lstStyle>
            <a:lvl1pPr algn="ctr">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a:t>
            </a:r>
            <a:br>
              <a:rPr lang="sv-SE"/>
            </a:br>
            <a:r>
              <a:rPr lang="sv-SE"/>
              <a:t>ändra format.</a:t>
            </a:r>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1" y="3879397"/>
            <a:ext cx="12192000" cy="1655762"/>
          </a:xfrm>
        </p:spPr>
        <p:txBody>
          <a:bodyPr>
            <a:noAutofit/>
          </a:bodyPr>
          <a:lstStyle>
            <a:lvl1pPr marL="0" indent="0" algn="ctr">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a:t>
            </a:r>
          </a:p>
        </p:txBody>
      </p:sp>
      <p:cxnSp>
        <p:nvCxnSpPr>
          <p:cNvPr id="11" name="Rak koppling 10">
            <a:extLst>
              <a:ext uri="{FF2B5EF4-FFF2-40B4-BE49-F238E27FC236}">
                <a16:creationId xmlns:a16="http://schemas.microsoft.com/office/drawing/2014/main" id="{B6A3404F-856C-4DB3-B15A-9B308AF86635}"/>
              </a:ext>
            </a:extLst>
          </p:cNvPr>
          <p:cNvCxnSpPr>
            <a:cxnSpLocks/>
          </p:cNvCxnSpPr>
          <p:nvPr userDrawn="1"/>
        </p:nvCxnSpPr>
        <p:spPr>
          <a:xfrm flipV="1">
            <a:off x="5267325" y="3533775"/>
            <a:ext cx="1657350" cy="26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566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bild vit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9" name="Rubrik 1">
            <a:extLst>
              <a:ext uri="{FF2B5EF4-FFF2-40B4-BE49-F238E27FC236}">
                <a16:creationId xmlns:a16="http://schemas.microsoft.com/office/drawing/2014/main" id="{BD9CF08C-D969-42A9-83E1-94044D0BC5E5}"/>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587A1BCC-64E7-4081-9283-B8DD97230755}"/>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3416291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Rubrikbild vit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9" name="Rubrik 1">
            <a:extLst>
              <a:ext uri="{FF2B5EF4-FFF2-40B4-BE49-F238E27FC236}">
                <a16:creationId xmlns:a16="http://schemas.microsoft.com/office/drawing/2014/main" id="{BD9CF08C-D969-42A9-83E1-94044D0BC5E5}"/>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587A1BCC-64E7-4081-9283-B8DD97230755}"/>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3549926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vit mindre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6" name="Rubrik 1">
            <a:extLst>
              <a:ext uri="{FF2B5EF4-FFF2-40B4-BE49-F238E27FC236}">
                <a16:creationId xmlns:a16="http://schemas.microsoft.com/office/drawing/2014/main" id="{24868713-0DC2-4D88-BDF1-0ACA30495298}"/>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7" name="Underrubrik 2">
            <a:extLst>
              <a:ext uri="{FF2B5EF4-FFF2-40B4-BE49-F238E27FC236}">
                <a16:creationId xmlns:a16="http://schemas.microsoft.com/office/drawing/2014/main" id="{FD51AB26-3D59-4AEA-A74A-A73A7F1B57FE}"/>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630384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Rubrikbild vit mindre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6" name="Rubrik 1">
            <a:extLst>
              <a:ext uri="{FF2B5EF4-FFF2-40B4-BE49-F238E27FC236}">
                <a16:creationId xmlns:a16="http://schemas.microsoft.com/office/drawing/2014/main" id="{24868713-0DC2-4D88-BDF1-0ACA30495298}"/>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7" name="Underrubrik 2">
            <a:extLst>
              <a:ext uri="{FF2B5EF4-FFF2-40B4-BE49-F238E27FC236}">
                <a16:creationId xmlns:a16="http://schemas.microsoft.com/office/drawing/2014/main" id="{FD51AB26-3D59-4AEA-A74A-A73A7F1B57FE}"/>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2945345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nktlista vit en spal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3359799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Punktlista vit en spal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spTree>
    <p:extLst>
      <p:ext uri="{BB962C8B-B14F-4D97-AF65-F5344CB8AC3E}">
        <p14:creationId xmlns:p14="http://schemas.microsoft.com/office/powerpoint/2010/main" val="38286642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nktlista vi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12" name="Underrubrik 2">
            <a:extLst>
              <a:ext uri="{FF2B5EF4-FFF2-40B4-BE49-F238E27FC236}">
                <a16:creationId xmlns:a16="http://schemas.microsoft.com/office/drawing/2014/main" id="{E59E72FF-93F4-495E-874C-35C905F98931}"/>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3" name="Rubrik 1">
            <a:extLst>
              <a:ext uri="{FF2B5EF4-FFF2-40B4-BE49-F238E27FC236}">
                <a16:creationId xmlns:a16="http://schemas.microsoft.com/office/drawing/2014/main" id="{DFAD0BF9-7646-4DC0-9D54-A0EE51442925}"/>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tx2"/>
                </a:solidFill>
              </a:rPr>
              <a:t>Klicka här för </a:t>
            </a:r>
            <a:br>
              <a:rPr lang="sv-SE">
                <a:solidFill>
                  <a:schemeClr val="tx2"/>
                </a:solidFill>
              </a:rPr>
            </a:br>
            <a:r>
              <a:rPr lang="sv-SE">
                <a:solidFill>
                  <a:schemeClr val="tx2"/>
                </a:solidFill>
              </a:rPr>
              <a:t>att ändra format.</a:t>
            </a:r>
          </a:p>
        </p:txBody>
      </p:sp>
    </p:spTree>
    <p:extLst>
      <p:ext uri="{BB962C8B-B14F-4D97-AF65-F5344CB8AC3E}">
        <p14:creationId xmlns:p14="http://schemas.microsoft.com/office/powerpoint/2010/main" val="2937315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Punktlista vi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12" name="Underrubrik 2">
            <a:extLst>
              <a:ext uri="{FF2B5EF4-FFF2-40B4-BE49-F238E27FC236}">
                <a16:creationId xmlns:a16="http://schemas.microsoft.com/office/drawing/2014/main" id="{E59E72FF-93F4-495E-874C-35C905F98931}"/>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3" name="Rubrik 1">
            <a:extLst>
              <a:ext uri="{FF2B5EF4-FFF2-40B4-BE49-F238E27FC236}">
                <a16:creationId xmlns:a16="http://schemas.microsoft.com/office/drawing/2014/main" id="{DFAD0BF9-7646-4DC0-9D54-A0EE51442925}"/>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tx2"/>
                </a:solidFill>
              </a:rPr>
              <a:t>Klicka här för </a:t>
            </a:r>
            <a:br>
              <a:rPr lang="sv-SE">
                <a:solidFill>
                  <a:schemeClr val="tx2"/>
                </a:solidFill>
              </a:rPr>
            </a:br>
            <a:r>
              <a:rPr lang="sv-SE">
                <a:solidFill>
                  <a:schemeClr val="tx2"/>
                </a:solidFill>
              </a:rPr>
              <a:t>att ändra format.</a:t>
            </a:r>
          </a:p>
        </p:txBody>
      </p:sp>
    </p:spTree>
    <p:extLst>
      <p:ext uri="{BB962C8B-B14F-4D97-AF65-F5344CB8AC3E}">
        <p14:creationId xmlns:p14="http://schemas.microsoft.com/office/powerpoint/2010/main" val="1343980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t text diagram">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diagram 4">
            <a:extLst>
              <a:ext uri="{FF2B5EF4-FFF2-40B4-BE49-F238E27FC236}">
                <a16:creationId xmlns:a16="http://schemas.microsoft.com/office/drawing/2014/main" id="{0888A595-1FCE-43C2-B3C8-61DA15FE5BE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399623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ubrikbild mindre grå mindre tex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1C7109D8-0999-4747-A7CD-E3225E918AC7}"/>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8" name="Underrubrik 2">
            <a:extLst>
              <a:ext uri="{FF2B5EF4-FFF2-40B4-BE49-F238E27FC236}">
                <a16:creationId xmlns:a16="http://schemas.microsoft.com/office/drawing/2014/main" id="{968E98DF-32CA-499A-8551-B6747E8EE447}"/>
              </a:ext>
            </a:extLst>
          </p:cNvPr>
          <p:cNvSpPr>
            <a:spLocks noGrp="1"/>
          </p:cNvSpPr>
          <p:nvPr>
            <p:ph type="subTitle" idx="1" hasCustomPrompt="1"/>
          </p:nvPr>
        </p:nvSpPr>
        <p:spPr>
          <a:xfrm>
            <a:off x="1097279" y="2601119"/>
            <a:ext cx="9325015" cy="1655762"/>
          </a:xfrm>
        </p:spPr>
        <p:txBody>
          <a:bodyPr>
            <a:noAutofit/>
          </a:bodyPr>
          <a:lstStyle>
            <a:lvl1pPr marL="0" indent="0" algn="l">
              <a:lnSpc>
                <a:spcPts val="2400"/>
              </a:lnSpc>
              <a:buNone/>
              <a:defRPr sz="2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p:txBody>
      </p:sp>
      <p:pic>
        <p:nvPicPr>
          <p:cNvPr id="9" name="Bildobjekt 8">
            <a:extLst>
              <a:ext uri="{FF2B5EF4-FFF2-40B4-BE49-F238E27FC236}">
                <a16:creationId xmlns:a16="http://schemas.microsoft.com/office/drawing/2014/main" id="{CEA53BE0-121D-47EC-B80F-30D976A0BF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644325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Vit text diagram">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7" name="Platshållare för diagram 4">
            <a:extLst>
              <a:ext uri="{FF2B5EF4-FFF2-40B4-BE49-F238E27FC236}">
                <a16:creationId xmlns:a16="http://schemas.microsoft.com/office/drawing/2014/main" id="{0888A595-1FCE-43C2-B3C8-61DA15FE5BE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Tree>
    <p:extLst>
      <p:ext uri="{BB962C8B-B14F-4D97-AF65-F5344CB8AC3E}">
        <p14:creationId xmlns:p14="http://schemas.microsoft.com/office/powerpoint/2010/main" val="3902969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t text tabell">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9" name="Platshållare för tabell 2">
            <a:extLst>
              <a:ext uri="{FF2B5EF4-FFF2-40B4-BE49-F238E27FC236}">
                <a16:creationId xmlns:a16="http://schemas.microsoft.com/office/drawing/2014/main" id="{C93BCCD5-F7C7-4036-A544-225A3453186A}"/>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Tree>
    <p:extLst>
      <p:ext uri="{BB962C8B-B14F-4D97-AF65-F5344CB8AC3E}">
        <p14:creationId xmlns:p14="http://schemas.microsoft.com/office/powerpoint/2010/main" val="2532666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Vit text tabell">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9" name="Platshållare för tabell 2">
            <a:extLst>
              <a:ext uri="{FF2B5EF4-FFF2-40B4-BE49-F238E27FC236}">
                <a16:creationId xmlns:a16="http://schemas.microsoft.com/office/drawing/2014/main" id="{C93BCCD5-F7C7-4036-A544-225A3453186A}"/>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spTree>
    <p:extLst>
      <p:ext uri="{BB962C8B-B14F-4D97-AF65-F5344CB8AC3E}">
        <p14:creationId xmlns:p14="http://schemas.microsoft.com/office/powerpoint/2010/main" val="210038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t tex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9" name="Rubrik 1">
            <a:extLst>
              <a:ext uri="{FF2B5EF4-FFF2-40B4-BE49-F238E27FC236}">
                <a16:creationId xmlns:a16="http://schemas.microsoft.com/office/drawing/2014/main" id="{5018D179-6FBF-4AD3-B4CF-9183EC4913FA}"/>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F59BC2F5-2F9D-4A86-9716-0264D396665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spTree>
    <p:extLst>
      <p:ext uri="{BB962C8B-B14F-4D97-AF65-F5344CB8AC3E}">
        <p14:creationId xmlns:p14="http://schemas.microsoft.com/office/powerpoint/2010/main" val="2592792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Vit tex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9" name="Rubrik 1">
            <a:extLst>
              <a:ext uri="{FF2B5EF4-FFF2-40B4-BE49-F238E27FC236}">
                <a16:creationId xmlns:a16="http://schemas.microsoft.com/office/drawing/2014/main" id="{5018D179-6FBF-4AD3-B4CF-9183EC4913FA}"/>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F59BC2F5-2F9D-4A86-9716-0264D396665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spTree>
    <p:extLst>
      <p:ext uri="{BB962C8B-B14F-4D97-AF65-F5344CB8AC3E}">
        <p14:creationId xmlns:p14="http://schemas.microsoft.com/office/powerpoint/2010/main" val="713385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Rubrikbild vit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BD9CF08C-D969-42A9-83E1-94044D0BC5E5}"/>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587A1BCC-64E7-4081-9283-B8DD97230755}"/>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pic>
        <p:nvPicPr>
          <p:cNvPr id="6" name="Bildobjekt 5">
            <a:extLst>
              <a:ext uri="{FF2B5EF4-FFF2-40B4-BE49-F238E27FC236}">
                <a16:creationId xmlns:a16="http://schemas.microsoft.com/office/drawing/2014/main" id="{3F6F5F54-EDCF-44BF-A9FA-0CE35E083C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602175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Rubrikbild vit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BD9CF08C-D969-42A9-83E1-94044D0BC5E5}"/>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587A1BCC-64E7-4081-9283-B8DD97230755}"/>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pic>
        <p:nvPicPr>
          <p:cNvPr id="6" name="Bildobjekt 5">
            <a:extLst>
              <a:ext uri="{FF2B5EF4-FFF2-40B4-BE49-F238E27FC236}">
                <a16:creationId xmlns:a16="http://schemas.microsoft.com/office/drawing/2014/main" id="{3F6F5F54-EDCF-44BF-A9FA-0CE35E083C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003316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Rubrikbild vit mindre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24868713-0DC2-4D88-BDF1-0ACA30495298}"/>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7" name="Underrubrik 2">
            <a:extLst>
              <a:ext uri="{FF2B5EF4-FFF2-40B4-BE49-F238E27FC236}">
                <a16:creationId xmlns:a16="http://schemas.microsoft.com/office/drawing/2014/main" id="{FD51AB26-3D59-4AEA-A74A-A73A7F1B57FE}"/>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pic>
        <p:nvPicPr>
          <p:cNvPr id="8" name="Bildobjekt 7">
            <a:extLst>
              <a:ext uri="{FF2B5EF4-FFF2-40B4-BE49-F238E27FC236}">
                <a16:creationId xmlns:a16="http://schemas.microsoft.com/office/drawing/2014/main" id="{AF201D8D-5492-4F10-A848-85BAA3582F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1442830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Rubrikbild vit mindre ">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24868713-0DC2-4D88-BDF1-0ACA30495298}"/>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7" name="Underrubrik 2">
            <a:extLst>
              <a:ext uri="{FF2B5EF4-FFF2-40B4-BE49-F238E27FC236}">
                <a16:creationId xmlns:a16="http://schemas.microsoft.com/office/drawing/2014/main" id="{FD51AB26-3D59-4AEA-A74A-A73A7F1B57FE}"/>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pic>
        <p:nvPicPr>
          <p:cNvPr id="8" name="Bildobjekt 7">
            <a:extLst>
              <a:ext uri="{FF2B5EF4-FFF2-40B4-BE49-F238E27FC236}">
                <a16:creationId xmlns:a16="http://schemas.microsoft.com/office/drawing/2014/main" id="{AF201D8D-5492-4F10-A848-85BAA3582F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516927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Punktlista vit en spal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pic>
        <p:nvPicPr>
          <p:cNvPr id="6" name="Bildobjekt 5">
            <a:extLst>
              <a:ext uri="{FF2B5EF4-FFF2-40B4-BE49-F238E27FC236}">
                <a16:creationId xmlns:a16="http://schemas.microsoft.com/office/drawing/2014/main" id="{F8AB1A7D-2462-4E1F-B0D9-27A2E85530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425075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Rubrikbild mindre grå 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6CD2EADF-991A-4EC0-8729-8FF960873A87}"/>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rgbClr val="003B5C"/>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1" name="Underrubrik 2">
            <a:extLst>
              <a:ext uri="{FF2B5EF4-FFF2-40B4-BE49-F238E27FC236}">
                <a16:creationId xmlns:a16="http://schemas.microsoft.com/office/drawing/2014/main" id="{9AFF5254-10F2-4E09-9A82-5495AF883A1F}"/>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pic>
        <p:nvPicPr>
          <p:cNvPr id="7" name="Bildobjekt 6">
            <a:extLst>
              <a:ext uri="{FF2B5EF4-FFF2-40B4-BE49-F238E27FC236}">
                <a16:creationId xmlns:a16="http://schemas.microsoft.com/office/drawing/2014/main" id="{E2856760-7957-47EE-81C8-A146317EBA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8415399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Punktlista vit en spalt">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2">
            <a:extLst>
              <a:ext uri="{FF2B5EF4-FFF2-40B4-BE49-F238E27FC236}">
                <a16:creationId xmlns:a16="http://schemas.microsoft.com/office/drawing/2014/main" id="{0B526E78-912C-4D6E-98BD-822E4B1F8CBE}"/>
              </a:ext>
            </a:extLst>
          </p:cNvPr>
          <p:cNvSpPr>
            <a:spLocks noGrp="1"/>
          </p:cNvSpPr>
          <p:nvPr>
            <p:ph type="body" sz="quarter" idx="10" hasCustomPrompt="1"/>
          </p:nvPr>
        </p:nvSpPr>
        <p:spPr>
          <a:xfrm>
            <a:off x="857505" y="714106"/>
            <a:ext cx="6926326" cy="1520825"/>
          </a:xfrm>
        </p:spPr>
        <p:txBody>
          <a:bodyPr/>
          <a:lstStyle>
            <a:lvl1pPr marL="0" indent="0">
              <a:buNone/>
              <a:defRPr kumimoji="0" lang="sv-SE" sz="2800" b="1" i="0" u="none" strike="noStrike" kern="1200" cap="all" spc="70" normalizeH="0" baseline="0" dirty="0" smtClean="0">
                <a:ln>
                  <a:noFill/>
                </a:ln>
                <a:solidFill>
                  <a:schemeClr val="tx2"/>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lvl="0"/>
            <a:r>
              <a:rPr lang="sv-SE"/>
              <a:t>Klicka här för att </a:t>
            </a:r>
          </a:p>
          <a:p>
            <a:pPr lvl="0"/>
            <a:r>
              <a:rPr lang="sv-SE"/>
              <a:t>ändra format</a:t>
            </a:r>
          </a:p>
        </p:txBody>
      </p:sp>
      <p:sp>
        <p:nvSpPr>
          <p:cNvPr id="10" name="Underrubrik 2">
            <a:extLst>
              <a:ext uri="{FF2B5EF4-FFF2-40B4-BE49-F238E27FC236}">
                <a16:creationId xmlns:a16="http://schemas.microsoft.com/office/drawing/2014/main" id="{E8DFD656-B1AA-47E6-B06F-C977ACF4D82D}"/>
              </a:ext>
            </a:extLst>
          </p:cNvPr>
          <p:cNvSpPr>
            <a:spLocks noGrp="1"/>
          </p:cNvSpPr>
          <p:nvPr>
            <p:ph type="subTitle" idx="1" hasCustomPrompt="1"/>
          </p:nvPr>
        </p:nvSpPr>
        <p:spPr>
          <a:xfrm>
            <a:off x="857505" y="2234931"/>
            <a:ext cx="9325015" cy="1655762"/>
          </a:xfrm>
        </p:spPr>
        <p:txBody>
          <a:bodyPr>
            <a:noAutofit/>
          </a:bodyPr>
          <a:lstStyle>
            <a:lvl1pPr marL="342900" marR="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4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pPr marL="342900" marR="0" lvl="0" indent="-3429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 på underrubrik </a:t>
            </a:r>
            <a:br>
              <a:rPr lang="sv-SE"/>
            </a:br>
            <a:r>
              <a:rPr lang="sv-SE"/>
              <a:t>i bakgrunden.</a:t>
            </a:r>
          </a:p>
          <a:p>
            <a:endParaRPr lang="sv-SE"/>
          </a:p>
          <a:p>
            <a:endParaRPr lang="sv-SE"/>
          </a:p>
          <a:p>
            <a:pPr marL="342900" marR="0" lvl="0" indent="-3429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a:pPr>
            <a:endParaRPr lang="sv-SE"/>
          </a:p>
          <a:p>
            <a:endParaRPr lang="sv-SE"/>
          </a:p>
          <a:p>
            <a:endParaRPr lang="sv-SE"/>
          </a:p>
        </p:txBody>
      </p:sp>
      <p:pic>
        <p:nvPicPr>
          <p:cNvPr id="6" name="Bildobjekt 5">
            <a:extLst>
              <a:ext uri="{FF2B5EF4-FFF2-40B4-BE49-F238E27FC236}">
                <a16:creationId xmlns:a16="http://schemas.microsoft.com/office/drawing/2014/main" id="{F8AB1A7D-2462-4E1F-B0D9-27A2E85530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7008219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unktlista vi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Underrubrik 2">
            <a:extLst>
              <a:ext uri="{FF2B5EF4-FFF2-40B4-BE49-F238E27FC236}">
                <a16:creationId xmlns:a16="http://schemas.microsoft.com/office/drawing/2014/main" id="{E59E72FF-93F4-495E-874C-35C905F98931}"/>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3" name="Rubrik 1">
            <a:extLst>
              <a:ext uri="{FF2B5EF4-FFF2-40B4-BE49-F238E27FC236}">
                <a16:creationId xmlns:a16="http://schemas.microsoft.com/office/drawing/2014/main" id="{DFAD0BF9-7646-4DC0-9D54-A0EE51442925}"/>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tx2"/>
                </a:solidFill>
              </a:rPr>
              <a:t>Klicka här för </a:t>
            </a:r>
            <a:br>
              <a:rPr lang="sv-SE">
                <a:solidFill>
                  <a:schemeClr val="tx2"/>
                </a:solidFill>
              </a:rPr>
            </a:br>
            <a:r>
              <a:rPr lang="sv-SE">
                <a:solidFill>
                  <a:schemeClr val="tx2"/>
                </a:solidFill>
              </a:rPr>
              <a:t>att ändra format.</a:t>
            </a:r>
          </a:p>
        </p:txBody>
      </p:sp>
      <p:pic>
        <p:nvPicPr>
          <p:cNvPr id="6" name="Bildobjekt 5">
            <a:extLst>
              <a:ext uri="{FF2B5EF4-FFF2-40B4-BE49-F238E27FC236}">
                <a16:creationId xmlns:a16="http://schemas.microsoft.com/office/drawing/2014/main" id="{65B024A0-A358-45E4-B8B9-F0A97D5BBF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37210359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Punktlista vi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Underrubrik 2">
            <a:extLst>
              <a:ext uri="{FF2B5EF4-FFF2-40B4-BE49-F238E27FC236}">
                <a16:creationId xmlns:a16="http://schemas.microsoft.com/office/drawing/2014/main" id="{E59E72FF-93F4-495E-874C-35C905F98931}"/>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3" name="Rubrik 1">
            <a:extLst>
              <a:ext uri="{FF2B5EF4-FFF2-40B4-BE49-F238E27FC236}">
                <a16:creationId xmlns:a16="http://schemas.microsoft.com/office/drawing/2014/main" id="{DFAD0BF9-7646-4DC0-9D54-A0EE51442925}"/>
              </a:ext>
            </a:extLst>
          </p:cNvPr>
          <p:cNvSpPr txBox="1">
            <a:spLocks/>
          </p:cNvSpPr>
          <p:nvPr userDrawn="1"/>
        </p:nvSpPr>
        <p:spPr>
          <a:xfrm>
            <a:off x="1097280" y="748298"/>
            <a:ext cx="9325014" cy="1575856"/>
          </a:xfrm>
          <a:prstGeom prst="rect">
            <a:avLst/>
          </a:prstGeom>
        </p:spPr>
        <p:txBody>
          <a:bodyPr vert="horz" lIns="91440" tIns="45720" rIns="91440" bIns="45720" rtlCol="0" anchor="t" anchorCtr="0">
            <a:noAutofit/>
          </a:bodyPr>
          <a:lstStyle>
            <a:lvl1pPr algn="l" defTabSz="914400" rtl="0" eaLnBrk="1" latinLnBrk="0" hangingPunct="1">
              <a:lnSpc>
                <a:spcPts val="4800"/>
              </a:lnSpc>
              <a:spcBef>
                <a:spcPct val="0"/>
              </a:spcBef>
              <a:buNone/>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solidFill>
                  <a:schemeClr val="tx2"/>
                </a:solidFill>
              </a:rPr>
              <a:t>Klicka här för </a:t>
            </a:r>
            <a:br>
              <a:rPr lang="sv-SE">
                <a:solidFill>
                  <a:schemeClr val="tx2"/>
                </a:solidFill>
              </a:rPr>
            </a:br>
            <a:r>
              <a:rPr lang="sv-SE">
                <a:solidFill>
                  <a:schemeClr val="tx2"/>
                </a:solidFill>
              </a:rPr>
              <a:t>att ändra format.</a:t>
            </a:r>
          </a:p>
        </p:txBody>
      </p:sp>
      <p:pic>
        <p:nvPicPr>
          <p:cNvPr id="6" name="Bildobjekt 5">
            <a:extLst>
              <a:ext uri="{FF2B5EF4-FFF2-40B4-BE49-F238E27FC236}">
                <a16:creationId xmlns:a16="http://schemas.microsoft.com/office/drawing/2014/main" id="{65B024A0-A358-45E4-B8B9-F0A97D5BBF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509771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Vit text diagram">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diagram 4">
            <a:extLst>
              <a:ext uri="{FF2B5EF4-FFF2-40B4-BE49-F238E27FC236}">
                <a16:creationId xmlns:a16="http://schemas.microsoft.com/office/drawing/2014/main" id="{0888A595-1FCE-43C2-B3C8-61DA15FE5BE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pic>
        <p:nvPicPr>
          <p:cNvPr id="9" name="Bildobjekt 8">
            <a:extLst>
              <a:ext uri="{FF2B5EF4-FFF2-40B4-BE49-F238E27FC236}">
                <a16:creationId xmlns:a16="http://schemas.microsoft.com/office/drawing/2014/main" id="{28488DF0-2C9E-40FD-8D54-73F1B23B5D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8398711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Vit text diagram">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diagram 4">
            <a:extLst>
              <a:ext uri="{FF2B5EF4-FFF2-40B4-BE49-F238E27FC236}">
                <a16:creationId xmlns:a16="http://schemas.microsoft.com/office/drawing/2014/main" id="{0888A595-1FCE-43C2-B3C8-61DA15FE5BE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pic>
        <p:nvPicPr>
          <p:cNvPr id="9" name="Bildobjekt 8">
            <a:extLst>
              <a:ext uri="{FF2B5EF4-FFF2-40B4-BE49-F238E27FC236}">
                <a16:creationId xmlns:a16="http://schemas.microsoft.com/office/drawing/2014/main" id="{28488DF0-2C9E-40FD-8D54-73F1B23B5D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1917466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Vit text tabell">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9" name="Platshållare för tabell 2">
            <a:extLst>
              <a:ext uri="{FF2B5EF4-FFF2-40B4-BE49-F238E27FC236}">
                <a16:creationId xmlns:a16="http://schemas.microsoft.com/office/drawing/2014/main" id="{C93BCCD5-F7C7-4036-A544-225A3453186A}"/>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pic>
        <p:nvPicPr>
          <p:cNvPr id="7" name="Bildobjekt 6">
            <a:extLst>
              <a:ext uri="{FF2B5EF4-FFF2-40B4-BE49-F238E27FC236}">
                <a16:creationId xmlns:a16="http://schemas.microsoft.com/office/drawing/2014/main" id="{A84B00F7-723B-4258-9550-88DCF07F01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21498921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Vit text tabell">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B915D060-67D7-4C12-948A-EAB06F4CC8CD}"/>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1" name="Rubrik 1">
            <a:extLst>
              <a:ext uri="{FF2B5EF4-FFF2-40B4-BE49-F238E27FC236}">
                <a16:creationId xmlns:a16="http://schemas.microsoft.com/office/drawing/2014/main" id="{678ACF4F-744F-4E34-B290-055A8B8144E8}"/>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9" name="Platshållare för tabell 2">
            <a:extLst>
              <a:ext uri="{FF2B5EF4-FFF2-40B4-BE49-F238E27FC236}">
                <a16:creationId xmlns:a16="http://schemas.microsoft.com/office/drawing/2014/main" id="{C93BCCD5-F7C7-4036-A544-225A3453186A}"/>
              </a:ext>
            </a:extLst>
          </p:cNvPr>
          <p:cNvSpPr>
            <a:spLocks noGrp="1"/>
          </p:cNvSpPr>
          <p:nvPr>
            <p:ph type="tbl" sz="quarter" idx="11"/>
          </p:nvPr>
        </p:nvSpPr>
        <p:spPr>
          <a:xfrm>
            <a:off x="536575" y="606425"/>
            <a:ext cx="4824413" cy="5392738"/>
          </a:xfrm>
        </p:spPr>
        <p:txBody>
          <a:bodyPr/>
          <a:lstStyle>
            <a:lvl1pPr marL="0" indent="0">
              <a:buFontTx/>
              <a:buNone/>
              <a:defRPr/>
            </a:lvl1pPr>
          </a:lstStyle>
          <a:p>
            <a:r>
              <a:rPr lang="sv-SE"/>
              <a:t>Klicka på ikonen för att lägga till en tabell</a:t>
            </a:r>
          </a:p>
        </p:txBody>
      </p:sp>
      <p:pic>
        <p:nvPicPr>
          <p:cNvPr id="7" name="Bildobjekt 6">
            <a:extLst>
              <a:ext uri="{FF2B5EF4-FFF2-40B4-BE49-F238E27FC236}">
                <a16:creationId xmlns:a16="http://schemas.microsoft.com/office/drawing/2014/main" id="{A84B00F7-723B-4258-9550-88DCF07F01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2325" y="5999249"/>
            <a:ext cx="1027940" cy="612601"/>
          </a:xfrm>
          <a:prstGeom prst="rect">
            <a:avLst/>
          </a:prstGeom>
        </p:spPr>
      </p:pic>
    </p:spTree>
    <p:extLst>
      <p:ext uri="{BB962C8B-B14F-4D97-AF65-F5344CB8AC3E}">
        <p14:creationId xmlns:p14="http://schemas.microsoft.com/office/powerpoint/2010/main" val="10915828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t med text två spalter utan logo">
    <p:spTree>
      <p:nvGrpSpPr>
        <p:cNvPr id="1" name=""/>
        <p:cNvGrpSpPr/>
        <p:nvPr/>
      </p:nvGrpSpPr>
      <p:grpSpPr>
        <a:xfrm>
          <a:off x="0" y="0"/>
          <a:ext cx="0" cy="0"/>
          <a:chOff x="0" y="0"/>
          <a:chExt cx="0" cy="0"/>
        </a:xfrm>
      </p:grpSpPr>
      <p:sp>
        <p:nvSpPr>
          <p:cNvPr id="5" name="Underrubrik 2">
            <a:extLst>
              <a:ext uri="{FF2B5EF4-FFF2-40B4-BE49-F238E27FC236}">
                <a16:creationId xmlns:a16="http://schemas.microsoft.com/office/drawing/2014/main" id="{52AF499F-CEF7-4F8E-9FD6-E85EE92E780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sp>
        <p:nvSpPr>
          <p:cNvPr id="6" name="Rubrik 1">
            <a:extLst>
              <a:ext uri="{FF2B5EF4-FFF2-40B4-BE49-F238E27FC236}">
                <a16:creationId xmlns:a16="http://schemas.microsoft.com/office/drawing/2014/main" id="{EAECDA29-4009-49A4-8C68-C6F9E0189E10}"/>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Tree>
    <p:extLst>
      <p:ext uri="{BB962C8B-B14F-4D97-AF65-F5344CB8AC3E}">
        <p14:creationId xmlns:p14="http://schemas.microsoft.com/office/powerpoint/2010/main" val="3490261109"/>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Vit med text två spalter utan logo">
    <p:spTree>
      <p:nvGrpSpPr>
        <p:cNvPr id="1" name=""/>
        <p:cNvGrpSpPr/>
        <p:nvPr/>
      </p:nvGrpSpPr>
      <p:grpSpPr>
        <a:xfrm>
          <a:off x="0" y="0"/>
          <a:ext cx="0" cy="0"/>
          <a:chOff x="0" y="0"/>
          <a:chExt cx="0" cy="0"/>
        </a:xfrm>
      </p:grpSpPr>
      <p:sp>
        <p:nvSpPr>
          <p:cNvPr id="5" name="Underrubrik 2">
            <a:extLst>
              <a:ext uri="{FF2B5EF4-FFF2-40B4-BE49-F238E27FC236}">
                <a16:creationId xmlns:a16="http://schemas.microsoft.com/office/drawing/2014/main" id="{52AF499F-CEF7-4F8E-9FD6-E85EE92E780C}"/>
              </a:ext>
            </a:extLst>
          </p:cNvPr>
          <p:cNvSpPr>
            <a:spLocks noGrp="1"/>
          </p:cNvSpPr>
          <p:nvPr>
            <p:ph type="subTitle" idx="1" hasCustomPrompt="1"/>
          </p:nvPr>
        </p:nvSpPr>
        <p:spPr>
          <a:xfrm>
            <a:off x="1045031" y="1890451"/>
            <a:ext cx="10320306" cy="4108797"/>
          </a:xfrm>
        </p:spPr>
        <p:txBody>
          <a:bodyPr lIns="72000" numCol="2" spcCol="360000">
            <a:noAutofit/>
          </a:bodyPr>
          <a:lstStyle>
            <a:lvl1pPr marL="0" marR="0" indent="0" algn="l" defTabSz="914400" rtl="0" eaLnBrk="1" fontAlgn="auto" latinLnBrk="0" hangingPunct="1">
              <a:lnSpc>
                <a:spcPts val="1400"/>
              </a:lnSpc>
              <a:spcBef>
                <a:spcPts val="1000"/>
              </a:spcBef>
              <a:spcAft>
                <a:spcPts val="0"/>
              </a:spcAft>
              <a:buClr>
                <a:schemeClr val="tx2"/>
              </a:buClr>
              <a:buSzTx/>
              <a:buFontTx/>
              <a:buNone/>
              <a:tabLst/>
              <a:defRPr sz="1100" b="0" u="none"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a:t>
            </a:r>
            <a:r>
              <a:rPr lang="sv-SE" err="1"/>
              <a:t>parcimint</a:t>
            </a:r>
            <a:r>
              <a:rPr lang="sv-SE"/>
              <a: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a:t>
            </a:r>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 ad </a:t>
            </a:r>
            <a:r>
              <a:rPr lang="sv-SE" err="1"/>
              <a:t>que</a:t>
            </a:r>
            <a:r>
              <a:rPr lang="sv-SE"/>
              <a:t> </a:t>
            </a:r>
            <a:r>
              <a:rPr lang="sv-SE" err="1"/>
              <a:t>cone</a:t>
            </a:r>
            <a:r>
              <a:rPr lang="sv-SE"/>
              <a:t> </a:t>
            </a:r>
            <a:r>
              <a:rPr lang="sv-SE" err="1"/>
              <a:t>etur</a:t>
            </a:r>
            <a:r>
              <a:rPr lang="sv-SE"/>
              <a:t>? </a:t>
            </a:r>
            <a:r>
              <a:rPr lang="sv-SE" err="1"/>
              <a:t>Quid</a:t>
            </a:r>
            <a:r>
              <a:rPr lang="sv-SE"/>
              <a:t> </a:t>
            </a:r>
            <a:r>
              <a:rPr lang="sv-SE" err="1"/>
              <a:t>molores</a:t>
            </a:r>
            <a:r>
              <a:rPr lang="sv-SE"/>
              <a:t> </a:t>
            </a:r>
            <a:r>
              <a:rPr lang="sv-SE" err="1"/>
              <a:t>seque</a:t>
            </a:r>
            <a:r>
              <a:rPr lang="sv-SE"/>
              <a:t> </a:t>
            </a:r>
            <a:r>
              <a:rPr lang="sv-SE" err="1"/>
              <a:t>latur</a:t>
            </a:r>
            <a:r>
              <a:rPr lang="sv-SE"/>
              <a:t> as </a:t>
            </a:r>
            <a:r>
              <a:rPr lang="sv-SE" err="1"/>
              <a:t>eumqui</a:t>
            </a:r>
            <a:r>
              <a:rPr lang="sv-SE"/>
              <a:t> bero berest </a:t>
            </a:r>
            <a:r>
              <a:rPr lang="sv-SE" err="1"/>
              <a:t>molupti</a:t>
            </a:r>
            <a:r>
              <a:rPr lang="sv-SE"/>
              <a:t> </a:t>
            </a:r>
            <a:r>
              <a:rPr lang="sv-SE" err="1"/>
              <a:t>consectori</a:t>
            </a:r>
            <a:r>
              <a:rPr lang="sv-SE"/>
              <a:t> sunt </a:t>
            </a:r>
            <a:r>
              <a:rPr lang="sv-SE" err="1"/>
              <a:t>od</a:t>
            </a:r>
            <a:r>
              <a:rPr lang="sv-SE"/>
              <a:t> </a:t>
            </a:r>
            <a:r>
              <a:rPr lang="sv-SE" err="1"/>
              <a:t>qui</a:t>
            </a:r>
            <a:r>
              <a:rPr lang="sv-SE"/>
              <a:t> </a:t>
            </a:r>
            <a:r>
              <a:rPr lang="sv-SE" err="1"/>
              <a:t>dest</a:t>
            </a:r>
            <a:r>
              <a:rPr lang="sv-SE"/>
              <a:t> </a:t>
            </a:r>
            <a:r>
              <a:rPr lang="sv-SE" err="1"/>
              <a:t>aut</a:t>
            </a:r>
            <a:r>
              <a:rPr lang="sv-SE"/>
              <a:t> </a:t>
            </a:r>
            <a:r>
              <a:rPr lang="sv-SE" err="1"/>
              <a:t>eos</a:t>
            </a:r>
            <a:r>
              <a:rPr lang="sv-SE"/>
              <a:t> ut </a:t>
            </a:r>
            <a:r>
              <a:rPr lang="sv-SE" err="1"/>
              <a:t>eum</a:t>
            </a:r>
            <a:r>
              <a:rPr lang="sv-SE"/>
              <a:t> hit </a:t>
            </a:r>
            <a:r>
              <a:rPr lang="sv-SE" err="1"/>
              <a:t>accuptat</a:t>
            </a:r>
            <a:r>
              <a:rPr lang="sv-SE"/>
              <a:t> </a:t>
            </a:r>
            <a:r>
              <a:rPr lang="sv-SE" err="1"/>
              <a:t>quam</a:t>
            </a:r>
            <a:r>
              <a:rPr lang="sv-SE"/>
              <a:t> </a:t>
            </a:r>
            <a:r>
              <a:rPr lang="sv-SE" err="1"/>
              <a:t>quam</a:t>
            </a:r>
            <a:r>
              <a:rPr lang="sv-SE"/>
              <a:t> </a:t>
            </a:r>
            <a:r>
              <a:rPr lang="sv-SE" err="1"/>
              <a:t>utestiosa</a:t>
            </a:r>
            <a:r>
              <a:rPr lang="sv-SE"/>
              <a:t> </a:t>
            </a:r>
            <a:r>
              <a:rPr lang="sv-SE" err="1"/>
              <a:t>dollantotae</a:t>
            </a:r>
            <a:r>
              <a:rPr lang="sv-SE"/>
              <a:t> parcimint </a:t>
            </a:r>
            <a:r>
              <a:rPr lang="sv-SE" err="1"/>
              <a:t>quiam</a:t>
            </a:r>
            <a:r>
              <a:rPr lang="sv-SE"/>
              <a:t> ut ex </a:t>
            </a:r>
            <a:r>
              <a:rPr lang="sv-SE" err="1"/>
              <a:t>eici</a:t>
            </a:r>
            <a:r>
              <a:rPr lang="sv-SE"/>
              <a:t> </a:t>
            </a:r>
            <a:r>
              <a:rPr lang="sv-SE" err="1"/>
              <a:t>occuptur</a:t>
            </a:r>
            <a:r>
              <a:rPr lang="sv-SE"/>
              <a:t> rem </a:t>
            </a:r>
            <a:r>
              <a:rPr lang="sv-SE" err="1"/>
              <a:t>consecabo</a:t>
            </a:r>
            <a:r>
              <a:rPr lang="sv-SE"/>
              <a:t>. Tur </a:t>
            </a:r>
            <a:r>
              <a:rPr lang="sv-SE" err="1"/>
              <a:t>antis</a:t>
            </a:r>
            <a:r>
              <a:rPr lang="sv-SE"/>
              <a:t> </a:t>
            </a:r>
            <a:r>
              <a:rPr lang="sv-SE" err="1"/>
              <a:t>etur</a:t>
            </a:r>
            <a:r>
              <a:rPr lang="sv-SE"/>
              <a:t>, </a:t>
            </a:r>
            <a:r>
              <a:rPr lang="sv-SE" err="1"/>
              <a:t>omnimpor</a:t>
            </a:r>
            <a:r>
              <a:rPr lang="sv-SE"/>
              <a:t> </a:t>
            </a:r>
            <a:r>
              <a:rPr lang="sv-SE" err="1"/>
              <a:t>rectaqui</a:t>
            </a:r>
            <a:r>
              <a:rPr lang="sv-SE"/>
              <a:t> </a:t>
            </a:r>
            <a:r>
              <a:rPr lang="sv-SE" err="1"/>
              <a:t>comniminus</a:t>
            </a:r>
            <a:r>
              <a:rPr lang="sv-SE"/>
              <a:t> sa </a:t>
            </a:r>
            <a:r>
              <a:rPr lang="sv-SE" err="1"/>
              <a:t>con</a:t>
            </a:r>
            <a:r>
              <a:rPr lang="sv-SE"/>
              <a:t> ex </a:t>
            </a:r>
            <a:r>
              <a:rPr lang="sv-SE" err="1"/>
              <a:t>escim</a:t>
            </a:r>
            <a:r>
              <a:rPr lang="sv-SE"/>
              <a:t> </a:t>
            </a:r>
            <a:r>
              <a:rPr lang="sv-SE" err="1"/>
              <a:t>aut</a:t>
            </a:r>
            <a:r>
              <a:rPr lang="sv-SE"/>
              <a:t> </a:t>
            </a:r>
            <a:r>
              <a:rPr lang="sv-SE" err="1"/>
              <a:t>rehendis</a:t>
            </a:r>
            <a:r>
              <a:rPr lang="sv-SE"/>
              <a:t> </a:t>
            </a:r>
            <a:r>
              <a:rPr lang="sv-SE" err="1"/>
              <a:t>inctate</a:t>
            </a:r>
            <a:r>
              <a:rPr lang="sv-SE"/>
              <a:t> as et </a:t>
            </a:r>
            <a:r>
              <a:rPr lang="sv-SE" err="1"/>
              <a:t>eum</a:t>
            </a:r>
            <a:r>
              <a:rPr lang="sv-SE"/>
              <a:t> sant </a:t>
            </a:r>
            <a:r>
              <a:rPr lang="sv-SE" err="1"/>
              <a:t>voluptu</a:t>
            </a:r>
            <a:r>
              <a:rPr lang="sv-SE"/>
              <a:t> </a:t>
            </a:r>
            <a:r>
              <a:rPr lang="sv-SE" err="1"/>
              <a:t>mquamusdam</a:t>
            </a:r>
            <a:r>
              <a:rPr lang="sv-SE"/>
              <a:t> </a:t>
            </a:r>
            <a:r>
              <a:rPr lang="sv-SE" err="1"/>
              <a:t>eumqui</a:t>
            </a:r>
            <a:r>
              <a:rPr lang="sv-SE"/>
              <a:t> </a:t>
            </a:r>
            <a:r>
              <a:rPr lang="sv-SE" err="1"/>
              <a:t>tem</a:t>
            </a:r>
            <a:r>
              <a:rPr lang="sv-SE"/>
              <a:t> </a:t>
            </a:r>
            <a:r>
              <a:rPr lang="sv-SE" err="1"/>
              <a:t>vero</a:t>
            </a:r>
            <a:r>
              <a:rPr lang="sv-SE"/>
              <a:t> </a:t>
            </a:r>
            <a:r>
              <a:rPr lang="sv-SE" err="1"/>
              <a:t>estem</a:t>
            </a:r>
            <a:r>
              <a:rPr lang="sv-SE"/>
              <a:t> </a:t>
            </a:r>
            <a:r>
              <a:rPr lang="sv-SE" err="1"/>
              <a:t>quae</a:t>
            </a:r>
            <a:r>
              <a:rPr lang="sv-SE"/>
              <a:t> </a:t>
            </a:r>
            <a:r>
              <a:rPr lang="sv-SE" err="1"/>
              <a:t>eossinciati</a:t>
            </a:r>
            <a:r>
              <a:rPr lang="sv-SE"/>
              <a:t> </a:t>
            </a:r>
            <a:r>
              <a:rPr lang="sv-SE" err="1"/>
              <a:t>solorrum</a:t>
            </a:r>
            <a:r>
              <a:rPr lang="sv-SE"/>
              <a:t>, </a:t>
            </a:r>
            <a:r>
              <a:rPr lang="sv-SE" err="1"/>
              <a:t>omnientibus</a:t>
            </a:r>
            <a:r>
              <a:rPr lang="sv-SE"/>
              <a:t> a </a:t>
            </a:r>
            <a:r>
              <a:rPr lang="sv-SE" err="1"/>
              <a:t>volorro</a:t>
            </a:r>
            <a:r>
              <a:rPr lang="sv-SE"/>
              <a:t> </a:t>
            </a:r>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endParaRPr lang="sv-SE"/>
          </a:p>
          <a:p>
            <a:r>
              <a:rPr lang="sv-SE" err="1"/>
              <a:t>Blanihilibus</a:t>
            </a:r>
            <a:r>
              <a:rPr lang="sv-SE"/>
              <a:t> </a:t>
            </a:r>
            <a:r>
              <a:rPr lang="sv-SE" err="1"/>
              <a:t>am</a:t>
            </a:r>
            <a:r>
              <a:rPr lang="sv-SE"/>
              <a:t> non </a:t>
            </a:r>
            <a:r>
              <a:rPr lang="sv-SE" err="1"/>
              <a:t>pa</a:t>
            </a:r>
            <a:r>
              <a:rPr lang="sv-SE"/>
              <a:t> </a:t>
            </a:r>
            <a:r>
              <a:rPr lang="sv-SE" err="1"/>
              <a:t>vent</a:t>
            </a:r>
            <a:r>
              <a:rPr lang="sv-SE"/>
              <a:t>, </a:t>
            </a:r>
            <a:r>
              <a:rPr lang="sv-SE" err="1"/>
              <a:t>ventinu</a:t>
            </a:r>
            <a:r>
              <a:rPr lang="sv-SE"/>
              <a:t> </a:t>
            </a:r>
            <a:r>
              <a:rPr lang="sv-SE" err="1"/>
              <a:t>llictassi</a:t>
            </a:r>
            <a:r>
              <a:rPr lang="sv-SE"/>
              <a:t> </a:t>
            </a:r>
            <a:r>
              <a:rPr lang="sv-SE" err="1"/>
              <a:t>blabore</a:t>
            </a:r>
            <a:r>
              <a:rPr lang="sv-SE"/>
              <a:t> </a:t>
            </a:r>
            <a:r>
              <a:rPr lang="sv-SE" err="1"/>
              <a:t>mporum</a:t>
            </a:r>
            <a:r>
              <a:rPr lang="sv-SE"/>
              <a:t> </a:t>
            </a:r>
            <a:r>
              <a:rPr lang="sv-SE" err="1"/>
              <a:t>evendit</a:t>
            </a:r>
            <a:r>
              <a:rPr lang="sv-SE"/>
              <a:t> </a:t>
            </a:r>
            <a:r>
              <a:rPr lang="sv-SE" err="1"/>
              <a:t>ullitat</a:t>
            </a:r>
            <a:r>
              <a:rPr lang="sv-SE"/>
              <a:t> </a:t>
            </a:r>
            <a:r>
              <a:rPr lang="sv-SE" err="1"/>
              <a:t>empores</a:t>
            </a:r>
            <a:r>
              <a:rPr lang="sv-SE"/>
              <a:t> </a:t>
            </a:r>
            <a:r>
              <a:rPr lang="sv-SE" err="1"/>
              <a:t>quis</a:t>
            </a:r>
            <a:r>
              <a:rPr lang="sv-SE"/>
              <a:t> </a:t>
            </a:r>
            <a:r>
              <a:rPr lang="sv-SE" err="1"/>
              <a:t>aut</a:t>
            </a:r>
            <a:r>
              <a:rPr lang="sv-SE"/>
              <a:t> </a:t>
            </a:r>
            <a:r>
              <a:rPr lang="sv-SE" err="1"/>
              <a:t>magniatiniat</a:t>
            </a:r>
            <a:r>
              <a:rPr lang="sv-SE"/>
              <a:t> et </a:t>
            </a:r>
            <a:r>
              <a:rPr lang="sv-SE" err="1"/>
              <a:t>eos</a:t>
            </a:r>
            <a:r>
              <a:rPr lang="sv-SE"/>
              <a:t> </a:t>
            </a:r>
            <a:r>
              <a:rPr lang="sv-SE" err="1"/>
              <a:t>consed</a:t>
            </a:r>
            <a:r>
              <a:rPr lang="sv-SE"/>
              <a:t> </a:t>
            </a:r>
            <a:r>
              <a:rPr lang="sv-SE" err="1"/>
              <a:t>quas</a:t>
            </a:r>
            <a:r>
              <a:rPr lang="sv-SE"/>
              <a:t> rest, </a:t>
            </a:r>
            <a:r>
              <a:rPr lang="sv-SE" err="1"/>
              <a:t>optae</a:t>
            </a:r>
            <a:r>
              <a:rPr lang="sv-SE"/>
              <a:t> </a:t>
            </a:r>
            <a:r>
              <a:rPr lang="sv-SE" err="1"/>
              <a:t>nam</a:t>
            </a:r>
            <a:r>
              <a:rPr lang="sv-SE"/>
              <a:t>, </a:t>
            </a:r>
            <a:r>
              <a:rPr lang="sv-SE" err="1"/>
              <a:t>iuntia</a:t>
            </a:r>
            <a:r>
              <a:rPr lang="sv-SE"/>
              <a:t> pro te </a:t>
            </a:r>
            <a:r>
              <a:rPr lang="sv-SE" err="1"/>
              <a:t>nobitatusa</a:t>
            </a:r>
            <a:r>
              <a:rPr lang="sv-SE"/>
              <a:t> </a:t>
            </a:r>
            <a:r>
              <a:rPr lang="sv-SE" err="1"/>
              <a:t>voluptate</a:t>
            </a:r>
            <a:r>
              <a:rPr lang="sv-SE"/>
              <a:t> </a:t>
            </a:r>
            <a:r>
              <a:rPr lang="sv-SE" err="1"/>
              <a:t>nis</a:t>
            </a:r>
            <a:r>
              <a:rPr lang="sv-SE"/>
              <a:t> </a:t>
            </a:r>
            <a:r>
              <a:rPr lang="sv-SE" err="1"/>
              <a:t>voluptas</a:t>
            </a:r>
            <a:r>
              <a:rPr lang="sv-SE"/>
              <a:t> </a:t>
            </a:r>
            <a:r>
              <a:rPr lang="sv-SE" err="1"/>
              <a:t>quam</a:t>
            </a:r>
            <a:r>
              <a:rPr lang="sv-SE"/>
              <a:t> </a:t>
            </a:r>
            <a:r>
              <a:rPr lang="sv-SE" err="1"/>
              <a:t>antur</a:t>
            </a:r>
            <a:r>
              <a:rPr lang="sv-SE"/>
              <a:t> </a:t>
            </a:r>
            <a:r>
              <a:rPr lang="sv-SE" err="1"/>
              <a:t>assit</a:t>
            </a:r>
            <a:r>
              <a:rPr lang="sv-SE"/>
              <a:t> </a:t>
            </a:r>
            <a:r>
              <a:rPr lang="sv-SE" err="1"/>
              <a:t>modisti</a:t>
            </a:r>
            <a:r>
              <a:rPr lang="sv-SE"/>
              <a:t> </a:t>
            </a:r>
            <a:r>
              <a:rPr lang="sv-SE" err="1"/>
              <a:t>ne</a:t>
            </a:r>
            <a:r>
              <a:rPr lang="sv-SE"/>
              <a:t> </a:t>
            </a:r>
            <a:r>
              <a:rPr lang="sv-SE" err="1"/>
              <a:t>mostia</a:t>
            </a:r>
            <a:r>
              <a:rPr lang="sv-SE"/>
              <a:t>.</a:t>
            </a:r>
          </a:p>
          <a:p>
            <a:pPr marL="0" marR="0" lvl="0" indent="0" algn="l" defTabSz="914400" rtl="0" eaLnBrk="1" fontAlgn="auto" latinLnBrk="0" hangingPunct="1">
              <a:lnSpc>
                <a:spcPts val="1400"/>
              </a:lnSpc>
              <a:spcBef>
                <a:spcPts val="1000"/>
              </a:spcBef>
              <a:spcAft>
                <a:spcPts val="0"/>
              </a:spcAft>
              <a:buClr>
                <a:schemeClr val="tx2"/>
              </a:buClr>
              <a:buSzTx/>
              <a:buFontTx/>
              <a:buNone/>
              <a:tabLst/>
              <a:defRPr/>
            </a:pPr>
            <a:r>
              <a:rPr lang="sv-SE"/>
              <a:t>Sus </a:t>
            </a:r>
            <a:r>
              <a:rPr lang="sv-SE" err="1"/>
              <a:t>modi</a:t>
            </a:r>
            <a:r>
              <a:rPr lang="sv-SE"/>
              <a:t> </a:t>
            </a:r>
            <a:r>
              <a:rPr lang="sv-SE" err="1"/>
              <a:t>ipit</a:t>
            </a:r>
            <a:r>
              <a:rPr lang="sv-SE"/>
              <a:t> </a:t>
            </a:r>
            <a:r>
              <a:rPr lang="sv-SE" err="1"/>
              <a:t>veliatus</a:t>
            </a:r>
            <a:r>
              <a:rPr lang="sv-SE"/>
              <a:t> </a:t>
            </a:r>
            <a:r>
              <a:rPr lang="sv-SE" err="1"/>
              <a:t>autem</a:t>
            </a:r>
            <a:r>
              <a:rPr lang="sv-SE"/>
              <a:t> </a:t>
            </a:r>
            <a:r>
              <a:rPr lang="sv-SE" err="1"/>
              <a:t>ipis</a:t>
            </a:r>
            <a:r>
              <a:rPr lang="sv-SE"/>
              <a:t> </a:t>
            </a:r>
            <a:r>
              <a:rPr lang="sv-SE" err="1"/>
              <a:t>dollabore</a:t>
            </a:r>
            <a:r>
              <a:rPr lang="sv-SE"/>
              <a:t>, </a:t>
            </a:r>
            <a:r>
              <a:rPr lang="sv-SE" err="1"/>
              <a:t>omnimaio</a:t>
            </a:r>
            <a:r>
              <a:rPr lang="sv-SE"/>
              <a:t>. Ur sunt. </a:t>
            </a:r>
            <a:r>
              <a:rPr lang="sv-SE" err="1"/>
              <a:t>Itae</a:t>
            </a:r>
            <a:r>
              <a:rPr lang="sv-SE"/>
              <a:t>. Ut et </a:t>
            </a:r>
            <a:r>
              <a:rPr lang="sv-SE" err="1"/>
              <a:t>quate</a:t>
            </a:r>
            <a:r>
              <a:rPr lang="sv-SE"/>
              <a:t> </a:t>
            </a:r>
            <a:r>
              <a:rPr lang="sv-SE" err="1"/>
              <a:t>nihit</a:t>
            </a:r>
            <a:r>
              <a:rPr lang="sv-SE"/>
              <a:t> </a:t>
            </a:r>
            <a:r>
              <a:rPr lang="sv-SE" err="1"/>
              <a:t>occume</a:t>
            </a:r>
            <a:r>
              <a:rPr lang="sv-SE"/>
              <a:t> </a:t>
            </a:r>
            <a:r>
              <a:rPr lang="sv-SE" err="1"/>
              <a:t>voluptatque</a:t>
            </a:r>
            <a:r>
              <a:rPr lang="sv-SE"/>
              <a:t> </a:t>
            </a:r>
            <a:r>
              <a:rPr lang="sv-SE" err="1"/>
              <a:t>con</a:t>
            </a:r>
            <a:r>
              <a:rPr lang="sv-SE"/>
              <a:t> </a:t>
            </a:r>
            <a:r>
              <a:rPr lang="sv-SE" err="1"/>
              <a:t>nis</a:t>
            </a:r>
            <a:r>
              <a:rPr lang="sv-SE"/>
              <a:t> </a:t>
            </a:r>
            <a:r>
              <a:rPr lang="sv-SE" err="1"/>
              <a:t>dolores</a:t>
            </a:r>
            <a:r>
              <a:rPr lang="sv-SE"/>
              <a:t> vit, </a:t>
            </a:r>
            <a:r>
              <a:rPr lang="sv-SE" err="1"/>
              <a:t>officit</a:t>
            </a:r>
            <a:r>
              <a:rPr lang="sv-SE"/>
              <a:t> </a:t>
            </a:r>
            <a:r>
              <a:rPr lang="sv-SE" err="1"/>
              <a:t>ipitionseque</a:t>
            </a:r>
            <a:r>
              <a:rPr lang="sv-SE"/>
              <a:t> et </a:t>
            </a:r>
            <a:r>
              <a:rPr lang="sv-SE" err="1"/>
              <a:t>veliatque</a:t>
            </a:r>
            <a:r>
              <a:rPr lang="sv-SE"/>
              <a:t> </a:t>
            </a:r>
            <a:r>
              <a:rPr lang="sv-SE" err="1"/>
              <a:t>voloreptur</a:t>
            </a:r>
            <a:r>
              <a:rPr lang="sv-SE"/>
              <a:t>, </a:t>
            </a:r>
            <a:r>
              <a:rPr lang="sv-SE" err="1"/>
              <a:t>vere</a:t>
            </a:r>
            <a:r>
              <a:rPr lang="sv-SE"/>
              <a:t> </a:t>
            </a:r>
            <a:r>
              <a:rPr lang="sv-SE" err="1"/>
              <a:t>nobitio</a:t>
            </a:r>
            <a:r>
              <a:rPr lang="sv-SE"/>
              <a:t> </a:t>
            </a:r>
            <a:r>
              <a:rPr lang="sv-SE" err="1"/>
              <a:t>nsequia</a:t>
            </a:r>
            <a:r>
              <a:rPr lang="sv-SE"/>
              <a:t> di ad mo </a:t>
            </a:r>
            <a:r>
              <a:rPr lang="sv-SE" err="1"/>
              <a:t>eume</a:t>
            </a:r>
            <a:r>
              <a:rPr lang="sv-SE"/>
              <a:t> </a:t>
            </a:r>
            <a:r>
              <a:rPr lang="sv-SE" err="1"/>
              <a:t>officiendel</a:t>
            </a:r>
            <a:r>
              <a:rPr lang="sv-SE"/>
              <a:t> </a:t>
            </a:r>
            <a:r>
              <a:rPr lang="sv-SE" err="1"/>
              <a:t>eos</a:t>
            </a:r>
            <a:r>
              <a:rPr lang="sv-SE"/>
              <a:t>.</a:t>
            </a:r>
          </a:p>
          <a:p>
            <a:endParaRPr lang="sv-SE"/>
          </a:p>
        </p:txBody>
      </p:sp>
      <p:sp>
        <p:nvSpPr>
          <p:cNvPr id="6" name="Rubrik 1">
            <a:extLst>
              <a:ext uri="{FF2B5EF4-FFF2-40B4-BE49-F238E27FC236}">
                <a16:creationId xmlns:a16="http://schemas.microsoft.com/office/drawing/2014/main" id="{EAECDA29-4009-49A4-8C68-C6F9E0189E10}"/>
              </a:ext>
            </a:extLst>
          </p:cNvPr>
          <p:cNvSpPr>
            <a:spLocks noGrp="1"/>
          </p:cNvSpPr>
          <p:nvPr>
            <p:ph type="ctrTitle" hasCustomPrompt="1"/>
          </p:nvPr>
        </p:nvSpPr>
        <p:spPr>
          <a:xfrm>
            <a:off x="1045030" y="963661"/>
            <a:ext cx="10320306" cy="650898"/>
          </a:xfrm>
        </p:spPr>
        <p:txBody>
          <a:bodyPr anchor="t" anchorCtr="0">
            <a:noAutofit/>
          </a:bodyPr>
          <a:lstStyle>
            <a:lvl1pPr algn="l">
              <a:lnSpc>
                <a:spcPts val="3200"/>
              </a:lnSpc>
              <a:defRPr sz="2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Tree>
    <p:extLst>
      <p:ext uri="{BB962C8B-B14F-4D97-AF65-F5344CB8AC3E}">
        <p14:creationId xmlns:p14="http://schemas.microsoft.com/office/powerpoint/2010/main" val="36623649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bild vit 1">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3" name="Underrubrik 2"/>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64270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rå rubrik punktlista två spal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68B0A689-CAC2-493E-8DC2-27CF9FACDCAC}"/>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15" name="Underrubrik 2">
            <a:extLst>
              <a:ext uri="{FF2B5EF4-FFF2-40B4-BE49-F238E27FC236}">
                <a16:creationId xmlns:a16="http://schemas.microsoft.com/office/drawing/2014/main" id="{DE954B73-65E8-4216-B463-4FA19F0687D1}"/>
              </a:ext>
            </a:extLst>
          </p:cNvPr>
          <p:cNvSpPr>
            <a:spLocks noGrp="1"/>
          </p:cNvSpPr>
          <p:nvPr>
            <p:ph type="subTitle" idx="1" hasCustomPrompt="1"/>
          </p:nvPr>
        </p:nvSpPr>
        <p:spPr>
          <a:xfrm>
            <a:off x="1097280" y="2957686"/>
            <a:ext cx="9325014" cy="2885329"/>
          </a:xfrm>
        </p:spPr>
        <p:txBody>
          <a:bodyPr numCol="2">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pic>
        <p:nvPicPr>
          <p:cNvPr id="7" name="Bildobjekt 6">
            <a:extLst>
              <a:ext uri="{FF2B5EF4-FFF2-40B4-BE49-F238E27FC236}">
                <a16:creationId xmlns:a16="http://schemas.microsoft.com/office/drawing/2014/main" id="{0B2A86F9-D746-4C6C-B450-A8DF3FA062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9629796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Rubrikbild vit 1">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3" name="Underrubrik 2"/>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39638774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ubrikbild vit grå">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504001"/>
            <a:ext cx="1620000" cy="706616"/>
          </a:xfrm>
          <a:prstGeom prst="rect">
            <a:avLst/>
          </a:prstGeom>
        </p:spPr>
      </p:pic>
      <p:sp>
        <p:nvSpPr>
          <p:cNvPr id="5" name="Rubrik 1">
            <a:extLst>
              <a:ext uri="{FF2B5EF4-FFF2-40B4-BE49-F238E27FC236}">
                <a16:creationId xmlns:a16="http://schemas.microsoft.com/office/drawing/2014/main" id="{1445718D-A037-4D5C-9322-00B10899603E}"/>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6" name="Underrubrik 2">
            <a:extLst>
              <a:ext uri="{FF2B5EF4-FFF2-40B4-BE49-F238E27FC236}">
                <a16:creationId xmlns:a16="http://schemas.microsoft.com/office/drawing/2014/main" id="{99A26AB0-6557-473D-9AD9-412E6883DA8F}"/>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0243907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Rubrikbild vit grå">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000" y="504001"/>
            <a:ext cx="1620000" cy="706616"/>
          </a:xfrm>
          <a:prstGeom prst="rect">
            <a:avLst/>
          </a:prstGeom>
        </p:spPr>
      </p:pic>
      <p:sp>
        <p:nvSpPr>
          <p:cNvPr id="5" name="Rubrik 1">
            <a:extLst>
              <a:ext uri="{FF2B5EF4-FFF2-40B4-BE49-F238E27FC236}">
                <a16:creationId xmlns:a16="http://schemas.microsoft.com/office/drawing/2014/main" id="{1445718D-A037-4D5C-9322-00B10899603E}"/>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
        <p:nvSpPr>
          <p:cNvPr id="6" name="Underrubrik 2">
            <a:extLst>
              <a:ext uri="{FF2B5EF4-FFF2-40B4-BE49-F238E27FC236}">
                <a16:creationId xmlns:a16="http://schemas.microsoft.com/office/drawing/2014/main" id="{99A26AB0-6557-473D-9AD9-412E6883DA8F}"/>
              </a:ext>
            </a:extLst>
          </p:cNvPr>
          <p:cNvSpPr>
            <a:spLocks noGrp="1"/>
          </p:cNvSpPr>
          <p:nvPr>
            <p:ph type="subTitle" idx="1" hasCustomPrompt="1"/>
          </p:nvPr>
        </p:nvSpPr>
        <p:spPr>
          <a:xfrm>
            <a:off x="1097279" y="2601119"/>
            <a:ext cx="9325015" cy="1655762"/>
          </a:xfrm>
        </p:spPr>
        <p:txBody>
          <a:bodyPr>
            <a:noAutofit/>
          </a:bodyPr>
          <a:lstStyle>
            <a:lvl1pPr marL="0" indent="0" algn="l">
              <a:lnSpc>
                <a:spcPts val="3200"/>
              </a:lnSpc>
              <a:buNone/>
              <a:defRPr sz="3200" b="1"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a:t>
            </a:r>
            <a:br>
              <a:rPr lang="sv-SE"/>
            </a:br>
            <a:r>
              <a:rPr lang="sv-SE"/>
              <a:t>format på underrubrik </a:t>
            </a:r>
            <a:br>
              <a:rPr lang="sv-SE"/>
            </a:br>
            <a:r>
              <a:rPr lang="sv-SE"/>
              <a:t>i bakgrunden.</a:t>
            </a:r>
          </a:p>
        </p:txBody>
      </p:sp>
    </p:spTree>
    <p:extLst>
      <p:ext uri="{BB962C8B-B14F-4D97-AF65-F5344CB8AC3E}">
        <p14:creationId xmlns:p14="http://schemas.microsoft.com/office/powerpoint/2010/main" val="37516570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å">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F418A96A-16AE-45C7-81A6-C81E7097641D}"/>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2" name="Underrubrik 2">
            <a:extLst>
              <a:ext uri="{FF2B5EF4-FFF2-40B4-BE49-F238E27FC236}">
                <a16:creationId xmlns:a16="http://schemas.microsoft.com/office/drawing/2014/main" id="{BB3A78CF-CBA8-422E-B64E-A7FC8FE48899}"/>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3866978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å">
    <p:spTree>
      <p:nvGrpSpPr>
        <p:cNvPr id="1" name=""/>
        <p:cNvGrpSpPr/>
        <p:nvPr/>
      </p:nvGrpSpPr>
      <p:grpSpPr>
        <a:xfrm>
          <a:off x="0" y="0"/>
          <a:ext cx="0" cy="0"/>
          <a:chOff x="0" y="0"/>
          <a:chExt cx="0" cy="0"/>
        </a:xfrm>
      </p:grpSpPr>
      <p:sp>
        <p:nvSpPr>
          <p:cNvPr id="6" name="Rektangel 5"/>
          <p:cNvSpPr/>
          <p:nvPr userDrawn="1"/>
        </p:nvSpPr>
        <p:spPr>
          <a:xfrm>
            <a:off x="0" y="-190501"/>
            <a:ext cx="12258675" cy="7115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53385971-85B2-4381-B4A4-A4756E75052A}"/>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F3B3A8C9-CBFC-4D68-87D2-FF586740C634}"/>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13829947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ul">
    <p:spTree>
      <p:nvGrpSpPr>
        <p:cNvPr id="1" name=""/>
        <p:cNvGrpSpPr/>
        <p:nvPr/>
      </p:nvGrpSpPr>
      <p:grpSpPr>
        <a:xfrm>
          <a:off x="0" y="0"/>
          <a:ext cx="0" cy="0"/>
          <a:chOff x="0" y="0"/>
          <a:chExt cx="0" cy="0"/>
        </a:xfrm>
      </p:grpSpPr>
      <p:sp>
        <p:nvSpPr>
          <p:cNvPr id="5" name="Rektangel 4"/>
          <p:cNvSpPr/>
          <p:nvPr userDrawn="1"/>
        </p:nvSpPr>
        <p:spPr>
          <a:xfrm>
            <a:off x="0" y="-1"/>
            <a:ext cx="12192000" cy="69437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85C5DE8B-B3F8-4356-A0A2-F71B1EAC391A}"/>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8" name="Underrubrik 2">
            <a:extLst>
              <a:ext uri="{FF2B5EF4-FFF2-40B4-BE49-F238E27FC236}">
                <a16:creationId xmlns:a16="http://schemas.microsoft.com/office/drawing/2014/main" id="{313EAC53-DA21-4FBC-8EB6-89BAF612ADB9}"/>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3397877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vart">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ubrik 1">
            <a:extLst>
              <a:ext uri="{FF2B5EF4-FFF2-40B4-BE49-F238E27FC236}">
                <a16:creationId xmlns:a16="http://schemas.microsoft.com/office/drawing/2014/main" id="{90968E40-4798-47FF-BF3D-215BE8C28E8A}"/>
              </a:ext>
            </a:extLst>
          </p:cNvPr>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10" name="Underrubrik 2">
            <a:extLst>
              <a:ext uri="{FF2B5EF4-FFF2-40B4-BE49-F238E27FC236}">
                <a16:creationId xmlns:a16="http://schemas.microsoft.com/office/drawing/2014/main" id="{AD352A87-F0A2-4D87-BC18-261A954221CD}"/>
              </a:ext>
            </a:extLst>
          </p:cNvPr>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bg2">
                    <a:lumMod val="60000"/>
                    <a:lumOff val="4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1396272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34020"/>
            <a:ext cx="10972800" cy="431145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2" name="Title 11"/>
          <p:cNvSpPr>
            <a:spLocks noGrp="1"/>
          </p:cNvSpPr>
          <p:nvPr>
            <p:ph type="title" hasCustomPrompt="1"/>
          </p:nvPr>
        </p:nvSpPr>
        <p:spPr/>
        <p:txBody>
          <a:bodyPr/>
          <a:lstStyle/>
          <a:p>
            <a:r>
              <a:rPr lang="sv-SE"/>
              <a:t>CLICK TO EDIT TITLE</a:t>
            </a:r>
            <a:endParaRPr lang="en-US"/>
          </a:p>
        </p:txBody>
      </p:sp>
    </p:spTree>
    <p:extLst>
      <p:ext uri="{BB962C8B-B14F-4D97-AF65-F5344CB8AC3E}">
        <p14:creationId xmlns:p14="http://schemas.microsoft.com/office/powerpoint/2010/main" val="3030242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Rubrikbild svar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97280" y="1852099"/>
            <a:ext cx="9325014" cy="2001444"/>
          </a:xfrm>
        </p:spPr>
        <p:txBody>
          <a:bodyPr anchor="t" anchorCtr="0">
            <a:noAutofit/>
          </a:bodyPr>
          <a:lstStyle>
            <a:lvl1pPr algn="l">
              <a:lnSpc>
                <a:spcPts val="7200"/>
              </a:lnSpc>
              <a:defRPr sz="7000" b="1" kern="1400" spc="50" baseline="0">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att ändra format.</a:t>
            </a:r>
          </a:p>
        </p:txBody>
      </p:sp>
      <p:sp>
        <p:nvSpPr>
          <p:cNvPr id="3" name="Underrubrik 2"/>
          <p:cNvSpPr>
            <a:spLocks noGrp="1"/>
          </p:cNvSpPr>
          <p:nvPr>
            <p:ph type="subTitle" idx="1" hasCustomPrompt="1"/>
          </p:nvPr>
        </p:nvSpPr>
        <p:spPr>
          <a:xfrm>
            <a:off x="1097279" y="3959781"/>
            <a:ext cx="9325015" cy="1655762"/>
          </a:xfrm>
        </p:spPr>
        <p:txBody>
          <a:bodyPr>
            <a:noAutofit/>
          </a:bodyPr>
          <a:lstStyle>
            <a:lvl1pPr marL="0" indent="0" algn="l">
              <a:lnSpc>
                <a:spcPts val="4200"/>
              </a:lnSpc>
              <a:buNone/>
              <a:defRPr sz="4000" b="1"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Tree>
    <p:extLst>
      <p:ext uri="{BB962C8B-B14F-4D97-AF65-F5344CB8AC3E}">
        <p14:creationId xmlns:p14="http://schemas.microsoft.com/office/powerpoint/2010/main" val="201977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Punktlista blå två spalt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88085BE-E8C6-48A8-80DD-9A6A4AA0FC6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2ABD829E-5BFA-49F3-AD54-E95D39102781}"/>
              </a:ext>
            </a:extLst>
          </p:cNvPr>
          <p:cNvGrpSpPr/>
          <p:nvPr userDrawn="1"/>
        </p:nvGrpSpPr>
        <p:grpSpPr>
          <a:xfrm>
            <a:off x="325068" y="345099"/>
            <a:ext cx="11866933" cy="6512901"/>
            <a:chOff x="325068" y="345099"/>
            <a:chExt cx="11866933" cy="6512901"/>
          </a:xfrm>
        </p:grpSpPr>
        <p:sp>
          <p:nvSpPr>
            <p:cNvPr id="11" name="Rektangel 10">
              <a:extLst>
                <a:ext uri="{FF2B5EF4-FFF2-40B4-BE49-F238E27FC236}">
                  <a16:creationId xmlns:a16="http://schemas.microsoft.com/office/drawing/2014/main" id="{E387571F-34C9-4239-940B-130695967757}"/>
                </a:ext>
              </a:extLst>
            </p:cNvPr>
            <p:cNvSpPr/>
            <p:nvPr userDrawn="1"/>
          </p:nvSpPr>
          <p:spPr>
            <a:xfrm>
              <a:off x="325068" y="345099"/>
              <a:ext cx="11541865" cy="6106501"/>
            </a:xfrm>
            <a:prstGeom prst="rect">
              <a:avLst/>
            </a:prstGeom>
            <a:no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0E42FCFB-D2BC-4835-BB67-0B1B2827D3FD}"/>
                </a:ext>
              </a:extLst>
            </p:cNvPr>
            <p:cNvSpPr/>
            <p:nvPr userDrawn="1"/>
          </p:nvSpPr>
          <p:spPr>
            <a:xfrm>
              <a:off x="10879131" y="5883383"/>
              <a:ext cx="1312870" cy="974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30DDA5E-45F1-4577-AFF1-280154A28C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83660" y="5999249"/>
              <a:ext cx="1025269" cy="612601"/>
            </a:xfrm>
            <a:prstGeom prst="rect">
              <a:avLst/>
            </a:prstGeom>
          </p:spPr>
        </p:pic>
      </p:grpSp>
      <p:sp>
        <p:nvSpPr>
          <p:cNvPr id="14" name="Underrubrik 2">
            <a:extLst>
              <a:ext uri="{FF2B5EF4-FFF2-40B4-BE49-F238E27FC236}">
                <a16:creationId xmlns:a16="http://schemas.microsoft.com/office/drawing/2014/main" id="{AE1124B3-E297-48E0-8D9C-99383E637F6E}"/>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accent3"/>
              </a:buClr>
              <a:buSzTx/>
              <a:buFont typeface="Arial" panose="020B0604020202020204" pitchFamily="34" charset="0"/>
              <a:buChar char="•"/>
              <a:tabLst/>
              <a:defRPr sz="2800" b="1"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17" name="Rubrik 1">
            <a:extLst>
              <a:ext uri="{FF2B5EF4-FFF2-40B4-BE49-F238E27FC236}">
                <a16:creationId xmlns:a16="http://schemas.microsoft.com/office/drawing/2014/main" id="{FAF777B9-A7A6-45CD-AB30-AAA58D772C17}"/>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Tree>
    <p:extLst>
      <p:ext uri="{BB962C8B-B14F-4D97-AF65-F5344CB8AC3E}">
        <p14:creationId xmlns:p14="http://schemas.microsoft.com/office/powerpoint/2010/main" val="3778191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unktlista grå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3" name="Platshållare för bild 2">
            <a:extLst>
              <a:ext uri="{FF2B5EF4-FFF2-40B4-BE49-F238E27FC236}">
                <a16:creationId xmlns:a16="http://schemas.microsoft.com/office/drawing/2014/main" id="{37E6E000-31B2-417A-9ECD-370B124456EA}"/>
              </a:ext>
            </a:extLst>
          </p:cNvPr>
          <p:cNvSpPr>
            <a:spLocks noGrp="1"/>
          </p:cNvSpPr>
          <p:nvPr>
            <p:ph type="pic" sz="quarter" idx="10"/>
          </p:nvPr>
        </p:nvSpPr>
        <p:spPr>
          <a:xfrm>
            <a:off x="0" y="0"/>
            <a:ext cx="5374257" cy="6858000"/>
          </a:xfrm>
        </p:spPr>
        <p:txBody>
          <a:bodyPr/>
          <a:lstStyle>
            <a:lvl1pPr marL="0" indent="0">
              <a:buFontTx/>
              <a:buNone/>
              <a:defRPr/>
            </a:lvl1pPr>
          </a:lstStyle>
          <a:p>
            <a:r>
              <a:rPr lang="sv-SE"/>
              <a:t>Klicka på ikonen för att lägga till en bild</a:t>
            </a:r>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pic>
        <p:nvPicPr>
          <p:cNvPr id="7" name="Bildobjekt 6">
            <a:extLst>
              <a:ext uri="{FF2B5EF4-FFF2-40B4-BE49-F238E27FC236}">
                <a16:creationId xmlns:a16="http://schemas.microsoft.com/office/drawing/2014/main" id="{B3471A68-CFA1-4A84-B600-A2A345B961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3560670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Punktlista vit två spalter">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4DB0F526-9488-43FF-A43D-57A58FF802DD}"/>
              </a:ext>
            </a:extLst>
          </p:cNvPr>
          <p:cNvSpPr/>
          <p:nvPr userDrawn="1"/>
        </p:nvSpPr>
        <p:spPr>
          <a:xfrm>
            <a:off x="326746" y="346770"/>
            <a:ext cx="11541865" cy="6106501"/>
          </a:xfrm>
          <a:prstGeom prst="rect">
            <a:avLst/>
          </a:prstGeom>
          <a:noFill/>
          <a:ln w="31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07AAA058-3383-4910-B3CD-9BF1CDB9D7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
        <p:nvSpPr>
          <p:cNvPr id="12" name="Underrubrik 2">
            <a:extLst>
              <a:ext uri="{FF2B5EF4-FFF2-40B4-BE49-F238E27FC236}">
                <a16:creationId xmlns:a16="http://schemas.microsoft.com/office/drawing/2014/main" id="{E59E72FF-93F4-495E-874C-35C905F98931}"/>
              </a:ext>
            </a:extLst>
          </p:cNvPr>
          <p:cNvSpPr>
            <a:spLocks noGrp="1"/>
          </p:cNvSpPr>
          <p:nvPr>
            <p:ph type="subTitle" idx="1" hasCustomPrompt="1"/>
          </p:nvPr>
        </p:nvSpPr>
        <p:spPr>
          <a:xfrm>
            <a:off x="1097280" y="2701077"/>
            <a:ext cx="9325014" cy="3416919"/>
          </a:xfrm>
        </p:spPr>
        <p:txBody>
          <a:bodyPr wrap="square" tIns="72000" bIns="0" numCol="2" spcCol="180000">
            <a:noAutofit/>
          </a:bodyPr>
          <a:lstStyle>
            <a:lvl1pPr marL="457200" marR="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6" name="Rubrik 1">
            <a:extLst>
              <a:ext uri="{FF2B5EF4-FFF2-40B4-BE49-F238E27FC236}">
                <a16:creationId xmlns:a16="http://schemas.microsoft.com/office/drawing/2014/main" id="{4F9C1776-D844-4896-9DBE-43DE315B78C1}"/>
              </a:ext>
            </a:extLst>
          </p:cNvPr>
          <p:cNvSpPr>
            <a:spLocks noGrp="1"/>
          </p:cNvSpPr>
          <p:nvPr>
            <p:ph type="ctrTitle" hasCustomPrompt="1"/>
          </p:nvPr>
        </p:nvSpPr>
        <p:spPr>
          <a:xfrm>
            <a:off x="1097280" y="748298"/>
            <a:ext cx="9325014" cy="1575856"/>
          </a:xfrm>
        </p:spPr>
        <p:txBody>
          <a:bodyPr anchor="t" anchorCtr="0">
            <a:noAutofit/>
          </a:bodyPr>
          <a:lstStyle>
            <a:lvl1pPr algn="l">
              <a:lnSpc>
                <a:spcPts val="4800"/>
              </a:lnSpc>
              <a:defRPr sz="4800" b="1" kern="1400" spc="5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för </a:t>
            </a:r>
            <a:br>
              <a:rPr lang="sv-SE"/>
            </a:br>
            <a:r>
              <a:rPr lang="sv-SE"/>
              <a:t>att ändra format.</a:t>
            </a:r>
          </a:p>
        </p:txBody>
      </p:sp>
    </p:spTree>
    <p:extLst>
      <p:ext uri="{BB962C8B-B14F-4D97-AF65-F5344CB8AC3E}">
        <p14:creationId xmlns:p14="http://schemas.microsoft.com/office/powerpoint/2010/main" val="12887437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D2370F-D62A-1836-AAF8-83AA8E02F64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1D086D-BBFE-5118-F3E8-9330438A1AF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EEAE35-B825-FC5B-8A05-C8D938004286}"/>
              </a:ext>
            </a:extLst>
          </p:cNvPr>
          <p:cNvSpPr>
            <a:spLocks noGrp="1"/>
          </p:cNvSpPr>
          <p:nvPr>
            <p:ph type="dt" sz="half" idx="10"/>
          </p:nvPr>
        </p:nvSpPr>
        <p:spPr/>
        <p:txBody>
          <a:bodyPr/>
          <a:lstStyle/>
          <a:p>
            <a:fld id="{A38E9F5C-4BD7-834B-8873-5EC4D67A6C51}" type="datetimeFigureOut">
              <a:rPr lang="sv-SE" smtClean="0"/>
              <a:t>2026-05-06</a:t>
            </a:fld>
            <a:endParaRPr lang="sv-SE"/>
          </a:p>
        </p:txBody>
      </p:sp>
      <p:sp>
        <p:nvSpPr>
          <p:cNvPr id="5" name="Platshållare för sidfot 4">
            <a:extLst>
              <a:ext uri="{FF2B5EF4-FFF2-40B4-BE49-F238E27FC236}">
                <a16:creationId xmlns:a16="http://schemas.microsoft.com/office/drawing/2014/main" id="{43DC548C-5454-7494-4137-175E12807E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AFD95A8-9DFD-959B-98B4-B8028C8E7FAA}"/>
              </a:ext>
            </a:extLst>
          </p:cNvPr>
          <p:cNvSpPr>
            <a:spLocks noGrp="1"/>
          </p:cNvSpPr>
          <p:nvPr>
            <p:ph type="sldNum" sz="quarter" idx="12"/>
          </p:nvPr>
        </p:nvSpPr>
        <p:spPr/>
        <p:txBody>
          <a:bodyPr/>
          <a:lstStyle/>
          <a:p>
            <a:fld id="{A88CA1D4-5505-5748-9A7A-0F90100A675D}" type="slidenum">
              <a:rPr lang="sv-SE" smtClean="0"/>
              <a:t>‹#›</a:t>
            </a:fld>
            <a:endParaRPr lang="sv-SE"/>
          </a:p>
        </p:txBody>
      </p:sp>
    </p:spTree>
    <p:extLst>
      <p:ext uri="{BB962C8B-B14F-4D97-AF65-F5344CB8AC3E}">
        <p14:creationId xmlns:p14="http://schemas.microsoft.com/office/powerpoint/2010/main" val="2896417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54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unktlista grå med diagram">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7ACB256-C380-497C-9DBE-249FB6D81A6F}"/>
              </a:ext>
            </a:extLst>
          </p:cNvPr>
          <p:cNvSpPr/>
          <p:nvPr userDrawn="1"/>
        </p:nvSpPr>
        <p:spPr>
          <a:xfrm>
            <a:off x="325068" y="333376"/>
            <a:ext cx="11541865" cy="605836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nderrubrik 2">
            <a:extLst>
              <a:ext uri="{FF2B5EF4-FFF2-40B4-BE49-F238E27FC236}">
                <a16:creationId xmlns:a16="http://schemas.microsoft.com/office/drawing/2014/main" id="{F49CD1DF-33B1-4498-B520-3D83404D25DC}"/>
              </a:ext>
            </a:extLst>
          </p:cNvPr>
          <p:cNvSpPr>
            <a:spLocks noGrp="1"/>
          </p:cNvSpPr>
          <p:nvPr>
            <p:ph type="subTitle" idx="1" hasCustomPrompt="1"/>
          </p:nvPr>
        </p:nvSpPr>
        <p:spPr>
          <a:xfrm>
            <a:off x="5716008" y="3131423"/>
            <a:ext cx="5266317" cy="1655762"/>
          </a:xfrm>
        </p:spPr>
        <p:txBody>
          <a:bodyPr>
            <a:noAutofit/>
          </a:bodyPr>
          <a:lstStyle>
            <a:lvl1pPr marL="457200" marR="0" indent="-457200" algn="l" defTabSz="914400" rtl="0" eaLnBrk="1" fontAlgn="auto" latinLnBrk="0" hangingPunct="1">
              <a:lnSpc>
                <a:spcPts val="2800"/>
              </a:lnSpc>
              <a:spcBef>
                <a:spcPts val="1000"/>
              </a:spcBef>
              <a:spcAft>
                <a:spcPts val="0"/>
              </a:spcAft>
              <a:buClr>
                <a:schemeClr val="tx2"/>
              </a:buClr>
              <a:buSzTx/>
              <a:buFont typeface="Arial" panose="020B0604020202020204" pitchFamily="34" charset="0"/>
              <a:buChar char="•"/>
              <a:tabLst/>
              <a:defRPr sz="2800" b="1"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r>
              <a:rPr lang="sv-SE"/>
              <a:t>Klicka här för att ändra format.</a:t>
            </a:r>
          </a:p>
          <a:p>
            <a:pPr marL="457200" marR="0" lvl="0" indent="-457200" algn="l" defTabSz="914400" rtl="0" eaLnBrk="1" fontAlgn="auto" latinLnBrk="0" hangingPunct="1">
              <a:lnSpc>
                <a:spcPts val="3200"/>
              </a:lnSpc>
              <a:spcBef>
                <a:spcPts val="1000"/>
              </a:spcBef>
              <a:spcAft>
                <a:spcPts val="0"/>
              </a:spcAft>
              <a:buClr>
                <a:schemeClr val="tx2"/>
              </a:buClr>
              <a:buSzTx/>
              <a:buFont typeface="Arial" panose="020B0604020202020204" pitchFamily="34" charset="0"/>
              <a:buChar char="•"/>
              <a:tabLst/>
              <a:defRPr/>
            </a:pPr>
            <a:endParaRPr lang="sv-SE"/>
          </a:p>
          <a:p>
            <a:endParaRPr lang="sv-SE"/>
          </a:p>
          <a:p>
            <a:endParaRPr lang="sv-SE"/>
          </a:p>
          <a:p>
            <a:endParaRPr lang="sv-SE"/>
          </a:p>
        </p:txBody>
      </p:sp>
      <p:sp>
        <p:nvSpPr>
          <p:cNvPr id="9" name="Rubrik 1">
            <a:extLst>
              <a:ext uri="{FF2B5EF4-FFF2-40B4-BE49-F238E27FC236}">
                <a16:creationId xmlns:a16="http://schemas.microsoft.com/office/drawing/2014/main" id="{0EBBDC94-9EAC-4CBF-8225-54B73B3B94D5}"/>
              </a:ext>
            </a:extLst>
          </p:cNvPr>
          <p:cNvSpPr>
            <a:spLocks noGrp="1"/>
          </p:cNvSpPr>
          <p:nvPr>
            <p:ph type="ctrTitle" hasCustomPrompt="1"/>
          </p:nvPr>
        </p:nvSpPr>
        <p:spPr>
          <a:xfrm>
            <a:off x="5716008" y="963661"/>
            <a:ext cx="5649327" cy="1575856"/>
          </a:xfrm>
        </p:spPr>
        <p:txBody>
          <a:bodyPr anchor="t" anchorCtr="0">
            <a:noAutofit/>
          </a:bodyPr>
          <a:lstStyle>
            <a:lvl1pPr algn="l">
              <a:lnSpc>
                <a:spcPts val="4800"/>
              </a:lnSpc>
              <a:defRPr sz="4800" b="1" kern="1400" spc="5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a:t>Klicka här </a:t>
            </a:r>
            <a:br>
              <a:rPr lang="sv-SE"/>
            </a:br>
            <a:r>
              <a:rPr lang="sv-SE"/>
              <a:t>för att ändra format.</a:t>
            </a:r>
          </a:p>
        </p:txBody>
      </p:sp>
      <p:sp>
        <p:nvSpPr>
          <p:cNvPr id="5" name="Platshållare för diagram 4">
            <a:extLst>
              <a:ext uri="{FF2B5EF4-FFF2-40B4-BE49-F238E27FC236}">
                <a16:creationId xmlns:a16="http://schemas.microsoft.com/office/drawing/2014/main" id="{A4379AE5-4E57-469C-A93F-073037A8C3C0}"/>
              </a:ext>
            </a:extLst>
          </p:cNvPr>
          <p:cNvSpPr>
            <a:spLocks noGrp="1"/>
          </p:cNvSpPr>
          <p:nvPr>
            <p:ph type="chart" sz="quarter" idx="10"/>
          </p:nvPr>
        </p:nvSpPr>
        <p:spPr>
          <a:xfrm>
            <a:off x="536575" y="606425"/>
            <a:ext cx="4824413" cy="5392738"/>
          </a:xfrm>
        </p:spPr>
        <p:txBody>
          <a:bodyPr/>
          <a:lstStyle>
            <a:lvl1pPr marL="0" indent="0">
              <a:buFontTx/>
              <a:buNone/>
              <a:defRPr/>
            </a:lvl1pPr>
          </a:lstStyle>
          <a:p>
            <a:r>
              <a:rPr lang="sv-SE"/>
              <a:t>Klicka på ikonen för att lägga till ett diagram</a:t>
            </a:r>
          </a:p>
        </p:txBody>
      </p:sp>
      <p:pic>
        <p:nvPicPr>
          <p:cNvPr id="7" name="Bildobjekt 6">
            <a:extLst>
              <a:ext uri="{FF2B5EF4-FFF2-40B4-BE49-F238E27FC236}">
                <a16:creationId xmlns:a16="http://schemas.microsoft.com/office/drawing/2014/main" id="{9447E630-F8FD-46E8-AE10-44E0FC2134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0408" y="6000919"/>
            <a:ext cx="3151535" cy="612601"/>
          </a:xfrm>
          <a:prstGeom prst="rect">
            <a:avLst/>
          </a:prstGeom>
        </p:spPr>
      </p:pic>
    </p:spTree>
    <p:extLst>
      <p:ext uri="{BB962C8B-B14F-4D97-AF65-F5344CB8AC3E}">
        <p14:creationId xmlns:p14="http://schemas.microsoft.com/office/powerpoint/2010/main" val="4218911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03BAA-20A4-4610-AE47-9C9EA93FC986}" type="slidenum">
              <a:rPr lang="sv-SE" smtClean="0"/>
              <a:t>‹#›</a:t>
            </a:fld>
            <a:endParaRPr lang="sv-SE"/>
          </a:p>
        </p:txBody>
      </p:sp>
    </p:spTree>
    <p:extLst>
      <p:ext uri="{BB962C8B-B14F-4D97-AF65-F5344CB8AC3E}">
        <p14:creationId xmlns:p14="http://schemas.microsoft.com/office/powerpoint/2010/main" val="2290437194"/>
      </p:ext>
    </p:extLst>
  </p:cSld>
  <p:clrMap bg1="lt1" tx1="dk1" bg2="lt2" tx2="dk2" accent1="accent1" accent2="accent2" accent3="accent3" accent4="accent4" accent5="accent5" accent6="accent6" hlink="hlink" folHlink="folHlink"/>
  <p:sldLayoutIdLst>
    <p:sldLayoutId id="2147483704" r:id="rId1"/>
    <p:sldLayoutId id="2147483675"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679" r:id="rId13"/>
    <p:sldLayoutId id="2147483676" r:id="rId14"/>
    <p:sldLayoutId id="2147483688" r:id="rId15"/>
    <p:sldLayoutId id="2147483699" r:id="rId16"/>
    <p:sldLayoutId id="2147483681" r:id="rId17"/>
    <p:sldLayoutId id="2147483689" r:id="rId18"/>
    <p:sldLayoutId id="2147483696" r:id="rId19"/>
    <p:sldLayoutId id="2147483697" r:id="rId20"/>
    <p:sldLayoutId id="2147483698" r:id="rId21"/>
    <p:sldLayoutId id="2147483690" r:id="rId22"/>
    <p:sldLayoutId id="2147483685" r:id="rId23"/>
    <p:sldLayoutId id="2147483680" r:id="rId24"/>
    <p:sldLayoutId id="2147483677" r:id="rId25"/>
    <p:sldLayoutId id="2147483720" r:id="rId26"/>
    <p:sldLayoutId id="2147483721" r:id="rId27"/>
    <p:sldLayoutId id="2147483732" r:id="rId28"/>
    <p:sldLayoutId id="2147483722" r:id="rId29"/>
    <p:sldLayoutId id="2147483723" r:id="rId30"/>
    <p:sldLayoutId id="2147483724" r:id="rId31"/>
    <p:sldLayoutId id="2147483719" r:id="rId32"/>
    <p:sldLayoutId id="2147483678" r:id="rId33"/>
    <p:sldLayoutId id="2147483687" r:id="rId34"/>
    <p:sldLayoutId id="2147483682" r:id="rId35"/>
    <p:sldLayoutId id="2147483695" r:id="rId36"/>
    <p:sldLayoutId id="2147483694" r:id="rId37"/>
    <p:sldLayoutId id="2147483693" r:id="rId38"/>
    <p:sldLayoutId id="2147483683" r:id="rId39"/>
    <p:sldLayoutId id="2147483743" r:id="rId40"/>
    <p:sldLayoutId id="2147483706" r:id="rId41"/>
    <p:sldLayoutId id="2147483744" r:id="rId42"/>
    <p:sldLayoutId id="2147483707" r:id="rId43"/>
    <p:sldLayoutId id="2147483745" r:id="rId44"/>
    <p:sldLayoutId id="2147483708" r:id="rId45"/>
    <p:sldLayoutId id="2147483746" r:id="rId46"/>
    <p:sldLayoutId id="2147483705" r:id="rId47"/>
    <p:sldLayoutId id="2147483747" r:id="rId48"/>
    <p:sldLayoutId id="2147483702" r:id="rId49"/>
    <p:sldLayoutId id="2147483748" r:id="rId50"/>
    <p:sldLayoutId id="2147483703" r:id="rId51"/>
    <p:sldLayoutId id="2147483749" r:id="rId52"/>
    <p:sldLayoutId id="2147483686" r:id="rId53"/>
    <p:sldLayoutId id="2147483750" r:id="rId54"/>
    <p:sldLayoutId id="2147483725" r:id="rId55"/>
    <p:sldLayoutId id="2147483751" r:id="rId56"/>
    <p:sldLayoutId id="2147483726" r:id="rId57"/>
    <p:sldLayoutId id="2147483752" r:id="rId58"/>
    <p:sldLayoutId id="2147483728" r:id="rId59"/>
    <p:sldLayoutId id="2147483753" r:id="rId60"/>
    <p:sldLayoutId id="2147483729" r:id="rId61"/>
    <p:sldLayoutId id="2147483754" r:id="rId62"/>
    <p:sldLayoutId id="2147483730" r:id="rId63"/>
    <p:sldLayoutId id="2147483755" r:id="rId64"/>
    <p:sldLayoutId id="2147483731" r:id="rId65"/>
    <p:sldLayoutId id="2147483756" r:id="rId66"/>
    <p:sldLayoutId id="2147483684" r:id="rId67"/>
    <p:sldLayoutId id="2147483757" r:id="rId68"/>
    <p:sldLayoutId id="2147483649" r:id="rId69"/>
    <p:sldLayoutId id="2147483758" r:id="rId70"/>
    <p:sldLayoutId id="2147483651" r:id="rId71"/>
    <p:sldLayoutId id="2147483759" r:id="rId72"/>
    <p:sldLayoutId id="2147483653" r:id="rId73"/>
    <p:sldLayoutId id="2147483654" r:id="rId74"/>
    <p:sldLayoutId id="2147483655" r:id="rId75"/>
    <p:sldLayoutId id="2147483656" r:id="rId76"/>
    <p:sldLayoutId id="2147483738" r:id="rId77"/>
    <p:sldLayoutId id="2147483739" r:id="rId78"/>
    <p:sldLayoutId id="2147483742" r:id="rId79"/>
    <p:sldLayoutId id="2147483760" r:id="rId80"/>
    <p:sldLayoutId id="2147483762" r:id="rId8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Verdana" panose="020B060403050404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179850"/>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sz="6000" b="1" kern="1200">
          <a:solidFill>
            <a:schemeClr val="accent2"/>
          </a:solidFill>
          <a:latin typeface="+mj-lt"/>
          <a:ea typeface="+mj-ea"/>
          <a:cs typeface="+mj-cs"/>
        </a:defRPr>
      </a:lvl1pPr>
    </p:titleStyle>
    <p:bodyStyle>
      <a:lvl1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1pPr>
      <a:lvl2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2pPr>
      <a:lvl3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3pPr>
      <a:lvl4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cap="none" spc="0" baseline="0">
          <a:solidFill>
            <a:schemeClr val="tx1"/>
          </a:solidFill>
          <a:latin typeface="+mn-lt"/>
          <a:ea typeface="+mn-ea"/>
          <a:cs typeface="+mn-cs"/>
        </a:defRPr>
      </a:lvl4pPr>
      <a:lvl5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5pPr>
      <a:lvl6pPr marL="540000" indent="-342000" algn="l" defTabSz="12600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6pPr>
      <a:lvl7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cap="none" spc="0" baseline="0">
          <a:solidFill>
            <a:schemeClr val="tx1"/>
          </a:solidFill>
          <a:latin typeface="+mn-lt"/>
          <a:ea typeface="+mn-ea"/>
          <a:cs typeface="+mn-cs"/>
        </a:defRPr>
      </a:lvl7pPr>
      <a:lvl8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8pPr>
      <a:lvl9pPr marL="540000" indent="-342000" algn="l" defTabSz="914400" rtl="0" eaLnBrk="1" latinLnBrk="0" hangingPunct="1">
        <a:lnSpc>
          <a:spcPct val="90000"/>
        </a:lnSpc>
        <a:spcBef>
          <a:spcPts val="600"/>
        </a:spcBef>
        <a:buClr>
          <a:schemeClr val="accent1"/>
        </a:buClr>
        <a:buFont typeface="Wingdings" panose="05000000000000000000" pitchFamily="2" charset="2"/>
        <a:buChar char="è"/>
        <a:defRPr sz="2000" b="1"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orient="horz" pos="414">
          <p15:clr>
            <a:srgbClr val="F26B43"/>
          </p15:clr>
        </p15:guide>
        <p15:guide id="4" orient="horz" pos="935">
          <p15:clr>
            <a:srgbClr val="F26B43"/>
          </p15:clr>
        </p15:guide>
        <p15:guide id="5" orient="horz" pos="3249">
          <p15:clr>
            <a:srgbClr val="F26B43"/>
          </p15:clr>
        </p15:guide>
        <p15:guide id="6" orient="horz" pos="3906">
          <p15:clr>
            <a:srgbClr val="F26B43"/>
          </p15:clr>
        </p15:guide>
        <p15:guide id="7" pos="597">
          <p15:clr>
            <a:srgbClr val="F26B43"/>
          </p15:clr>
        </p15:guide>
        <p15:guide id="8" pos="7083">
          <p15:clr>
            <a:srgbClr val="F26B43"/>
          </p15:clr>
        </p15:guide>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e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2.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42.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B3241-2A24-3AE3-3C8E-233A83E335D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53D91F9-15C5-E460-0EF1-9C05D9F25D2A}"/>
              </a:ext>
            </a:extLst>
          </p:cNvPr>
          <p:cNvSpPr>
            <a:spLocks noGrp="1"/>
          </p:cNvSpPr>
          <p:nvPr>
            <p:ph type="ctrTitle"/>
          </p:nvPr>
        </p:nvSpPr>
        <p:spPr/>
        <p:txBody>
          <a:bodyPr/>
          <a:lstStyle/>
          <a:p>
            <a:r>
              <a:rPr lang="sv-SE" sz="6000" dirty="0">
                <a:solidFill>
                  <a:srgbClr val="006CB2"/>
                </a:solidFill>
                <a:latin typeface="Verdana"/>
                <a:ea typeface="Verdana"/>
              </a:rPr>
              <a:t>Vi tar pulsen på Hagastaden</a:t>
            </a:r>
            <a:endParaRPr lang="sv-SE" sz="6000" dirty="0">
              <a:solidFill>
                <a:srgbClr val="006CB2"/>
              </a:solidFill>
            </a:endParaRPr>
          </a:p>
        </p:txBody>
      </p:sp>
      <p:pic>
        <p:nvPicPr>
          <p:cNvPr id="4" name="Picture 3" descr="A black background with purple text&#10;&#10;AI-generated content may be incorrect.">
            <a:extLst>
              <a:ext uri="{FF2B5EF4-FFF2-40B4-BE49-F238E27FC236}">
                <a16:creationId xmlns:a16="http://schemas.microsoft.com/office/drawing/2014/main" id="{83D6BD47-8EB2-4D79-AC43-617E68263E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1401" y="4594938"/>
            <a:ext cx="3258850" cy="1176020"/>
          </a:xfrm>
          <a:prstGeom prst="rect">
            <a:avLst/>
          </a:prstGeom>
        </p:spPr>
      </p:pic>
      <p:sp>
        <p:nvSpPr>
          <p:cNvPr id="5" name="TextBox 4">
            <a:extLst>
              <a:ext uri="{FF2B5EF4-FFF2-40B4-BE49-F238E27FC236}">
                <a16:creationId xmlns:a16="http://schemas.microsoft.com/office/drawing/2014/main" id="{3B01C039-7AAF-9DE7-5355-D3324E514CF2}"/>
              </a:ext>
            </a:extLst>
          </p:cNvPr>
          <p:cNvSpPr txBox="1"/>
          <p:nvPr/>
        </p:nvSpPr>
        <p:spPr>
          <a:xfrm>
            <a:off x="4809430" y="3824041"/>
            <a:ext cx="2573140" cy="646331"/>
          </a:xfrm>
          <a:prstGeom prst="rect">
            <a:avLst/>
          </a:prstGeom>
          <a:noFill/>
        </p:spPr>
        <p:txBody>
          <a:bodyPr wrap="none" rtlCol="0">
            <a:spAutoFit/>
          </a:bodyPr>
          <a:lstStyle/>
          <a:p>
            <a:r>
              <a:rPr lang="sv-SE" sz="3600" dirty="0">
                <a:solidFill>
                  <a:srgbClr val="006CB2"/>
                </a:solidFill>
              </a:rPr>
              <a:t>April 2026</a:t>
            </a:r>
          </a:p>
        </p:txBody>
      </p:sp>
    </p:spTree>
    <p:extLst>
      <p:ext uri="{BB962C8B-B14F-4D97-AF65-F5344CB8AC3E}">
        <p14:creationId xmlns:p14="http://schemas.microsoft.com/office/powerpoint/2010/main" val="135942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25B76-236C-B332-04B4-FB303CD1D35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9FC5FC7-E4CC-23D4-29E9-AC6942916CF6}"/>
              </a:ext>
            </a:extLst>
          </p:cNvPr>
          <p:cNvSpPr>
            <a:spLocks noGrp="1"/>
          </p:cNvSpPr>
          <p:nvPr>
            <p:ph type="ctrTitle"/>
          </p:nvPr>
        </p:nvSpPr>
        <p:spPr/>
        <p:txBody>
          <a:bodyPr/>
          <a:lstStyle/>
          <a:p>
            <a:r>
              <a:rPr lang="sv-SE" sz="12000">
                <a:solidFill>
                  <a:srgbClr val="006CB2"/>
                </a:solidFill>
                <a:latin typeface="Verdana"/>
                <a:ea typeface="Verdana"/>
              </a:rPr>
              <a:t>300%</a:t>
            </a:r>
            <a:endParaRPr lang="sv-SE" sz="12000">
              <a:solidFill>
                <a:srgbClr val="006CB2"/>
              </a:solidFill>
            </a:endParaRPr>
          </a:p>
        </p:txBody>
      </p:sp>
      <p:sp>
        <p:nvSpPr>
          <p:cNvPr id="3" name="TextBox 2">
            <a:extLst>
              <a:ext uri="{FF2B5EF4-FFF2-40B4-BE49-F238E27FC236}">
                <a16:creationId xmlns:a16="http://schemas.microsoft.com/office/drawing/2014/main" id="{C55F772E-9D10-F2B2-2FC2-540C2D5932EC}"/>
              </a:ext>
            </a:extLst>
          </p:cNvPr>
          <p:cNvSpPr txBox="1"/>
          <p:nvPr/>
        </p:nvSpPr>
        <p:spPr>
          <a:xfrm>
            <a:off x="2752873" y="3888953"/>
            <a:ext cx="6686254" cy="369332"/>
          </a:xfrm>
          <a:prstGeom prst="rect">
            <a:avLst/>
          </a:prstGeom>
          <a:noFill/>
        </p:spPr>
        <p:txBody>
          <a:bodyPr wrap="none" rtlCol="0">
            <a:spAutoFit/>
          </a:bodyPr>
          <a:lstStyle/>
          <a:p>
            <a:r>
              <a:rPr lang="sv-SE"/>
              <a:t>ökning av </a:t>
            </a:r>
            <a:r>
              <a:rPr lang="sv-SE" err="1"/>
              <a:t>life</a:t>
            </a:r>
            <a:r>
              <a:rPr lang="sv-SE"/>
              <a:t> science-företag i Hagastaden sedan 2010</a:t>
            </a:r>
          </a:p>
        </p:txBody>
      </p:sp>
      <p:sp>
        <p:nvSpPr>
          <p:cNvPr id="4" name="TextBox 3">
            <a:extLst>
              <a:ext uri="{FF2B5EF4-FFF2-40B4-BE49-F238E27FC236}">
                <a16:creationId xmlns:a16="http://schemas.microsoft.com/office/drawing/2014/main" id="{BC4E2786-83BC-9187-1FAA-C63EB054DDE0}"/>
              </a:ext>
            </a:extLst>
          </p:cNvPr>
          <p:cNvSpPr txBox="1"/>
          <p:nvPr/>
        </p:nvSpPr>
        <p:spPr>
          <a:xfrm>
            <a:off x="268405" y="6076338"/>
            <a:ext cx="7508787" cy="553998"/>
          </a:xfrm>
          <a:prstGeom prst="rect">
            <a:avLst/>
          </a:prstGeom>
          <a:noFill/>
        </p:spPr>
        <p:txBody>
          <a:bodyPr wrap="none" lIns="91440" tIns="45720" rIns="91440" bIns="45720" rtlCol="0" anchor="t">
            <a:spAutoFit/>
          </a:bodyPr>
          <a:lstStyle/>
          <a:p>
            <a:r>
              <a:rPr lang="en-GB" sz="1000">
                <a:solidFill>
                  <a:schemeClr val="bg2"/>
                </a:solidFill>
              </a:rPr>
              <a:t>Källa: SCB, </a:t>
            </a:r>
            <a:r>
              <a:rPr lang="en-GB" sz="1000" err="1">
                <a:solidFill>
                  <a:schemeClr val="bg2"/>
                </a:solidFill>
              </a:rPr>
              <a:t>analys</a:t>
            </a:r>
            <a:r>
              <a:rPr lang="en-GB" sz="1000">
                <a:solidFill>
                  <a:schemeClr val="bg2"/>
                </a:solidFill>
              </a:rPr>
              <a:t> </a:t>
            </a:r>
            <a:r>
              <a:rPr lang="en-GB" sz="1000" err="1">
                <a:solidFill>
                  <a:schemeClr val="bg2"/>
                </a:solidFill>
              </a:rPr>
              <a:t>av</a:t>
            </a:r>
            <a:r>
              <a:rPr lang="en-GB" sz="1000">
                <a:solidFill>
                  <a:schemeClr val="bg2"/>
                </a:solidFill>
              </a:rPr>
              <a:t> Stockholm Science City. </a:t>
            </a:r>
            <a:r>
              <a:rPr lang="en-GB" sz="1000" err="1">
                <a:solidFill>
                  <a:schemeClr val="bg2"/>
                </a:solidFill>
              </a:rPr>
              <a:t>Avser</a:t>
            </a:r>
            <a:r>
              <a:rPr lang="en-GB" sz="1000">
                <a:solidFill>
                  <a:schemeClr val="bg2"/>
                </a:solidFill>
              </a:rPr>
              <a:t> life science-</a:t>
            </a:r>
            <a:r>
              <a:rPr lang="en-GB" sz="1000" err="1">
                <a:solidFill>
                  <a:schemeClr val="bg2"/>
                </a:solidFill>
              </a:rPr>
              <a:t>företag</a:t>
            </a:r>
            <a:r>
              <a:rPr lang="en-GB" sz="1000">
                <a:solidFill>
                  <a:schemeClr val="bg2"/>
                </a:solidFill>
              </a:rPr>
              <a:t> (</a:t>
            </a:r>
            <a:r>
              <a:rPr lang="en-GB" sz="1000" err="1">
                <a:solidFill>
                  <a:schemeClr val="bg2"/>
                </a:solidFill>
              </a:rPr>
              <a:t>aktiebolag</a:t>
            </a:r>
            <a:r>
              <a:rPr lang="en-GB" sz="1000">
                <a:solidFill>
                  <a:schemeClr val="bg2"/>
                </a:solidFill>
              </a:rPr>
              <a:t>) </a:t>
            </a:r>
            <a:r>
              <a:rPr lang="en-GB" sz="1000" err="1">
                <a:solidFill>
                  <a:schemeClr val="bg2"/>
                </a:solidFill>
              </a:rPr>
              <a:t>registrerade</a:t>
            </a:r>
            <a:r>
              <a:rPr lang="en-GB" sz="1000">
                <a:solidFill>
                  <a:schemeClr val="bg2"/>
                </a:solidFill>
              </a:rPr>
              <a:t> </a:t>
            </a:r>
            <a:r>
              <a:rPr lang="en-GB" sz="1000" err="1">
                <a:solidFill>
                  <a:schemeClr val="bg2"/>
                </a:solidFill>
              </a:rPr>
              <a:t>i</a:t>
            </a:r>
            <a:r>
              <a:rPr lang="en-GB" sz="1000">
                <a:solidFill>
                  <a:schemeClr val="bg2"/>
                </a:solidFill>
              </a:rPr>
              <a:t> </a:t>
            </a:r>
            <a:r>
              <a:rPr lang="en-GB" sz="1000" err="1">
                <a:solidFill>
                  <a:schemeClr val="bg2"/>
                </a:solidFill>
              </a:rPr>
              <a:t>Hagastaden</a:t>
            </a:r>
            <a:r>
              <a:rPr lang="en-GB" sz="1000">
                <a:solidFill>
                  <a:schemeClr val="bg2"/>
                </a:solidFill>
              </a:rPr>
              <a:t>, </a:t>
            </a:r>
            <a:br>
              <a:rPr lang="en-GB" sz="1000">
                <a:solidFill>
                  <a:schemeClr val="bg2"/>
                </a:solidFill>
              </a:rPr>
            </a:br>
            <a:r>
              <a:rPr lang="en-GB" sz="1000">
                <a:solidFill>
                  <a:schemeClr val="bg2"/>
                </a:solidFill>
              </a:rPr>
              <a:t>och </a:t>
            </a:r>
            <a:r>
              <a:rPr lang="en-GB" sz="1000" err="1">
                <a:solidFill>
                  <a:schemeClr val="bg2"/>
                </a:solidFill>
              </a:rPr>
              <a:t>företag</a:t>
            </a:r>
            <a:r>
              <a:rPr lang="en-GB" sz="1000">
                <a:solidFill>
                  <a:schemeClr val="bg2"/>
                </a:solidFill>
              </a:rPr>
              <a:t> </a:t>
            </a:r>
            <a:r>
              <a:rPr lang="en-GB" sz="1000" err="1">
                <a:solidFill>
                  <a:schemeClr val="bg2"/>
                </a:solidFill>
              </a:rPr>
              <a:t>som</a:t>
            </a:r>
            <a:r>
              <a:rPr lang="en-GB" sz="1000">
                <a:solidFill>
                  <a:schemeClr val="bg2"/>
                </a:solidFill>
              </a:rPr>
              <a:t> </a:t>
            </a:r>
            <a:r>
              <a:rPr lang="en-GB" sz="1000" err="1">
                <a:solidFill>
                  <a:schemeClr val="bg2"/>
                </a:solidFill>
              </a:rPr>
              <a:t>har</a:t>
            </a:r>
            <a:r>
              <a:rPr lang="en-GB" sz="1000">
                <a:solidFill>
                  <a:schemeClr val="bg2"/>
                </a:solidFill>
              </a:rPr>
              <a:t> </a:t>
            </a:r>
            <a:r>
              <a:rPr lang="en-GB" sz="1000" err="1">
                <a:solidFill>
                  <a:schemeClr val="bg2"/>
                </a:solidFill>
              </a:rPr>
              <a:t>kontor</a:t>
            </a:r>
            <a:r>
              <a:rPr lang="en-GB" sz="1000">
                <a:solidFill>
                  <a:schemeClr val="bg2"/>
                </a:solidFill>
              </a:rPr>
              <a:t>/</a:t>
            </a:r>
            <a:r>
              <a:rPr lang="en-GB" sz="1000" err="1">
                <a:solidFill>
                  <a:schemeClr val="bg2"/>
                </a:solidFill>
              </a:rPr>
              <a:t>arbetsställe</a:t>
            </a:r>
            <a:r>
              <a:rPr lang="en-GB" sz="1000">
                <a:solidFill>
                  <a:schemeClr val="bg2"/>
                </a:solidFill>
              </a:rPr>
              <a:t> </a:t>
            </a:r>
            <a:r>
              <a:rPr lang="en-GB" sz="1000" err="1">
                <a:solidFill>
                  <a:schemeClr val="bg2"/>
                </a:solidFill>
              </a:rPr>
              <a:t>i</a:t>
            </a:r>
            <a:r>
              <a:rPr lang="en-GB" sz="1000">
                <a:solidFill>
                  <a:schemeClr val="bg2"/>
                </a:solidFill>
              </a:rPr>
              <a:t> </a:t>
            </a:r>
            <a:r>
              <a:rPr lang="en-GB" sz="1000" err="1">
                <a:solidFill>
                  <a:schemeClr val="bg2"/>
                </a:solidFill>
              </a:rPr>
              <a:t>området</a:t>
            </a:r>
            <a:r>
              <a:rPr lang="en-GB" sz="1000">
                <a:solidFill>
                  <a:schemeClr val="bg2"/>
                </a:solidFill>
              </a:rPr>
              <a:t>, </a:t>
            </a:r>
            <a:r>
              <a:rPr lang="en-GB" sz="1000" err="1">
                <a:solidFill>
                  <a:schemeClr val="bg2"/>
                </a:solidFill>
              </a:rPr>
              <a:t>även</a:t>
            </a:r>
            <a:r>
              <a:rPr lang="en-GB" sz="1000">
                <a:solidFill>
                  <a:schemeClr val="bg2"/>
                </a:solidFill>
              </a:rPr>
              <a:t> om </a:t>
            </a:r>
            <a:r>
              <a:rPr lang="en-GB" sz="1000" err="1">
                <a:solidFill>
                  <a:schemeClr val="bg2"/>
                </a:solidFill>
              </a:rPr>
              <a:t>huvudkontor</a:t>
            </a:r>
            <a:r>
              <a:rPr lang="en-GB" sz="1000">
                <a:solidFill>
                  <a:schemeClr val="bg2"/>
                </a:solidFill>
              </a:rPr>
              <a:t> </a:t>
            </a:r>
            <a:r>
              <a:rPr lang="en-GB" sz="1000" err="1">
                <a:solidFill>
                  <a:schemeClr val="bg2"/>
                </a:solidFill>
              </a:rPr>
              <a:t>är</a:t>
            </a:r>
            <a:r>
              <a:rPr lang="en-GB" sz="1000">
                <a:solidFill>
                  <a:schemeClr val="bg2"/>
                </a:solidFill>
              </a:rPr>
              <a:t> </a:t>
            </a:r>
            <a:r>
              <a:rPr lang="en-GB" sz="1000" err="1">
                <a:solidFill>
                  <a:schemeClr val="bg2"/>
                </a:solidFill>
              </a:rPr>
              <a:t>lokaliserat</a:t>
            </a:r>
            <a:r>
              <a:rPr lang="en-GB" sz="1000">
                <a:solidFill>
                  <a:schemeClr val="bg2"/>
                </a:solidFill>
              </a:rPr>
              <a:t> </a:t>
            </a:r>
            <a:r>
              <a:rPr lang="en-GB" sz="1000" err="1">
                <a:solidFill>
                  <a:schemeClr val="bg2"/>
                </a:solidFill>
              </a:rPr>
              <a:t>på</a:t>
            </a:r>
            <a:r>
              <a:rPr lang="en-GB" sz="1000">
                <a:solidFill>
                  <a:schemeClr val="bg2"/>
                </a:solidFill>
              </a:rPr>
              <a:t> annat </a:t>
            </a:r>
            <a:r>
              <a:rPr lang="en-GB" sz="1000" err="1">
                <a:solidFill>
                  <a:schemeClr val="bg2"/>
                </a:solidFill>
              </a:rPr>
              <a:t>ställe</a:t>
            </a:r>
            <a:r>
              <a:rPr lang="en-GB" sz="1000">
                <a:solidFill>
                  <a:schemeClr val="bg2"/>
                </a:solidFill>
              </a:rPr>
              <a:t>, 2026</a:t>
            </a:r>
          </a:p>
          <a:p>
            <a:endParaRPr lang="en-SE" sz="1000" i="1">
              <a:solidFill>
                <a:schemeClr val="accent3"/>
              </a:solidFill>
            </a:endParaRPr>
          </a:p>
        </p:txBody>
      </p:sp>
    </p:spTree>
    <p:extLst>
      <p:ext uri="{BB962C8B-B14F-4D97-AF65-F5344CB8AC3E}">
        <p14:creationId xmlns:p14="http://schemas.microsoft.com/office/powerpoint/2010/main" val="400223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0320-166B-332E-6B22-881ED41BF1C6}"/>
            </a:ext>
          </a:extLst>
        </p:cNvPr>
        <p:cNvGrpSpPr/>
        <p:nvPr/>
      </p:nvGrpSpPr>
      <p:grpSpPr>
        <a:xfrm>
          <a:off x="0" y="0"/>
          <a:ext cx="0" cy="0"/>
          <a:chOff x="0" y="0"/>
          <a:chExt cx="0" cy="0"/>
        </a:xfrm>
      </p:grpSpPr>
      <p:sp>
        <p:nvSpPr>
          <p:cNvPr id="8" name="Rubrik 7">
            <a:extLst>
              <a:ext uri="{FF2B5EF4-FFF2-40B4-BE49-F238E27FC236}">
                <a16:creationId xmlns:a16="http://schemas.microsoft.com/office/drawing/2014/main" id="{C13B204C-8603-DA71-0BBB-E99E4450AA53}"/>
              </a:ext>
            </a:extLst>
          </p:cNvPr>
          <p:cNvSpPr>
            <a:spLocks noGrp="1"/>
          </p:cNvSpPr>
          <p:nvPr>
            <p:ph type="ctrTitle"/>
          </p:nvPr>
        </p:nvSpPr>
        <p:spPr/>
        <p:txBody>
          <a:bodyPr/>
          <a:lstStyle/>
          <a:p>
            <a:r>
              <a:rPr lang="sv-SE"/>
              <a:t> </a:t>
            </a:r>
          </a:p>
        </p:txBody>
      </p:sp>
      <p:sp>
        <p:nvSpPr>
          <p:cNvPr id="2" name="Rektangel 1">
            <a:extLst>
              <a:ext uri="{FF2B5EF4-FFF2-40B4-BE49-F238E27FC236}">
                <a16:creationId xmlns:a16="http://schemas.microsoft.com/office/drawing/2014/main" id="{E85A9EF0-100C-5C7B-0936-127366DEAD81}"/>
              </a:ext>
            </a:extLst>
          </p:cNvPr>
          <p:cNvSpPr/>
          <p:nvPr/>
        </p:nvSpPr>
        <p:spPr>
          <a:xfrm>
            <a:off x="4292299" y="1600219"/>
            <a:ext cx="184731" cy="369332"/>
          </a:xfrm>
          <a:prstGeom prst="rect">
            <a:avLst/>
          </a:prstGeom>
        </p:spPr>
        <p:txBody>
          <a:bodyPr wrap="none" lIns="91440" tIns="45720" rIns="91440" bIns="45720" anchor="t">
            <a:spAutoFit/>
          </a:bodyPr>
          <a:lstStyle/>
          <a:p>
            <a:endParaRPr lang="sv-SE" b="1" noProof="0">
              <a:solidFill>
                <a:schemeClr val="bg1">
                  <a:lumMod val="50000"/>
                </a:schemeClr>
              </a:solidFill>
              <a:ea typeface="verdana"/>
            </a:endParaRPr>
          </a:p>
        </p:txBody>
      </p:sp>
      <p:sp>
        <p:nvSpPr>
          <p:cNvPr id="4" name="Rektangel 3">
            <a:extLst>
              <a:ext uri="{FF2B5EF4-FFF2-40B4-BE49-F238E27FC236}">
                <a16:creationId xmlns:a16="http://schemas.microsoft.com/office/drawing/2014/main" id="{067C2896-9D97-9FA2-EB9D-8121F58C53F7}"/>
              </a:ext>
            </a:extLst>
          </p:cNvPr>
          <p:cNvSpPr/>
          <p:nvPr/>
        </p:nvSpPr>
        <p:spPr>
          <a:xfrm>
            <a:off x="4292299" y="2413315"/>
            <a:ext cx="184731" cy="369332"/>
          </a:xfrm>
          <a:prstGeom prst="rect">
            <a:avLst/>
          </a:prstGeom>
        </p:spPr>
        <p:txBody>
          <a:bodyPr wrap="none" lIns="91440" tIns="45720" rIns="91440" bIns="45720" anchor="t">
            <a:spAutoFit/>
          </a:bodyPr>
          <a:lstStyle/>
          <a:p>
            <a:endParaRPr lang="sv-SE" noProof="0">
              <a:solidFill>
                <a:schemeClr val="tx1">
                  <a:lumMod val="50000"/>
                  <a:lumOff val="50000"/>
                </a:schemeClr>
              </a:solidFill>
              <a:ea typeface="verdana"/>
            </a:endParaRPr>
          </a:p>
        </p:txBody>
      </p:sp>
      <p:sp>
        <p:nvSpPr>
          <p:cNvPr id="20" name="TextBox 19">
            <a:extLst>
              <a:ext uri="{FF2B5EF4-FFF2-40B4-BE49-F238E27FC236}">
                <a16:creationId xmlns:a16="http://schemas.microsoft.com/office/drawing/2014/main" id="{188874AA-30CB-7920-4463-9F7ECB71B8B3}"/>
              </a:ext>
            </a:extLst>
          </p:cNvPr>
          <p:cNvSpPr txBox="1"/>
          <p:nvPr/>
        </p:nvSpPr>
        <p:spPr>
          <a:xfrm>
            <a:off x="268405" y="6076338"/>
            <a:ext cx="7508787" cy="553998"/>
          </a:xfrm>
          <a:prstGeom prst="rect">
            <a:avLst/>
          </a:prstGeom>
          <a:noFill/>
        </p:spPr>
        <p:txBody>
          <a:bodyPr wrap="none" lIns="91440" tIns="45720" rIns="91440" bIns="45720" rtlCol="0" anchor="t">
            <a:spAutoFit/>
          </a:bodyPr>
          <a:lstStyle/>
          <a:p>
            <a:r>
              <a:rPr lang="en-GB" sz="1000">
                <a:solidFill>
                  <a:schemeClr val="bg2"/>
                </a:solidFill>
              </a:rPr>
              <a:t>Källa: SCB, </a:t>
            </a:r>
            <a:r>
              <a:rPr lang="en-GB" sz="1000" err="1">
                <a:solidFill>
                  <a:schemeClr val="bg2"/>
                </a:solidFill>
              </a:rPr>
              <a:t>analys</a:t>
            </a:r>
            <a:r>
              <a:rPr lang="en-GB" sz="1000">
                <a:solidFill>
                  <a:schemeClr val="bg2"/>
                </a:solidFill>
              </a:rPr>
              <a:t> </a:t>
            </a:r>
            <a:r>
              <a:rPr lang="en-GB" sz="1000" err="1">
                <a:solidFill>
                  <a:schemeClr val="bg2"/>
                </a:solidFill>
              </a:rPr>
              <a:t>av</a:t>
            </a:r>
            <a:r>
              <a:rPr lang="en-GB" sz="1000">
                <a:solidFill>
                  <a:schemeClr val="bg2"/>
                </a:solidFill>
              </a:rPr>
              <a:t> Stockholm Science City. </a:t>
            </a:r>
            <a:r>
              <a:rPr lang="en-GB" sz="1000" err="1">
                <a:solidFill>
                  <a:schemeClr val="bg2"/>
                </a:solidFill>
              </a:rPr>
              <a:t>Avser</a:t>
            </a:r>
            <a:r>
              <a:rPr lang="en-GB" sz="1000">
                <a:solidFill>
                  <a:schemeClr val="bg2"/>
                </a:solidFill>
              </a:rPr>
              <a:t> life science-</a:t>
            </a:r>
            <a:r>
              <a:rPr lang="en-GB" sz="1000" err="1">
                <a:solidFill>
                  <a:schemeClr val="bg2"/>
                </a:solidFill>
              </a:rPr>
              <a:t>företag</a:t>
            </a:r>
            <a:r>
              <a:rPr lang="en-GB" sz="1000">
                <a:solidFill>
                  <a:schemeClr val="bg2"/>
                </a:solidFill>
              </a:rPr>
              <a:t> (</a:t>
            </a:r>
            <a:r>
              <a:rPr lang="en-GB" sz="1000" err="1">
                <a:solidFill>
                  <a:schemeClr val="bg2"/>
                </a:solidFill>
              </a:rPr>
              <a:t>aktiebolag</a:t>
            </a:r>
            <a:r>
              <a:rPr lang="en-GB" sz="1000">
                <a:solidFill>
                  <a:schemeClr val="bg2"/>
                </a:solidFill>
              </a:rPr>
              <a:t>) </a:t>
            </a:r>
            <a:r>
              <a:rPr lang="en-GB" sz="1000" err="1">
                <a:solidFill>
                  <a:schemeClr val="bg2"/>
                </a:solidFill>
              </a:rPr>
              <a:t>registrerade</a:t>
            </a:r>
            <a:r>
              <a:rPr lang="en-GB" sz="1000">
                <a:solidFill>
                  <a:schemeClr val="bg2"/>
                </a:solidFill>
              </a:rPr>
              <a:t> </a:t>
            </a:r>
            <a:r>
              <a:rPr lang="en-GB" sz="1000" err="1">
                <a:solidFill>
                  <a:schemeClr val="bg2"/>
                </a:solidFill>
              </a:rPr>
              <a:t>i</a:t>
            </a:r>
            <a:r>
              <a:rPr lang="en-GB" sz="1000">
                <a:solidFill>
                  <a:schemeClr val="bg2"/>
                </a:solidFill>
              </a:rPr>
              <a:t> </a:t>
            </a:r>
            <a:r>
              <a:rPr lang="en-GB" sz="1000" err="1">
                <a:solidFill>
                  <a:schemeClr val="bg2"/>
                </a:solidFill>
              </a:rPr>
              <a:t>Hagastaden</a:t>
            </a:r>
            <a:r>
              <a:rPr lang="en-GB" sz="1000">
                <a:solidFill>
                  <a:schemeClr val="bg2"/>
                </a:solidFill>
              </a:rPr>
              <a:t>, </a:t>
            </a:r>
            <a:br>
              <a:rPr lang="en-GB" sz="1000">
                <a:solidFill>
                  <a:schemeClr val="bg2"/>
                </a:solidFill>
              </a:rPr>
            </a:br>
            <a:r>
              <a:rPr lang="en-GB" sz="1000">
                <a:solidFill>
                  <a:schemeClr val="bg2"/>
                </a:solidFill>
              </a:rPr>
              <a:t>och </a:t>
            </a:r>
            <a:r>
              <a:rPr lang="en-GB" sz="1000" err="1">
                <a:solidFill>
                  <a:schemeClr val="bg2"/>
                </a:solidFill>
              </a:rPr>
              <a:t>företag</a:t>
            </a:r>
            <a:r>
              <a:rPr lang="en-GB" sz="1000">
                <a:solidFill>
                  <a:schemeClr val="bg2"/>
                </a:solidFill>
              </a:rPr>
              <a:t> </a:t>
            </a:r>
            <a:r>
              <a:rPr lang="en-GB" sz="1000" err="1">
                <a:solidFill>
                  <a:schemeClr val="bg2"/>
                </a:solidFill>
              </a:rPr>
              <a:t>som</a:t>
            </a:r>
            <a:r>
              <a:rPr lang="en-GB" sz="1000">
                <a:solidFill>
                  <a:schemeClr val="bg2"/>
                </a:solidFill>
              </a:rPr>
              <a:t> </a:t>
            </a:r>
            <a:r>
              <a:rPr lang="en-GB" sz="1000" err="1">
                <a:solidFill>
                  <a:schemeClr val="bg2"/>
                </a:solidFill>
              </a:rPr>
              <a:t>har</a:t>
            </a:r>
            <a:r>
              <a:rPr lang="en-GB" sz="1000">
                <a:solidFill>
                  <a:schemeClr val="bg2"/>
                </a:solidFill>
              </a:rPr>
              <a:t> </a:t>
            </a:r>
            <a:r>
              <a:rPr lang="en-GB" sz="1000" err="1">
                <a:solidFill>
                  <a:schemeClr val="bg2"/>
                </a:solidFill>
              </a:rPr>
              <a:t>kontor</a:t>
            </a:r>
            <a:r>
              <a:rPr lang="en-GB" sz="1000">
                <a:solidFill>
                  <a:schemeClr val="bg2"/>
                </a:solidFill>
              </a:rPr>
              <a:t>/</a:t>
            </a:r>
            <a:r>
              <a:rPr lang="en-GB" sz="1000" err="1">
                <a:solidFill>
                  <a:schemeClr val="bg2"/>
                </a:solidFill>
              </a:rPr>
              <a:t>arbetsställe</a:t>
            </a:r>
            <a:r>
              <a:rPr lang="en-GB" sz="1000">
                <a:solidFill>
                  <a:schemeClr val="bg2"/>
                </a:solidFill>
              </a:rPr>
              <a:t> </a:t>
            </a:r>
            <a:r>
              <a:rPr lang="en-GB" sz="1000" err="1">
                <a:solidFill>
                  <a:schemeClr val="bg2"/>
                </a:solidFill>
              </a:rPr>
              <a:t>i</a:t>
            </a:r>
            <a:r>
              <a:rPr lang="en-GB" sz="1000">
                <a:solidFill>
                  <a:schemeClr val="bg2"/>
                </a:solidFill>
              </a:rPr>
              <a:t> </a:t>
            </a:r>
            <a:r>
              <a:rPr lang="en-GB" sz="1000" err="1">
                <a:solidFill>
                  <a:schemeClr val="bg2"/>
                </a:solidFill>
              </a:rPr>
              <a:t>området</a:t>
            </a:r>
            <a:r>
              <a:rPr lang="en-GB" sz="1000">
                <a:solidFill>
                  <a:schemeClr val="bg2"/>
                </a:solidFill>
              </a:rPr>
              <a:t>, </a:t>
            </a:r>
            <a:r>
              <a:rPr lang="en-GB" sz="1000" err="1">
                <a:solidFill>
                  <a:schemeClr val="bg2"/>
                </a:solidFill>
              </a:rPr>
              <a:t>även</a:t>
            </a:r>
            <a:r>
              <a:rPr lang="en-GB" sz="1000">
                <a:solidFill>
                  <a:schemeClr val="bg2"/>
                </a:solidFill>
              </a:rPr>
              <a:t> om </a:t>
            </a:r>
            <a:r>
              <a:rPr lang="en-GB" sz="1000" err="1">
                <a:solidFill>
                  <a:schemeClr val="bg2"/>
                </a:solidFill>
              </a:rPr>
              <a:t>huvudkontor</a:t>
            </a:r>
            <a:r>
              <a:rPr lang="en-GB" sz="1000">
                <a:solidFill>
                  <a:schemeClr val="bg2"/>
                </a:solidFill>
              </a:rPr>
              <a:t> </a:t>
            </a:r>
            <a:r>
              <a:rPr lang="en-GB" sz="1000" err="1">
                <a:solidFill>
                  <a:schemeClr val="bg2"/>
                </a:solidFill>
              </a:rPr>
              <a:t>är</a:t>
            </a:r>
            <a:r>
              <a:rPr lang="en-GB" sz="1000">
                <a:solidFill>
                  <a:schemeClr val="bg2"/>
                </a:solidFill>
              </a:rPr>
              <a:t> </a:t>
            </a:r>
            <a:r>
              <a:rPr lang="en-GB" sz="1000" err="1">
                <a:solidFill>
                  <a:schemeClr val="bg2"/>
                </a:solidFill>
              </a:rPr>
              <a:t>lokaliserat</a:t>
            </a:r>
            <a:r>
              <a:rPr lang="en-GB" sz="1000">
                <a:solidFill>
                  <a:schemeClr val="bg2"/>
                </a:solidFill>
              </a:rPr>
              <a:t> </a:t>
            </a:r>
            <a:r>
              <a:rPr lang="en-GB" sz="1000" err="1">
                <a:solidFill>
                  <a:schemeClr val="bg2"/>
                </a:solidFill>
              </a:rPr>
              <a:t>på</a:t>
            </a:r>
            <a:r>
              <a:rPr lang="en-GB" sz="1000">
                <a:solidFill>
                  <a:schemeClr val="bg2"/>
                </a:solidFill>
              </a:rPr>
              <a:t> annat </a:t>
            </a:r>
            <a:r>
              <a:rPr lang="en-GB" sz="1000" err="1">
                <a:solidFill>
                  <a:schemeClr val="bg2"/>
                </a:solidFill>
              </a:rPr>
              <a:t>ställe</a:t>
            </a:r>
            <a:r>
              <a:rPr lang="en-GB" sz="1000">
                <a:solidFill>
                  <a:schemeClr val="bg2"/>
                </a:solidFill>
              </a:rPr>
              <a:t>, 2026</a:t>
            </a:r>
          </a:p>
          <a:p>
            <a:endParaRPr lang="en-SE" sz="1000" i="1">
              <a:solidFill>
                <a:schemeClr val="accent3"/>
              </a:solidFill>
            </a:endParaRPr>
          </a:p>
        </p:txBody>
      </p:sp>
      <p:graphicFrame>
        <p:nvGraphicFramePr>
          <p:cNvPr id="10" name="Chart 9">
            <a:extLst>
              <a:ext uri="{FF2B5EF4-FFF2-40B4-BE49-F238E27FC236}">
                <a16:creationId xmlns:a16="http://schemas.microsoft.com/office/drawing/2014/main" id="{4C7AECF6-BF23-8798-EA11-4D28F6077606}"/>
              </a:ext>
            </a:extLst>
          </p:cNvPr>
          <p:cNvGraphicFramePr/>
          <p:nvPr>
            <p:extLst>
              <p:ext uri="{D42A27DB-BD31-4B8C-83A1-F6EECF244321}">
                <p14:modId xmlns:p14="http://schemas.microsoft.com/office/powerpoint/2010/main" val="419906132"/>
              </p:ext>
            </p:extLst>
          </p:nvPr>
        </p:nvGraphicFramePr>
        <p:xfrm>
          <a:off x="452092" y="1667615"/>
          <a:ext cx="6575009" cy="37574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69113CE-7692-DB14-9F88-87A4709BD334}"/>
              </a:ext>
            </a:extLst>
          </p:cNvPr>
          <p:cNvGraphicFramePr/>
          <p:nvPr>
            <p:extLst>
              <p:ext uri="{D42A27DB-BD31-4B8C-83A1-F6EECF244321}">
                <p14:modId xmlns:p14="http://schemas.microsoft.com/office/powerpoint/2010/main" val="2131354515"/>
              </p:ext>
            </p:extLst>
          </p:nvPr>
        </p:nvGraphicFramePr>
        <p:xfrm>
          <a:off x="6679248" y="1263968"/>
          <a:ext cx="5679014" cy="407241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CB7C1741-ABE2-3451-0911-98D1B6CFEAC2}"/>
              </a:ext>
            </a:extLst>
          </p:cNvPr>
          <p:cNvSpPr txBox="1"/>
          <p:nvPr/>
        </p:nvSpPr>
        <p:spPr>
          <a:xfrm>
            <a:off x="452092" y="308425"/>
            <a:ext cx="11283858" cy="707886"/>
          </a:xfrm>
          <a:prstGeom prst="rect">
            <a:avLst/>
          </a:prstGeom>
          <a:noFill/>
        </p:spPr>
        <p:txBody>
          <a:bodyPr wrap="none" rtlCol="0">
            <a:spAutoFit/>
          </a:bodyPr>
          <a:lstStyle/>
          <a:p>
            <a:r>
              <a:rPr lang="sv-SE" sz="4000" b="1">
                <a:solidFill>
                  <a:srgbClr val="006CB2"/>
                </a:solidFill>
              </a:rPr>
              <a:t>Hagastadens </a:t>
            </a:r>
            <a:r>
              <a:rPr lang="sv-SE" sz="4000" b="1" err="1">
                <a:solidFill>
                  <a:srgbClr val="006CB2"/>
                </a:solidFill>
              </a:rPr>
              <a:t>life</a:t>
            </a:r>
            <a:r>
              <a:rPr lang="sv-SE" sz="4000" b="1">
                <a:solidFill>
                  <a:srgbClr val="006CB2"/>
                </a:solidFill>
              </a:rPr>
              <a:t> science-företag 2026</a:t>
            </a:r>
          </a:p>
        </p:txBody>
      </p:sp>
    </p:spTree>
    <p:extLst>
      <p:ext uri="{BB962C8B-B14F-4D97-AF65-F5344CB8AC3E}">
        <p14:creationId xmlns:p14="http://schemas.microsoft.com/office/powerpoint/2010/main" val="1534357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A71EF2A-133A-C851-006C-13FD10A886C5}"/>
              </a:ext>
            </a:extLst>
          </p:cNvPr>
          <p:cNvSpPr/>
          <p:nvPr/>
        </p:nvSpPr>
        <p:spPr>
          <a:xfrm>
            <a:off x="536970" y="430622"/>
            <a:ext cx="11514666" cy="1325563"/>
          </a:xfrm>
          <a:prstGeom prst="rect">
            <a:avLst/>
          </a:prstGeom>
          <a:noFill/>
          <a:ln>
            <a:noFill/>
          </a:ln>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p>
            <a:pPr>
              <a:lnSpc>
                <a:spcPct val="90000"/>
              </a:lnSpc>
              <a:spcBef>
                <a:spcPct val="0"/>
              </a:spcBef>
              <a:spcAft>
                <a:spcPts val="600"/>
              </a:spcAft>
            </a:pPr>
            <a:r>
              <a:rPr lang="en-US" sz="4000" b="1">
                <a:solidFill>
                  <a:srgbClr val="006CB2"/>
                </a:solidFill>
                <a:latin typeface="Verdana" panose="020B0604030504040204" pitchFamily="34" charset="0"/>
                <a:ea typeface="Verdana" panose="020B0604030504040204" pitchFamily="34" charset="0"/>
              </a:rPr>
              <a:t>Alla life science-</a:t>
            </a:r>
            <a:r>
              <a:rPr lang="en-US" sz="4000" b="1" err="1">
                <a:solidFill>
                  <a:srgbClr val="006CB2"/>
                </a:solidFill>
                <a:latin typeface="Verdana" panose="020B0604030504040204" pitchFamily="34" charset="0"/>
                <a:ea typeface="Verdana" panose="020B0604030504040204" pitchFamily="34" charset="0"/>
              </a:rPr>
              <a:t>företag</a:t>
            </a:r>
            <a:r>
              <a:rPr lang="en-US" sz="4000" b="1">
                <a:solidFill>
                  <a:srgbClr val="006CB2"/>
                </a:solidFill>
                <a:latin typeface="Verdana" panose="020B0604030504040204" pitchFamily="34" charset="0"/>
                <a:ea typeface="Verdana" panose="020B0604030504040204" pitchFamily="34" charset="0"/>
              </a:rPr>
              <a:t> </a:t>
            </a:r>
            <a:r>
              <a:rPr lang="en-US" sz="4000" b="1" err="1">
                <a:solidFill>
                  <a:srgbClr val="006CB2"/>
                </a:solidFill>
                <a:latin typeface="Verdana" panose="020B0604030504040204" pitchFamily="34" charset="0"/>
                <a:ea typeface="Verdana" panose="020B0604030504040204" pitchFamily="34" charset="0"/>
              </a:rPr>
              <a:t>i</a:t>
            </a:r>
            <a:r>
              <a:rPr lang="en-US" sz="4000" b="1">
                <a:solidFill>
                  <a:srgbClr val="006CB2"/>
                </a:solidFill>
                <a:latin typeface="Verdana" panose="020B0604030504040204" pitchFamily="34" charset="0"/>
                <a:ea typeface="Verdana" panose="020B0604030504040204" pitchFamily="34" charset="0"/>
              </a:rPr>
              <a:t> Stockholm/Uppsala </a:t>
            </a:r>
            <a:r>
              <a:rPr lang="en-US" sz="4000" b="1" err="1">
                <a:solidFill>
                  <a:srgbClr val="006CB2"/>
                </a:solidFill>
                <a:latin typeface="Verdana" panose="020B0604030504040204" pitchFamily="34" charset="0"/>
                <a:ea typeface="Verdana" panose="020B0604030504040204" pitchFamily="34" charset="0"/>
              </a:rPr>
              <a:t>finns</a:t>
            </a:r>
            <a:r>
              <a:rPr lang="en-US" sz="4000" b="1">
                <a:solidFill>
                  <a:srgbClr val="006CB2"/>
                </a:solidFill>
                <a:latin typeface="Verdana" panose="020B0604030504040204" pitchFamily="34" charset="0"/>
                <a:ea typeface="Verdana" panose="020B0604030504040204" pitchFamily="34" charset="0"/>
              </a:rPr>
              <a:t> </a:t>
            </a:r>
            <a:r>
              <a:rPr lang="en-US" sz="4000" b="1" err="1">
                <a:solidFill>
                  <a:srgbClr val="006CB2"/>
                </a:solidFill>
                <a:latin typeface="Verdana" panose="020B0604030504040204" pitchFamily="34" charset="0"/>
                <a:ea typeface="Verdana" panose="020B0604030504040204" pitchFamily="34" charset="0"/>
              </a:rPr>
              <a:t>på</a:t>
            </a:r>
            <a:r>
              <a:rPr lang="en-US" sz="4000" b="1">
                <a:solidFill>
                  <a:srgbClr val="006CB2"/>
                </a:solidFill>
                <a:latin typeface="Verdana" panose="020B0604030504040204" pitchFamily="34" charset="0"/>
                <a:ea typeface="Verdana" panose="020B0604030504040204" pitchFamily="34" charset="0"/>
              </a:rPr>
              <a:t> </a:t>
            </a:r>
            <a:r>
              <a:rPr lang="en-US" sz="4000" b="1" err="1">
                <a:solidFill>
                  <a:schemeClr val="accent1"/>
                </a:solidFill>
                <a:latin typeface="Verdana" panose="020B0604030504040204" pitchFamily="34" charset="0"/>
                <a:ea typeface="Verdana" panose="020B0604030504040204" pitchFamily="34" charset="0"/>
              </a:rPr>
              <a:t>ssci.se</a:t>
            </a:r>
            <a:endParaRPr lang="en-US" sz="4000" b="1">
              <a:solidFill>
                <a:schemeClr val="accent1"/>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E0AE9D01-3050-8B7E-272E-B5041AD1EC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977" y="1756184"/>
            <a:ext cx="8494005" cy="4392047"/>
          </a:xfrm>
          <a:prstGeom prst="rect">
            <a:avLst/>
          </a:prstGeom>
        </p:spPr>
      </p:pic>
    </p:spTree>
    <p:extLst>
      <p:ext uri="{BB962C8B-B14F-4D97-AF65-F5344CB8AC3E}">
        <p14:creationId xmlns:p14="http://schemas.microsoft.com/office/powerpoint/2010/main" val="363195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FCCB0C0D-F87C-ECC4-99D0-BE82E938714F}"/>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3D8BE14B-5486-5EB6-D1FA-A7183581D1DC}"/>
              </a:ext>
            </a:extLst>
          </p:cNvPr>
          <p:cNvSpPr/>
          <p:nvPr/>
        </p:nvSpPr>
        <p:spPr>
          <a:xfrm rot="19716595">
            <a:off x="4563480" y="3808361"/>
            <a:ext cx="3607496" cy="2081815"/>
          </a:xfrm>
          <a:prstGeom prst="ellipse">
            <a:avLst/>
          </a:prstGeom>
          <a:solidFill>
            <a:schemeClr val="accent1">
              <a:alpha val="5467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Freeform 1">
            <a:extLst>
              <a:ext uri="{FF2B5EF4-FFF2-40B4-BE49-F238E27FC236}">
                <a16:creationId xmlns:a16="http://schemas.microsoft.com/office/drawing/2014/main" id="{B5086D5F-B28C-C581-913B-130B6E35B0E1}"/>
              </a:ext>
            </a:extLst>
          </p:cNvPr>
          <p:cNvSpPr/>
          <p:nvPr/>
        </p:nvSpPr>
        <p:spPr>
          <a:xfrm>
            <a:off x="1117921" y="438260"/>
            <a:ext cx="8287163" cy="6370370"/>
          </a:xfrm>
          <a:custGeom>
            <a:avLst/>
            <a:gdLst>
              <a:gd name="csX0" fmla="*/ 3892490 w 8287163"/>
              <a:gd name="csY0" fmla="*/ 213093 h 6370370"/>
              <a:gd name="csX1" fmla="*/ 2727569 w 8287163"/>
              <a:gd name="csY1" fmla="*/ 338354 h 6370370"/>
              <a:gd name="csX2" fmla="*/ 1976008 w 8287163"/>
              <a:gd name="csY2" fmla="*/ 75307 h 6370370"/>
              <a:gd name="csX3" fmla="*/ 1174342 w 8287163"/>
              <a:gd name="csY3" fmla="*/ 851921 h 6370370"/>
              <a:gd name="csX4" fmla="*/ 535515 w 8287163"/>
              <a:gd name="csY4" fmla="*/ 864447 h 6370370"/>
              <a:gd name="csX5" fmla="*/ 1800643 w 8287163"/>
              <a:gd name="csY5" fmla="*/ 2204732 h 6370370"/>
              <a:gd name="csX6" fmla="*/ 1763065 w 8287163"/>
              <a:gd name="csY6" fmla="*/ 2179680 h 6370370"/>
              <a:gd name="csX7" fmla="*/ 1236972 w 8287163"/>
              <a:gd name="csY7" fmla="*/ 2655669 h 6370370"/>
              <a:gd name="csX8" fmla="*/ 72052 w 8287163"/>
              <a:gd name="csY8" fmla="*/ 2693247 h 6370370"/>
              <a:gd name="csX9" fmla="*/ 122156 w 8287163"/>
              <a:gd name="csY9" fmla="*/ 2705773 h 6370370"/>
              <a:gd name="csX10" fmla="*/ 97104 w 8287163"/>
              <a:gd name="csY10" fmla="*/ 3119132 h 6370370"/>
              <a:gd name="csX11" fmla="*/ 886243 w 8287163"/>
              <a:gd name="csY11" fmla="*/ 3194288 h 6370370"/>
              <a:gd name="csX12" fmla="*/ 1236972 w 8287163"/>
              <a:gd name="csY12" fmla="*/ 3970902 h 6370370"/>
              <a:gd name="csX13" fmla="*/ 1324654 w 8287163"/>
              <a:gd name="csY13" fmla="*/ 4008480 h 6370370"/>
              <a:gd name="csX14" fmla="*/ 2639887 w 8287163"/>
              <a:gd name="csY14" fmla="*/ 3407230 h 6370370"/>
              <a:gd name="csX15" fmla="*/ 4355953 w 8287163"/>
              <a:gd name="csY15" fmla="*/ 6313269 h 6370370"/>
              <a:gd name="csX16" fmla="*/ 7261991 w 8287163"/>
              <a:gd name="csY16" fmla="*/ 5298661 h 6370370"/>
              <a:gd name="csX17" fmla="*/ 8264074 w 8287163"/>
              <a:gd name="csY17" fmla="*/ 4822672 h 6370370"/>
              <a:gd name="csX18" fmla="*/ 7900819 w 8287163"/>
              <a:gd name="csY18" fmla="*/ 3332074 h 6370370"/>
              <a:gd name="csX19" fmla="*/ 7161783 w 8287163"/>
              <a:gd name="csY19" fmla="*/ 3657751 h 6370370"/>
              <a:gd name="csX20" fmla="*/ 3892490 w 8287163"/>
              <a:gd name="csY20" fmla="*/ 213093 h 637037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8287163" h="6370370">
                <a:moveTo>
                  <a:pt x="3892490" y="213093"/>
                </a:moveTo>
                <a:cubicBezTo>
                  <a:pt x="3153454" y="-340140"/>
                  <a:pt x="3046983" y="361318"/>
                  <a:pt x="2727569" y="338354"/>
                </a:cubicBezTo>
                <a:cubicBezTo>
                  <a:pt x="2408155" y="315390"/>
                  <a:pt x="2234879" y="-10287"/>
                  <a:pt x="1976008" y="75307"/>
                </a:cubicBezTo>
                <a:cubicBezTo>
                  <a:pt x="1717137" y="160901"/>
                  <a:pt x="1414424" y="720398"/>
                  <a:pt x="1174342" y="851921"/>
                </a:cubicBezTo>
                <a:cubicBezTo>
                  <a:pt x="934260" y="983444"/>
                  <a:pt x="431132" y="638979"/>
                  <a:pt x="535515" y="864447"/>
                </a:cubicBezTo>
                <a:cubicBezTo>
                  <a:pt x="639898" y="1089915"/>
                  <a:pt x="1596051" y="1985527"/>
                  <a:pt x="1800643" y="2204732"/>
                </a:cubicBezTo>
                <a:cubicBezTo>
                  <a:pt x="2005235" y="2423938"/>
                  <a:pt x="1857010" y="2104524"/>
                  <a:pt x="1763065" y="2179680"/>
                </a:cubicBezTo>
                <a:cubicBezTo>
                  <a:pt x="1669120" y="2254836"/>
                  <a:pt x="1518807" y="2570075"/>
                  <a:pt x="1236972" y="2655669"/>
                </a:cubicBezTo>
                <a:cubicBezTo>
                  <a:pt x="955136" y="2741264"/>
                  <a:pt x="257855" y="2684896"/>
                  <a:pt x="72052" y="2693247"/>
                </a:cubicBezTo>
                <a:cubicBezTo>
                  <a:pt x="-113751" y="2701598"/>
                  <a:pt x="117981" y="2634792"/>
                  <a:pt x="122156" y="2705773"/>
                </a:cubicBezTo>
                <a:cubicBezTo>
                  <a:pt x="126331" y="2776754"/>
                  <a:pt x="-30244" y="3037713"/>
                  <a:pt x="97104" y="3119132"/>
                </a:cubicBezTo>
                <a:cubicBezTo>
                  <a:pt x="224452" y="3200551"/>
                  <a:pt x="696265" y="3052326"/>
                  <a:pt x="886243" y="3194288"/>
                </a:cubicBezTo>
                <a:cubicBezTo>
                  <a:pt x="1076221" y="3336250"/>
                  <a:pt x="1163903" y="3835203"/>
                  <a:pt x="1236972" y="3970902"/>
                </a:cubicBezTo>
                <a:cubicBezTo>
                  <a:pt x="1310040" y="4106601"/>
                  <a:pt x="1090835" y="4102425"/>
                  <a:pt x="1324654" y="4008480"/>
                </a:cubicBezTo>
                <a:cubicBezTo>
                  <a:pt x="1558473" y="3914535"/>
                  <a:pt x="2134671" y="3023099"/>
                  <a:pt x="2639887" y="3407230"/>
                </a:cubicBezTo>
                <a:cubicBezTo>
                  <a:pt x="3145103" y="3791361"/>
                  <a:pt x="3585602" y="5998031"/>
                  <a:pt x="4355953" y="6313269"/>
                </a:cubicBezTo>
                <a:cubicBezTo>
                  <a:pt x="5126304" y="6628507"/>
                  <a:pt x="6610637" y="5547094"/>
                  <a:pt x="7261991" y="5298661"/>
                </a:cubicBezTo>
                <a:cubicBezTo>
                  <a:pt x="7913345" y="5050228"/>
                  <a:pt x="8157603" y="5150437"/>
                  <a:pt x="8264074" y="4822672"/>
                </a:cubicBezTo>
                <a:cubicBezTo>
                  <a:pt x="8370545" y="4494907"/>
                  <a:pt x="8084534" y="3526228"/>
                  <a:pt x="7900819" y="3332074"/>
                </a:cubicBezTo>
                <a:cubicBezTo>
                  <a:pt x="7717104" y="3137921"/>
                  <a:pt x="7825663" y="4181757"/>
                  <a:pt x="7161783" y="3657751"/>
                </a:cubicBezTo>
                <a:cubicBezTo>
                  <a:pt x="6497904" y="3133746"/>
                  <a:pt x="4631526" y="766326"/>
                  <a:pt x="3892490" y="213093"/>
                </a:cubicBezTo>
                <a:close/>
              </a:path>
            </a:pathLst>
          </a:custGeom>
          <a:solidFill>
            <a:schemeClr val="accent1">
              <a:alpha val="2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652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5E029-3345-7B21-5C77-5C7C8732985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73CC7FF-DDA8-4B11-B354-2BA4B2C10420}"/>
              </a:ext>
            </a:extLst>
          </p:cNvPr>
          <p:cNvSpPr>
            <a:spLocks noGrp="1"/>
          </p:cNvSpPr>
          <p:nvPr>
            <p:ph type="ctrTitle"/>
          </p:nvPr>
        </p:nvSpPr>
        <p:spPr/>
        <p:txBody>
          <a:bodyPr/>
          <a:lstStyle/>
          <a:p>
            <a:r>
              <a:rPr lang="sv-SE" sz="12000">
                <a:solidFill>
                  <a:srgbClr val="006CB2"/>
                </a:solidFill>
                <a:latin typeface="Verdana"/>
                <a:ea typeface="Verdana"/>
              </a:rPr>
              <a:t>3800</a:t>
            </a:r>
            <a:endParaRPr lang="sv-SE" sz="12000">
              <a:solidFill>
                <a:srgbClr val="006CB2"/>
              </a:solidFill>
            </a:endParaRPr>
          </a:p>
        </p:txBody>
      </p:sp>
      <p:sp>
        <p:nvSpPr>
          <p:cNvPr id="3" name="TextBox 2">
            <a:extLst>
              <a:ext uri="{FF2B5EF4-FFF2-40B4-BE49-F238E27FC236}">
                <a16:creationId xmlns:a16="http://schemas.microsoft.com/office/drawing/2014/main" id="{F11C6A3E-C6AE-26E7-F02B-19607B749877}"/>
              </a:ext>
            </a:extLst>
          </p:cNvPr>
          <p:cNvSpPr txBox="1"/>
          <p:nvPr/>
        </p:nvSpPr>
        <p:spPr>
          <a:xfrm>
            <a:off x="3082931" y="3888953"/>
            <a:ext cx="6026137" cy="369332"/>
          </a:xfrm>
          <a:prstGeom prst="rect">
            <a:avLst/>
          </a:prstGeom>
          <a:noFill/>
        </p:spPr>
        <p:txBody>
          <a:bodyPr wrap="none" rtlCol="0">
            <a:spAutoFit/>
          </a:bodyPr>
          <a:lstStyle/>
          <a:p>
            <a:r>
              <a:rPr lang="sv-SE"/>
              <a:t>av Sveriges arbetsställen finns i Hagastaden 2026</a:t>
            </a:r>
          </a:p>
        </p:txBody>
      </p:sp>
      <p:sp>
        <p:nvSpPr>
          <p:cNvPr id="4" name="TextBox 3">
            <a:extLst>
              <a:ext uri="{FF2B5EF4-FFF2-40B4-BE49-F238E27FC236}">
                <a16:creationId xmlns:a16="http://schemas.microsoft.com/office/drawing/2014/main" id="{8D904264-B3E7-5E66-64DB-BB8F41D3B877}"/>
              </a:ext>
            </a:extLst>
          </p:cNvPr>
          <p:cNvSpPr txBox="1"/>
          <p:nvPr/>
        </p:nvSpPr>
        <p:spPr>
          <a:xfrm>
            <a:off x="268405" y="6076338"/>
            <a:ext cx="6106159" cy="553998"/>
          </a:xfrm>
          <a:prstGeom prst="rect">
            <a:avLst/>
          </a:prstGeom>
          <a:noFill/>
        </p:spPr>
        <p:txBody>
          <a:bodyPr wrap="none" lIns="91440" tIns="45720" rIns="91440" bIns="45720" rtlCol="0" anchor="t">
            <a:spAutoFit/>
          </a:bodyPr>
          <a:lstStyle/>
          <a:p>
            <a:r>
              <a:rPr lang="en-GB" sz="1000">
                <a:solidFill>
                  <a:schemeClr val="bg2"/>
                </a:solidFill>
              </a:rPr>
              <a:t>Källa: SCB, </a:t>
            </a:r>
            <a:r>
              <a:rPr lang="en-GB" sz="1000" err="1">
                <a:solidFill>
                  <a:schemeClr val="bg2"/>
                </a:solidFill>
              </a:rPr>
              <a:t>analys</a:t>
            </a:r>
            <a:r>
              <a:rPr lang="en-GB" sz="1000">
                <a:solidFill>
                  <a:schemeClr val="bg2"/>
                </a:solidFill>
              </a:rPr>
              <a:t> </a:t>
            </a:r>
            <a:r>
              <a:rPr lang="en-GB" sz="1000" err="1">
                <a:solidFill>
                  <a:schemeClr val="bg2"/>
                </a:solidFill>
              </a:rPr>
              <a:t>av</a:t>
            </a:r>
            <a:r>
              <a:rPr lang="en-GB" sz="1000">
                <a:solidFill>
                  <a:schemeClr val="bg2"/>
                </a:solidFill>
              </a:rPr>
              <a:t> Stockholm Science City. </a:t>
            </a:r>
            <a:r>
              <a:rPr lang="en-GB" sz="1000" err="1">
                <a:solidFill>
                  <a:schemeClr val="bg2"/>
                </a:solidFill>
              </a:rPr>
              <a:t>Avser</a:t>
            </a:r>
            <a:r>
              <a:rPr lang="en-GB" sz="1000">
                <a:solidFill>
                  <a:schemeClr val="bg2"/>
                </a:solidFill>
              </a:rPr>
              <a:t> </a:t>
            </a:r>
            <a:r>
              <a:rPr lang="en-GB" sz="1000" err="1">
                <a:solidFill>
                  <a:schemeClr val="bg2"/>
                </a:solidFill>
              </a:rPr>
              <a:t>aktiebolag</a:t>
            </a:r>
            <a:r>
              <a:rPr lang="en-GB" sz="1000">
                <a:solidFill>
                  <a:schemeClr val="bg2"/>
                </a:solidFill>
              </a:rPr>
              <a:t> </a:t>
            </a:r>
            <a:r>
              <a:rPr lang="en-GB" sz="1000" err="1">
                <a:solidFill>
                  <a:schemeClr val="bg2"/>
                </a:solidFill>
              </a:rPr>
              <a:t>registrerade</a:t>
            </a:r>
            <a:r>
              <a:rPr lang="en-GB" sz="1000">
                <a:solidFill>
                  <a:schemeClr val="bg2"/>
                </a:solidFill>
              </a:rPr>
              <a:t> </a:t>
            </a:r>
            <a:r>
              <a:rPr lang="en-GB" sz="1000" err="1">
                <a:solidFill>
                  <a:schemeClr val="bg2"/>
                </a:solidFill>
              </a:rPr>
              <a:t>i</a:t>
            </a:r>
            <a:r>
              <a:rPr lang="en-GB" sz="1000">
                <a:solidFill>
                  <a:schemeClr val="bg2"/>
                </a:solidFill>
              </a:rPr>
              <a:t> </a:t>
            </a:r>
            <a:r>
              <a:rPr lang="en-GB" sz="1000" err="1">
                <a:solidFill>
                  <a:schemeClr val="bg2"/>
                </a:solidFill>
              </a:rPr>
              <a:t>Hagastaden</a:t>
            </a:r>
            <a:r>
              <a:rPr lang="en-GB" sz="1000">
                <a:solidFill>
                  <a:schemeClr val="bg2"/>
                </a:solidFill>
              </a:rPr>
              <a:t>, </a:t>
            </a:r>
            <a:br>
              <a:rPr lang="en-GB" sz="1000">
                <a:solidFill>
                  <a:schemeClr val="bg2"/>
                </a:solidFill>
              </a:rPr>
            </a:br>
            <a:r>
              <a:rPr lang="en-GB" sz="1000">
                <a:solidFill>
                  <a:schemeClr val="bg2"/>
                </a:solidFill>
              </a:rPr>
              <a:t>och </a:t>
            </a:r>
            <a:r>
              <a:rPr lang="en-GB" sz="1000" err="1">
                <a:solidFill>
                  <a:schemeClr val="bg2"/>
                </a:solidFill>
              </a:rPr>
              <a:t>företag</a:t>
            </a:r>
            <a:r>
              <a:rPr lang="en-GB" sz="1000">
                <a:solidFill>
                  <a:schemeClr val="bg2"/>
                </a:solidFill>
              </a:rPr>
              <a:t> </a:t>
            </a:r>
            <a:r>
              <a:rPr lang="en-GB" sz="1000" err="1">
                <a:solidFill>
                  <a:schemeClr val="bg2"/>
                </a:solidFill>
              </a:rPr>
              <a:t>som</a:t>
            </a:r>
            <a:r>
              <a:rPr lang="en-GB" sz="1000">
                <a:solidFill>
                  <a:schemeClr val="bg2"/>
                </a:solidFill>
              </a:rPr>
              <a:t> </a:t>
            </a:r>
            <a:r>
              <a:rPr lang="en-GB" sz="1000" err="1">
                <a:solidFill>
                  <a:schemeClr val="bg2"/>
                </a:solidFill>
              </a:rPr>
              <a:t>har</a:t>
            </a:r>
            <a:r>
              <a:rPr lang="en-GB" sz="1000">
                <a:solidFill>
                  <a:schemeClr val="bg2"/>
                </a:solidFill>
              </a:rPr>
              <a:t> </a:t>
            </a:r>
            <a:r>
              <a:rPr lang="en-GB" sz="1000" err="1">
                <a:solidFill>
                  <a:schemeClr val="bg2"/>
                </a:solidFill>
              </a:rPr>
              <a:t>kontor</a:t>
            </a:r>
            <a:r>
              <a:rPr lang="en-GB" sz="1000">
                <a:solidFill>
                  <a:schemeClr val="bg2"/>
                </a:solidFill>
              </a:rPr>
              <a:t>/</a:t>
            </a:r>
            <a:r>
              <a:rPr lang="en-GB" sz="1000" err="1">
                <a:solidFill>
                  <a:schemeClr val="bg2"/>
                </a:solidFill>
              </a:rPr>
              <a:t>arbetsställe</a:t>
            </a:r>
            <a:r>
              <a:rPr lang="en-GB" sz="1000">
                <a:solidFill>
                  <a:schemeClr val="bg2"/>
                </a:solidFill>
              </a:rPr>
              <a:t> </a:t>
            </a:r>
            <a:r>
              <a:rPr lang="en-GB" sz="1000" err="1">
                <a:solidFill>
                  <a:schemeClr val="bg2"/>
                </a:solidFill>
              </a:rPr>
              <a:t>i</a:t>
            </a:r>
            <a:r>
              <a:rPr lang="en-GB" sz="1000">
                <a:solidFill>
                  <a:schemeClr val="bg2"/>
                </a:solidFill>
              </a:rPr>
              <a:t> </a:t>
            </a:r>
            <a:r>
              <a:rPr lang="en-GB" sz="1000" err="1">
                <a:solidFill>
                  <a:schemeClr val="bg2"/>
                </a:solidFill>
              </a:rPr>
              <a:t>området</a:t>
            </a:r>
            <a:r>
              <a:rPr lang="en-GB" sz="1000">
                <a:solidFill>
                  <a:schemeClr val="bg2"/>
                </a:solidFill>
              </a:rPr>
              <a:t>, </a:t>
            </a:r>
            <a:r>
              <a:rPr lang="en-GB" sz="1000" err="1">
                <a:solidFill>
                  <a:schemeClr val="bg2"/>
                </a:solidFill>
              </a:rPr>
              <a:t>även</a:t>
            </a:r>
            <a:r>
              <a:rPr lang="en-GB" sz="1000">
                <a:solidFill>
                  <a:schemeClr val="bg2"/>
                </a:solidFill>
              </a:rPr>
              <a:t> om HK </a:t>
            </a:r>
            <a:r>
              <a:rPr lang="en-GB" sz="1000" err="1">
                <a:solidFill>
                  <a:schemeClr val="bg2"/>
                </a:solidFill>
              </a:rPr>
              <a:t>är</a:t>
            </a:r>
            <a:r>
              <a:rPr lang="en-GB" sz="1000">
                <a:solidFill>
                  <a:schemeClr val="bg2"/>
                </a:solidFill>
              </a:rPr>
              <a:t> </a:t>
            </a:r>
            <a:r>
              <a:rPr lang="en-GB" sz="1000" err="1">
                <a:solidFill>
                  <a:schemeClr val="bg2"/>
                </a:solidFill>
              </a:rPr>
              <a:t>på</a:t>
            </a:r>
            <a:r>
              <a:rPr lang="en-GB" sz="1000">
                <a:solidFill>
                  <a:schemeClr val="bg2"/>
                </a:solidFill>
              </a:rPr>
              <a:t> annat </a:t>
            </a:r>
            <a:r>
              <a:rPr lang="en-GB" sz="1000" err="1">
                <a:solidFill>
                  <a:schemeClr val="bg2"/>
                </a:solidFill>
              </a:rPr>
              <a:t>ställe</a:t>
            </a:r>
            <a:r>
              <a:rPr lang="en-GB" sz="1000">
                <a:solidFill>
                  <a:schemeClr val="bg2"/>
                </a:solidFill>
              </a:rPr>
              <a:t>, 2026</a:t>
            </a:r>
          </a:p>
          <a:p>
            <a:endParaRPr lang="en-SE" sz="1000" i="1">
              <a:solidFill>
                <a:schemeClr val="accent3"/>
              </a:solidFill>
            </a:endParaRPr>
          </a:p>
        </p:txBody>
      </p:sp>
    </p:spTree>
    <p:extLst>
      <p:ext uri="{BB962C8B-B14F-4D97-AF65-F5344CB8AC3E}">
        <p14:creationId xmlns:p14="http://schemas.microsoft.com/office/powerpoint/2010/main" val="64715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3EADBF-9D64-4FC7-E1D0-D2BAE8418F4B}"/>
            </a:ext>
          </a:extLst>
        </p:cNvPr>
        <p:cNvGrpSpPr/>
        <p:nvPr/>
      </p:nvGrpSpPr>
      <p:grpSpPr>
        <a:xfrm>
          <a:off x="0" y="0"/>
          <a:ext cx="0" cy="0"/>
          <a:chOff x="0" y="0"/>
          <a:chExt cx="0" cy="0"/>
        </a:xfrm>
      </p:grpSpPr>
      <p:sp>
        <p:nvSpPr>
          <p:cNvPr id="5" name="Rektangel 7">
            <a:extLst>
              <a:ext uri="{FF2B5EF4-FFF2-40B4-BE49-F238E27FC236}">
                <a16:creationId xmlns:a16="http://schemas.microsoft.com/office/drawing/2014/main" id="{EFD20D59-EE68-4356-66BB-CFC4DACE2ED2}"/>
              </a:ext>
            </a:extLst>
          </p:cNvPr>
          <p:cNvSpPr/>
          <p:nvPr/>
        </p:nvSpPr>
        <p:spPr>
          <a:xfrm>
            <a:off x="0" y="0"/>
            <a:ext cx="6150253" cy="6866027"/>
          </a:xfrm>
          <a:prstGeom prst="rect">
            <a:avLst/>
          </a:prstGeom>
          <a:solidFill>
            <a:srgbClr val="B1B3B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1600">
              <a:solidFill>
                <a:srgbClr val="E9EBE9"/>
              </a:solidFill>
            </a:endParaRPr>
          </a:p>
        </p:txBody>
      </p:sp>
      <p:sp>
        <p:nvSpPr>
          <p:cNvPr id="7" name="Rubrik 1">
            <a:extLst>
              <a:ext uri="{FF2B5EF4-FFF2-40B4-BE49-F238E27FC236}">
                <a16:creationId xmlns:a16="http://schemas.microsoft.com/office/drawing/2014/main" id="{BA144431-B595-F089-A0F1-ACCD457C9F96}"/>
              </a:ext>
            </a:extLst>
          </p:cNvPr>
          <p:cNvSpPr txBox="1">
            <a:spLocks/>
          </p:cNvSpPr>
          <p:nvPr/>
        </p:nvSpPr>
        <p:spPr>
          <a:xfrm>
            <a:off x="636712" y="2031252"/>
            <a:ext cx="5216935" cy="2633885"/>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Aptos Display"/>
              </a:defRPr>
            </a:lvl1pPr>
          </a:lstStyle>
          <a:p>
            <a:r>
              <a:rPr lang="en-GB" sz="4000" b="1" err="1">
                <a:solidFill>
                  <a:srgbClr val="006CB2"/>
                </a:solidFill>
                <a:latin typeface="+mn-lt"/>
              </a:rPr>
              <a:t>Hagastadens</a:t>
            </a:r>
            <a:r>
              <a:rPr lang="en-GB" sz="4000" b="1">
                <a:solidFill>
                  <a:srgbClr val="006CB2"/>
                </a:solidFill>
                <a:latin typeface="+mn-lt"/>
              </a:rPr>
              <a:t> </a:t>
            </a:r>
            <a:r>
              <a:rPr lang="en-GB" sz="4000" b="1" err="1">
                <a:solidFill>
                  <a:srgbClr val="006CB2"/>
                </a:solidFill>
                <a:latin typeface="+mn-lt"/>
              </a:rPr>
              <a:t>arbetsställen</a:t>
            </a:r>
            <a:r>
              <a:rPr lang="en-GB" sz="4000" b="1">
                <a:solidFill>
                  <a:srgbClr val="006CB2"/>
                </a:solidFill>
                <a:latin typeface="+mn-lt"/>
              </a:rPr>
              <a:t>:</a:t>
            </a:r>
          </a:p>
          <a:p>
            <a:r>
              <a:rPr lang="en-GB" sz="3200" err="1">
                <a:solidFill>
                  <a:srgbClr val="006CB2"/>
                </a:solidFill>
                <a:latin typeface="+mn-lt"/>
              </a:rPr>
              <a:t>Huvudsakliga</a:t>
            </a:r>
            <a:r>
              <a:rPr lang="en-GB" sz="3200">
                <a:solidFill>
                  <a:srgbClr val="006CB2"/>
                </a:solidFill>
                <a:latin typeface="+mn-lt"/>
              </a:rPr>
              <a:t> </a:t>
            </a:r>
            <a:r>
              <a:rPr lang="en-GB" sz="3200" err="1">
                <a:solidFill>
                  <a:srgbClr val="006CB2"/>
                </a:solidFill>
                <a:latin typeface="+mn-lt"/>
              </a:rPr>
              <a:t>näringsgrenar</a:t>
            </a:r>
            <a:endParaRPr lang="en-GB" sz="3200">
              <a:solidFill>
                <a:srgbClr val="006CB2"/>
              </a:solidFill>
              <a:latin typeface="+mn-lt"/>
            </a:endParaRPr>
          </a:p>
        </p:txBody>
      </p:sp>
      <p:sp>
        <p:nvSpPr>
          <p:cNvPr id="13" name="textruta 11">
            <a:extLst>
              <a:ext uri="{FF2B5EF4-FFF2-40B4-BE49-F238E27FC236}">
                <a16:creationId xmlns:a16="http://schemas.microsoft.com/office/drawing/2014/main" id="{DD086CB0-A9E9-AC87-7D3C-187339A7A515}"/>
              </a:ext>
            </a:extLst>
          </p:cNvPr>
          <p:cNvSpPr txBox="1"/>
          <p:nvPr/>
        </p:nvSpPr>
        <p:spPr>
          <a:xfrm>
            <a:off x="253341" y="6110829"/>
            <a:ext cx="8362318" cy="400110"/>
          </a:xfrm>
          <a:prstGeom prst="rect">
            <a:avLst/>
          </a:prstGeom>
          <a:noFill/>
        </p:spPr>
        <p:txBody>
          <a:bodyPr wrap="square" lIns="91440" tIns="45720" rIns="91440" bIns="45720" rtlCol="0" anchor="t">
            <a:spAutoFit/>
          </a:bodyPr>
          <a:lstStyle/>
          <a:p>
            <a:r>
              <a:rPr lang="en-GB" sz="1000">
                <a:solidFill>
                  <a:schemeClr val="tx1">
                    <a:lumMod val="50000"/>
                    <a:lumOff val="50000"/>
                  </a:schemeClr>
                </a:solidFill>
              </a:rPr>
              <a:t>Källa: SCB, </a:t>
            </a:r>
            <a:r>
              <a:rPr lang="en-GB" sz="1000" err="1">
                <a:solidFill>
                  <a:schemeClr val="tx1">
                    <a:lumMod val="50000"/>
                    <a:lumOff val="50000"/>
                  </a:schemeClr>
                </a:solidFill>
              </a:rPr>
              <a:t>analys</a:t>
            </a:r>
            <a:r>
              <a:rPr lang="en-GB" sz="1000">
                <a:solidFill>
                  <a:schemeClr val="tx1">
                    <a:lumMod val="50000"/>
                    <a:lumOff val="50000"/>
                  </a:schemeClr>
                </a:solidFill>
              </a:rPr>
              <a:t> </a:t>
            </a:r>
            <a:r>
              <a:rPr lang="en-GB" sz="1000" err="1">
                <a:solidFill>
                  <a:schemeClr val="tx1">
                    <a:lumMod val="50000"/>
                    <a:lumOff val="50000"/>
                  </a:schemeClr>
                </a:solidFill>
              </a:rPr>
              <a:t>av</a:t>
            </a:r>
            <a:r>
              <a:rPr lang="en-GB" sz="1000">
                <a:solidFill>
                  <a:schemeClr val="tx1">
                    <a:lumMod val="50000"/>
                    <a:lumOff val="50000"/>
                  </a:schemeClr>
                </a:solidFill>
              </a:rPr>
              <a:t> Stockholm Science City. </a:t>
            </a:r>
            <a:r>
              <a:rPr lang="en-GB" sz="1000" err="1">
                <a:solidFill>
                  <a:schemeClr val="tx1">
                    <a:lumMod val="50000"/>
                    <a:lumOff val="50000"/>
                  </a:schemeClr>
                </a:solidFill>
              </a:rPr>
              <a:t>Avser</a:t>
            </a:r>
            <a:r>
              <a:rPr lang="en-GB" sz="1000">
                <a:solidFill>
                  <a:schemeClr val="tx1">
                    <a:lumMod val="50000"/>
                    <a:lumOff val="50000"/>
                  </a:schemeClr>
                </a:solidFill>
              </a:rPr>
              <a:t> </a:t>
            </a:r>
            <a:r>
              <a:rPr lang="en-GB" sz="1000" err="1">
                <a:solidFill>
                  <a:schemeClr val="tx1">
                    <a:lumMod val="50000"/>
                    <a:lumOff val="50000"/>
                  </a:schemeClr>
                </a:solidFill>
              </a:rPr>
              <a:t>aktiebolag</a:t>
            </a:r>
            <a:r>
              <a:rPr lang="en-GB" sz="1000">
                <a:solidFill>
                  <a:schemeClr val="tx1">
                    <a:lumMod val="50000"/>
                    <a:lumOff val="50000"/>
                  </a:schemeClr>
                </a:solidFill>
              </a:rPr>
              <a:t> </a:t>
            </a:r>
            <a:r>
              <a:rPr lang="en-GB" sz="1000" err="1">
                <a:solidFill>
                  <a:schemeClr val="tx1">
                    <a:lumMod val="50000"/>
                    <a:lumOff val="50000"/>
                  </a:schemeClr>
                </a:solidFill>
              </a:rPr>
              <a:t>registrerade</a:t>
            </a:r>
            <a:r>
              <a:rPr lang="en-GB" sz="1000">
                <a:solidFill>
                  <a:schemeClr val="tx1">
                    <a:lumMod val="50000"/>
                    <a:lumOff val="50000"/>
                  </a:schemeClr>
                </a:solidFill>
              </a:rPr>
              <a:t> </a:t>
            </a:r>
            <a:r>
              <a:rPr lang="en-GB" sz="1000" err="1">
                <a:solidFill>
                  <a:schemeClr val="tx1">
                    <a:lumMod val="50000"/>
                    <a:lumOff val="50000"/>
                  </a:schemeClr>
                </a:solidFill>
              </a:rPr>
              <a:t>i</a:t>
            </a:r>
            <a:r>
              <a:rPr lang="en-GB" sz="1000">
                <a:solidFill>
                  <a:schemeClr val="tx1">
                    <a:lumMod val="50000"/>
                    <a:lumOff val="50000"/>
                  </a:schemeClr>
                </a:solidFill>
              </a:rPr>
              <a:t> </a:t>
            </a:r>
            <a:r>
              <a:rPr lang="en-GB" sz="1000" err="1">
                <a:solidFill>
                  <a:schemeClr val="tx1">
                    <a:lumMod val="50000"/>
                    <a:lumOff val="50000"/>
                  </a:schemeClr>
                </a:solidFill>
              </a:rPr>
              <a:t>Hagastaden</a:t>
            </a:r>
            <a:r>
              <a:rPr lang="en-GB" sz="1000">
                <a:solidFill>
                  <a:schemeClr val="tx1">
                    <a:lumMod val="50000"/>
                    <a:lumOff val="50000"/>
                  </a:schemeClr>
                </a:solidFill>
              </a:rPr>
              <a:t>, </a:t>
            </a:r>
            <a:br>
              <a:rPr lang="en-GB" sz="1000">
                <a:solidFill>
                  <a:schemeClr val="tx1">
                    <a:lumMod val="50000"/>
                    <a:lumOff val="50000"/>
                  </a:schemeClr>
                </a:solidFill>
              </a:rPr>
            </a:br>
            <a:r>
              <a:rPr lang="en-GB" sz="1000">
                <a:solidFill>
                  <a:schemeClr val="tx1">
                    <a:lumMod val="50000"/>
                    <a:lumOff val="50000"/>
                  </a:schemeClr>
                </a:solidFill>
              </a:rPr>
              <a:t>och </a:t>
            </a:r>
            <a:r>
              <a:rPr lang="en-GB" sz="1000" err="1">
                <a:solidFill>
                  <a:schemeClr val="tx1">
                    <a:lumMod val="50000"/>
                    <a:lumOff val="50000"/>
                  </a:schemeClr>
                </a:solidFill>
              </a:rPr>
              <a:t>företag</a:t>
            </a:r>
            <a:r>
              <a:rPr lang="en-GB" sz="1000">
                <a:solidFill>
                  <a:schemeClr val="tx1">
                    <a:lumMod val="50000"/>
                    <a:lumOff val="50000"/>
                  </a:schemeClr>
                </a:solidFill>
              </a:rPr>
              <a:t> </a:t>
            </a:r>
            <a:r>
              <a:rPr lang="en-GB" sz="1000" err="1">
                <a:solidFill>
                  <a:schemeClr val="tx1">
                    <a:lumMod val="50000"/>
                    <a:lumOff val="50000"/>
                  </a:schemeClr>
                </a:solidFill>
              </a:rPr>
              <a:t>som</a:t>
            </a:r>
            <a:r>
              <a:rPr lang="en-GB" sz="1000">
                <a:solidFill>
                  <a:schemeClr val="tx1">
                    <a:lumMod val="50000"/>
                    <a:lumOff val="50000"/>
                  </a:schemeClr>
                </a:solidFill>
              </a:rPr>
              <a:t> </a:t>
            </a:r>
            <a:r>
              <a:rPr lang="en-GB" sz="1000" err="1">
                <a:solidFill>
                  <a:schemeClr val="tx1">
                    <a:lumMod val="50000"/>
                    <a:lumOff val="50000"/>
                  </a:schemeClr>
                </a:solidFill>
              </a:rPr>
              <a:t>har</a:t>
            </a:r>
            <a:r>
              <a:rPr lang="en-GB" sz="1000">
                <a:solidFill>
                  <a:schemeClr val="tx1">
                    <a:lumMod val="50000"/>
                    <a:lumOff val="50000"/>
                  </a:schemeClr>
                </a:solidFill>
              </a:rPr>
              <a:t> </a:t>
            </a:r>
            <a:r>
              <a:rPr lang="en-GB" sz="1000" err="1">
                <a:solidFill>
                  <a:schemeClr val="tx1">
                    <a:lumMod val="50000"/>
                    <a:lumOff val="50000"/>
                  </a:schemeClr>
                </a:solidFill>
              </a:rPr>
              <a:t>kontor</a:t>
            </a:r>
            <a:r>
              <a:rPr lang="en-GB" sz="1000">
                <a:solidFill>
                  <a:schemeClr val="tx1">
                    <a:lumMod val="50000"/>
                    <a:lumOff val="50000"/>
                  </a:schemeClr>
                </a:solidFill>
              </a:rPr>
              <a:t>/</a:t>
            </a:r>
            <a:r>
              <a:rPr lang="en-GB" sz="1000" err="1">
                <a:solidFill>
                  <a:schemeClr val="tx1">
                    <a:lumMod val="50000"/>
                    <a:lumOff val="50000"/>
                  </a:schemeClr>
                </a:solidFill>
              </a:rPr>
              <a:t>arbetsställe</a:t>
            </a:r>
            <a:r>
              <a:rPr lang="en-GB" sz="1000">
                <a:solidFill>
                  <a:schemeClr val="tx1">
                    <a:lumMod val="50000"/>
                    <a:lumOff val="50000"/>
                  </a:schemeClr>
                </a:solidFill>
              </a:rPr>
              <a:t> </a:t>
            </a:r>
            <a:r>
              <a:rPr lang="en-GB" sz="1000" err="1">
                <a:solidFill>
                  <a:schemeClr val="tx1">
                    <a:lumMod val="50000"/>
                    <a:lumOff val="50000"/>
                  </a:schemeClr>
                </a:solidFill>
              </a:rPr>
              <a:t>i</a:t>
            </a:r>
            <a:r>
              <a:rPr lang="en-GB" sz="1000">
                <a:solidFill>
                  <a:schemeClr val="tx1">
                    <a:lumMod val="50000"/>
                    <a:lumOff val="50000"/>
                  </a:schemeClr>
                </a:solidFill>
              </a:rPr>
              <a:t> </a:t>
            </a:r>
            <a:r>
              <a:rPr lang="en-GB" sz="1000" err="1">
                <a:solidFill>
                  <a:schemeClr val="tx1">
                    <a:lumMod val="50000"/>
                    <a:lumOff val="50000"/>
                  </a:schemeClr>
                </a:solidFill>
              </a:rPr>
              <a:t>området</a:t>
            </a:r>
            <a:r>
              <a:rPr lang="en-GB" sz="1000">
                <a:solidFill>
                  <a:schemeClr val="tx1">
                    <a:lumMod val="50000"/>
                    <a:lumOff val="50000"/>
                  </a:schemeClr>
                </a:solidFill>
              </a:rPr>
              <a:t>, </a:t>
            </a:r>
            <a:r>
              <a:rPr lang="en-GB" sz="1000" err="1">
                <a:solidFill>
                  <a:schemeClr val="tx1">
                    <a:lumMod val="50000"/>
                    <a:lumOff val="50000"/>
                  </a:schemeClr>
                </a:solidFill>
              </a:rPr>
              <a:t>även</a:t>
            </a:r>
            <a:r>
              <a:rPr lang="en-GB" sz="1000">
                <a:solidFill>
                  <a:schemeClr val="tx1">
                    <a:lumMod val="50000"/>
                    <a:lumOff val="50000"/>
                  </a:schemeClr>
                </a:solidFill>
              </a:rPr>
              <a:t> om HK </a:t>
            </a:r>
            <a:r>
              <a:rPr lang="en-GB" sz="1000" err="1">
                <a:solidFill>
                  <a:schemeClr val="tx1">
                    <a:lumMod val="50000"/>
                    <a:lumOff val="50000"/>
                  </a:schemeClr>
                </a:solidFill>
              </a:rPr>
              <a:t>är</a:t>
            </a:r>
            <a:r>
              <a:rPr lang="en-GB" sz="1000">
                <a:solidFill>
                  <a:schemeClr val="tx1">
                    <a:lumMod val="50000"/>
                    <a:lumOff val="50000"/>
                  </a:schemeClr>
                </a:solidFill>
              </a:rPr>
              <a:t> </a:t>
            </a:r>
            <a:r>
              <a:rPr lang="en-GB" sz="1000" err="1">
                <a:solidFill>
                  <a:schemeClr val="tx1">
                    <a:lumMod val="50000"/>
                    <a:lumOff val="50000"/>
                  </a:schemeClr>
                </a:solidFill>
              </a:rPr>
              <a:t>på</a:t>
            </a:r>
            <a:r>
              <a:rPr lang="en-GB" sz="1000">
                <a:solidFill>
                  <a:schemeClr val="tx1">
                    <a:lumMod val="50000"/>
                    <a:lumOff val="50000"/>
                  </a:schemeClr>
                </a:solidFill>
              </a:rPr>
              <a:t> annat </a:t>
            </a:r>
            <a:r>
              <a:rPr lang="en-GB" sz="1000" err="1">
                <a:solidFill>
                  <a:schemeClr val="tx1">
                    <a:lumMod val="50000"/>
                    <a:lumOff val="50000"/>
                  </a:schemeClr>
                </a:solidFill>
              </a:rPr>
              <a:t>ställe</a:t>
            </a:r>
            <a:r>
              <a:rPr lang="en-GB" sz="1000">
                <a:solidFill>
                  <a:schemeClr val="tx1">
                    <a:lumMod val="50000"/>
                    <a:lumOff val="50000"/>
                  </a:schemeClr>
                </a:solidFill>
              </a:rPr>
              <a:t>, 2026</a:t>
            </a:r>
          </a:p>
        </p:txBody>
      </p:sp>
      <p:grpSp>
        <p:nvGrpSpPr>
          <p:cNvPr id="21" name="Group 20">
            <a:extLst>
              <a:ext uri="{FF2B5EF4-FFF2-40B4-BE49-F238E27FC236}">
                <a16:creationId xmlns:a16="http://schemas.microsoft.com/office/drawing/2014/main" id="{A31C75C7-409D-2650-434C-E579E3FCB245}"/>
              </a:ext>
            </a:extLst>
          </p:cNvPr>
          <p:cNvGrpSpPr/>
          <p:nvPr/>
        </p:nvGrpSpPr>
        <p:grpSpPr>
          <a:xfrm>
            <a:off x="6595660" y="1239836"/>
            <a:ext cx="5031967" cy="4216715"/>
            <a:chOff x="6483900" y="1182143"/>
            <a:chExt cx="5031967" cy="4216715"/>
          </a:xfrm>
        </p:grpSpPr>
        <p:pic>
          <p:nvPicPr>
            <p:cNvPr id="2" name="Picture 1" descr="branschmix_clean.png">
              <a:extLst>
                <a:ext uri="{FF2B5EF4-FFF2-40B4-BE49-F238E27FC236}">
                  <a16:creationId xmlns:a16="http://schemas.microsoft.com/office/drawing/2014/main" id="{4CC02071-A456-8D95-0A8D-696A5A6537D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786965" y="1769423"/>
              <a:ext cx="4728902" cy="3194464"/>
            </a:xfrm>
            <a:prstGeom prst="rect">
              <a:avLst/>
            </a:prstGeom>
          </p:spPr>
        </p:pic>
        <p:grpSp>
          <p:nvGrpSpPr>
            <p:cNvPr id="20" name="Group 19">
              <a:extLst>
                <a:ext uri="{FF2B5EF4-FFF2-40B4-BE49-F238E27FC236}">
                  <a16:creationId xmlns:a16="http://schemas.microsoft.com/office/drawing/2014/main" id="{D2406968-3D92-2976-48E2-3574B244A39B}"/>
                </a:ext>
              </a:extLst>
            </p:cNvPr>
            <p:cNvGrpSpPr/>
            <p:nvPr/>
          </p:nvGrpSpPr>
          <p:grpSpPr>
            <a:xfrm>
              <a:off x="6483900" y="1182143"/>
              <a:ext cx="4663481" cy="4216715"/>
              <a:chOff x="6483900" y="1182143"/>
              <a:chExt cx="4663481" cy="4216715"/>
            </a:xfrm>
          </p:grpSpPr>
          <p:sp>
            <p:nvSpPr>
              <p:cNvPr id="9" name="TextBox 8">
                <a:extLst>
                  <a:ext uri="{FF2B5EF4-FFF2-40B4-BE49-F238E27FC236}">
                    <a16:creationId xmlns:a16="http://schemas.microsoft.com/office/drawing/2014/main" id="{4930AB3E-2D47-4814-86A9-9386E35535DB}"/>
                  </a:ext>
                </a:extLst>
              </p:cNvPr>
              <p:cNvSpPr txBox="1"/>
              <p:nvPr/>
            </p:nvSpPr>
            <p:spPr>
              <a:xfrm>
                <a:off x="7595031" y="1182143"/>
                <a:ext cx="3462807" cy="276999"/>
              </a:xfrm>
              <a:prstGeom prst="rect">
                <a:avLst/>
              </a:prstGeom>
              <a:noFill/>
            </p:spPr>
            <p:txBody>
              <a:bodyPr wrap="none" rtlCol="0">
                <a:spAutoFit/>
              </a:bodyPr>
              <a:lstStyle/>
              <a:p>
                <a:r>
                  <a:rPr lang="sv-SE" sz="1200"/>
                  <a:t>Hagastaden – huvudsakliga näringsgrenar</a:t>
                </a:r>
              </a:p>
            </p:txBody>
          </p:sp>
          <p:sp>
            <p:nvSpPr>
              <p:cNvPr id="14" name="TextBox 13">
                <a:extLst>
                  <a:ext uri="{FF2B5EF4-FFF2-40B4-BE49-F238E27FC236}">
                    <a16:creationId xmlns:a16="http://schemas.microsoft.com/office/drawing/2014/main" id="{EB885BA4-EBE6-4858-F5D1-C970306ECA3D}"/>
                  </a:ext>
                </a:extLst>
              </p:cNvPr>
              <p:cNvSpPr txBox="1"/>
              <p:nvPr/>
            </p:nvSpPr>
            <p:spPr>
              <a:xfrm>
                <a:off x="9543452" y="5121859"/>
                <a:ext cx="1192955" cy="276999"/>
              </a:xfrm>
              <a:prstGeom prst="rect">
                <a:avLst/>
              </a:prstGeom>
              <a:noFill/>
            </p:spPr>
            <p:txBody>
              <a:bodyPr wrap="none" rtlCol="0">
                <a:spAutoFit/>
              </a:bodyPr>
              <a:lstStyle/>
              <a:p>
                <a:r>
                  <a:rPr lang="sv-SE" sz="1200"/>
                  <a:t>Antal företag</a:t>
                </a:r>
              </a:p>
            </p:txBody>
          </p:sp>
          <p:sp>
            <p:nvSpPr>
              <p:cNvPr id="3" name="TextBox 2">
                <a:extLst>
                  <a:ext uri="{FF2B5EF4-FFF2-40B4-BE49-F238E27FC236}">
                    <a16:creationId xmlns:a16="http://schemas.microsoft.com/office/drawing/2014/main" id="{C8E5DE78-CB1A-5979-AEC4-822389DEE950}"/>
                  </a:ext>
                </a:extLst>
              </p:cNvPr>
              <p:cNvSpPr txBox="1"/>
              <p:nvPr/>
            </p:nvSpPr>
            <p:spPr>
              <a:xfrm>
                <a:off x="7595032" y="3472629"/>
                <a:ext cx="1206975" cy="215444"/>
              </a:xfrm>
              <a:prstGeom prst="rect">
                <a:avLst/>
              </a:prstGeom>
              <a:solidFill>
                <a:schemeClr val="bg1"/>
              </a:solidFill>
            </p:spPr>
            <p:txBody>
              <a:bodyPr wrap="square" rtlCol="0">
                <a:spAutoFit/>
              </a:bodyPr>
              <a:lstStyle/>
              <a:p>
                <a:pPr algn="r"/>
                <a:r>
                  <a:rPr lang="sv-SE" sz="800"/>
                  <a:t>Hälso- och sjukvård</a:t>
                </a:r>
              </a:p>
            </p:txBody>
          </p:sp>
          <p:sp>
            <p:nvSpPr>
              <p:cNvPr id="4" name="TextBox 3">
                <a:extLst>
                  <a:ext uri="{FF2B5EF4-FFF2-40B4-BE49-F238E27FC236}">
                    <a16:creationId xmlns:a16="http://schemas.microsoft.com/office/drawing/2014/main" id="{7988A897-C723-B614-64C6-CF63E30AB264}"/>
                  </a:ext>
                </a:extLst>
              </p:cNvPr>
              <p:cNvSpPr txBox="1"/>
              <p:nvPr/>
            </p:nvSpPr>
            <p:spPr>
              <a:xfrm>
                <a:off x="7595031" y="3770277"/>
                <a:ext cx="1206975" cy="215444"/>
              </a:xfrm>
              <a:prstGeom prst="rect">
                <a:avLst/>
              </a:prstGeom>
              <a:solidFill>
                <a:schemeClr val="bg1"/>
              </a:solidFill>
            </p:spPr>
            <p:txBody>
              <a:bodyPr wrap="square" rtlCol="0">
                <a:spAutoFit/>
              </a:bodyPr>
              <a:lstStyle/>
              <a:p>
                <a:pPr algn="r"/>
                <a:r>
                  <a:rPr lang="sv-SE" sz="800"/>
                  <a:t>Fastighet</a:t>
                </a:r>
              </a:p>
            </p:txBody>
          </p:sp>
          <p:sp>
            <p:nvSpPr>
              <p:cNvPr id="6" name="TextBox 5">
                <a:extLst>
                  <a:ext uri="{FF2B5EF4-FFF2-40B4-BE49-F238E27FC236}">
                    <a16:creationId xmlns:a16="http://schemas.microsoft.com/office/drawing/2014/main" id="{0CCF4874-A471-4F64-2BD5-64A52D856C2E}"/>
                  </a:ext>
                </a:extLst>
              </p:cNvPr>
              <p:cNvSpPr txBox="1"/>
              <p:nvPr/>
            </p:nvSpPr>
            <p:spPr>
              <a:xfrm>
                <a:off x="7209946" y="4079800"/>
                <a:ext cx="1592060" cy="215444"/>
              </a:xfrm>
              <a:prstGeom prst="rect">
                <a:avLst/>
              </a:prstGeom>
              <a:solidFill>
                <a:schemeClr val="bg1"/>
              </a:solidFill>
            </p:spPr>
            <p:txBody>
              <a:bodyPr wrap="square" rtlCol="0">
                <a:spAutoFit/>
              </a:bodyPr>
              <a:lstStyle/>
              <a:p>
                <a:pPr algn="r"/>
                <a:r>
                  <a:rPr lang="sv-SE" sz="800"/>
                  <a:t>Affärsstöd &amp; administration</a:t>
                </a:r>
              </a:p>
            </p:txBody>
          </p:sp>
          <p:sp>
            <p:nvSpPr>
              <p:cNvPr id="10" name="TextBox 9">
                <a:extLst>
                  <a:ext uri="{FF2B5EF4-FFF2-40B4-BE49-F238E27FC236}">
                    <a16:creationId xmlns:a16="http://schemas.microsoft.com/office/drawing/2014/main" id="{182F1913-7F72-7BB4-4E6E-3C2754E56473}"/>
                  </a:ext>
                </a:extLst>
              </p:cNvPr>
              <p:cNvSpPr txBox="1"/>
              <p:nvPr/>
            </p:nvSpPr>
            <p:spPr>
              <a:xfrm>
                <a:off x="7191371" y="4384855"/>
                <a:ext cx="1592060" cy="215444"/>
              </a:xfrm>
              <a:prstGeom prst="rect">
                <a:avLst/>
              </a:prstGeom>
              <a:solidFill>
                <a:schemeClr val="bg1"/>
              </a:solidFill>
            </p:spPr>
            <p:txBody>
              <a:bodyPr wrap="square" rtlCol="0">
                <a:spAutoFit/>
              </a:bodyPr>
              <a:lstStyle/>
              <a:p>
                <a:pPr algn="r"/>
                <a:r>
                  <a:rPr lang="sv-SE" sz="800"/>
                  <a:t>Bygg &amp; infrastruktur</a:t>
                </a:r>
              </a:p>
            </p:txBody>
          </p:sp>
          <p:sp>
            <p:nvSpPr>
              <p:cNvPr id="11" name="TextBox 10">
                <a:extLst>
                  <a:ext uri="{FF2B5EF4-FFF2-40B4-BE49-F238E27FC236}">
                    <a16:creationId xmlns:a16="http://schemas.microsoft.com/office/drawing/2014/main" id="{3765F431-D958-C49F-7DF2-079584961B26}"/>
                  </a:ext>
                </a:extLst>
              </p:cNvPr>
              <p:cNvSpPr txBox="1"/>
              <p:nvPr/>
            </p:nvSpPr>
            <p:spPr>
              <a:xfrm>
                <a:off x="7595031" y="3183163"/>
                <a:ext cx="1206975" cy="215444"/>
              </a:xfrm>
              <a:prstGeom prst="rect">
                <a:avLst/>
              </a:prstGeom>
              <a:solidFill>
                <a:schemeClr val="bg1"/>
              </a:solidFill>
            </p:spPr>
            <p:txBody>
              <a:bodyPr wrap="square" rtlCol="0">
                <a:spAutoFit/>
              </a:bodyPr>
              <a:lstStyle/>
              <a:p>
                <a:pPr algn="r"/>
                <a:r>
                  <a:rPr lang="sv-SE" sz="800"/>
                  <a:t>Life Science</a:t>
                </a:r>
              </a:p>
            </p:txBody>
          </p:sp>
          <p:sp>
            <p:nvSpPr>
              <p:cNvPr id="15" name="TextBox 14">
                <a:extLst>
                  <a:ext uri="{FF2B5EF4-FFF2-40B4-BE49-F238E27FC236}">
                    <a16:creationId xmlns:a16="http://schemas.microsoft.com/office/drawing/2014/main" id="{819C076F-EE1C-6BE6-A62A-9DC9A919CA90}"/>
                  </a:ext>
                </a:extLst>
              </p:cNvPr>
              <p:cNvSpPr txBox="1"/>
              <p:nvPr/>
            </p:nvSpPr>
            <p:spPr>
              <a:xfrm>
                <a:off x="6630974" y="2861695"/>
                <a:ext cx="2152457" cy="215444"/>
              </a:xfrm>
              <a:prstGeom prst="rect">
                <a:avLst/>
              </a:prstGeom>
              <a:solidFill>
                <a:schemeClr val="bg1"/>
              </a:solidFill>
            </p:spPr>
            <p:txBody>
              <a:bodyPr wrap="square" rtlCol="0">
                <a:spAutoFit/>
              </a:bodyPr>
              <a:lstStyle/>
              <a:p>
                <a:pPr algn="r"/>
                <a:r>
                  <a:rPr lang="sv-SE" sz="800"/>
                  <a:t>Konsult (organisation/management)</a:t>
                </a:r>
              </a:p>
            </p:txBody>
          </p:sp>
          <p:sp>
            <p:nvSpPr>
              <p:cNvPr id="16" name="TextBox 15">
                <a:extLst>
                  <a:ext uri="{FF2B5EF4-FFF2-40B4-BE49-F238E27FC236}">
                    <a16:creationId xmlns:a16="http://schemas.microsoft.com/office/drawing/2014/main" id="{5A7FC171-422A-568A-B670-259F517B8A27}"/>
                  </a:ext>
                </a:extLst>
              </p:cNvPr>
              <p:cNvSpPr txBox="1"/>
              <p:nvPr/>
            </p:nvSpPr>
            <p:spPr>
              <a:xfrm>
                <a:off x="7576456" y="2551455"/>
                <a:ext cx="1206975" cy="215444"/>
              </a:xfrm>
              <a:prstGeom prst="rect">
                <a:avLst/>
              </a:prstGeom>
              <a:solidFill>
                <a:schemeClr val="bg1"/>
              </a:solidFill>
            </p:spPr>
            <p:txBody>
              <a:bodyPr wrap="square" rtlCol="0">
                <a:spAutoFit/>
              </a:bodyPr>
              <a:lstStyle/>
              <a:p>
                <a:pPr algn="r"/>
                <a:r>
                  <a:rPr lang="sv-SE" sz="800"/>
                  <a:t>Handel</a:t>
                </a:r>
              </a:p>
            </p:txBody>
          </p:sp>
          <p:sp>
            <p:nvSpPr>
              <p:cNvPr id="17" name="TextBox 16">
                <a:extLst>
                  <a:ext uri="{FF2B5EF4-FFF2-40B4-BE49-F238E27FC236}">
                    <a16:creationId xmlns:a16="http://schemas.microsoft.com/office/drawing/2014/main" id="{F480B10A-A6DF-790A-E0AE-EF890FE53F93}"/>
                  </a:ext>
                </a:extLst>
              </p:cNvPr>
              <p:cNvSpPr txBox="1"/>
              <p:nvPr/>
            </p:nvSpPr>
            <p:spPr>
              <a:xfrm>
                <a:off x="6911439" y="2261989"/>
                <a:ext cx="1871991" cy="215444"/>
              </a:xfrm>
              <a:prstGeom prst="rect">
                <a:avLst/>
              </a:prstGeom>
              <a:solidFill>
                <a:schemeClr val="bg1"/>
              </a:solidFill>
            </p:spPr>
            <p:txBody>
              <a:bodyPr wrap="square" rtlCol="0">
                <a:spAutoFit/>
              </a:bodyPr>
              <a:lstStyle/>
              <a:p>
                <a:pPr algn="r"/>
                <a:r>
                  <a:rPr lang="sv-SE" sz="800"/>
                  <a:t>Holding &amp; investering</a:t>
                </a:r>
              </a:p>
            </p:txBody>
          </p:sp>
          <p:sp>
            <p:nvSpPr>
              <p:cNvPr id="18" name="TextBox 17">
                <a:extLst>
                  <a:ext uri="{FF2B5EF4-FFF2-40B4-BE49-F238E27FC236}">
                    <a16:creationId xmlns:a16="http://schemas.microsoft.com/office/drawing/2014/main" id="{14D75D9D-1BBE-525C-C01A-405CDB6BC6DB}"/>
                  </a:ext>
                </a:extLst>
              </p:cNvPr>
              <p:cNvSpPr txBox="1"/>
              <p:nvPr/>
            </p:nvSpPr>
            <p:spPr>
              <a:xfrm>
                <a:off x="6911439" y="1940521"/>
                <a:ext cx="1871991" cy="215444"/>
              </a:xfrm>
              <a:prstGeom prst="rect">
                <a:avLst/>
              </a:prstGeom>
              <a:solidFill>
                <a:schemeClr val="bg1"/>
              </a:solidFill>
            </p:spPr>
            <p:txBody>
              <a:bodyPr wrap="square" rtlCol="0">
                <a:spAutoFit/>
              </a:bodyPr>
              <a:lstStyle/>
              <a:p>
                <a:pPr algn="r"/>
                <a:r>
                  <a:rPr lang="sv-SE" sz="800"/>
                  <a:t>IT &amp; Tech</a:t>
                </a:r>
              </a:p>
            </p:txBody>
          </p:sp>
          <p:sp>
            <p:nvSpPr>
              <p:cNvPr id="12" name="TextBox 11">
                <a:extLst>
                  <a:ext uri="{FF2B5EF4-FFF2-40B4-BE49-F238E27FC236}">
                    <a16:creationId xmlns:a16="http://schemas.microsoft.com/office/drawing/2014/main" id="{61FB11D8-59A5-AAE4-33BA-AA4894EAE326}"/>
                  </a:ext>
                </a:extLst>
              </p:cNvPr>
              <p:cNvSpPr txBox="1"/>
              <p:nvPr/>
            </p:nvSpPr>
            <p:spPr>
              <a:xfrm rot="16200000">
                <a:off x="6207703" y="2916915"/>
                <a:ext cx="829394" cy="276999"/>
              </a:xfrm>
              <a:prstGeom prst="rect">
                <a:avLst/>
              </a:prstGeom>
              <a:noFill/>
            </p:spPr>
            <p:txBody>
              <a:bodyPr wrap="none" rtlCol="0">
                <a:spAutoFit/>
              </a:bodyPr>
              <a:lstStyle/>
              <a:p>
                <a:r>
                  <a:rPr lang="sv-SE" sz="1200"/>
                  <a:t>Kategori</a:t>
                </a:r>
              </a:p>
            </p:txBody>
          </p:sp>
          <p:sp>
            <p:nvSpPr>
              <p:cNvPr id="19" name="Rectangle 18">
                <a:extLst>
                  <a:ext uri="{FF2B5EF4-FFF2-40B4-BE49-F238E27FC236}">
                    <a16:creationId xmlns:a16="http://schemas.microsoft.com/office/drawing/2014/main" id="{CADA558B-50C7-DA37-033A-EFFBE6E0FB2F}"/>
                  </a:ext>
                </a:extLst>
              </p:cNvPr>
              <p:cNvSpPr/>
              <p:nvPr/>
            </p:nvSpPr>
            <p:spPr>
              <a:xfrm>
                <a:off x="8861381" y="2235835"/>
                <a:ext cx="2286000" cy="241598"/>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Tree>
    <p:extLst>
      <p:ext uri="{BB962C8B-B14F-4D97-AF65-F5344CB8AC3E}">
        <p14:creationId xmlns:p14="http://schemas.microsoft.com/office/powerpoint/2010/main" val="303556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2B52A-3110-39D2-C54F-F2B495293ED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9EC53A3-1186-C3FC-D80C-B2489B4B7963}"/>
              </a:ext>
            </a:extLst>
          </p:cNvPr>
          <p:cNvSpPr>
            <a:spLocks noGrp="1"/>
          </p:cNvSpPr>
          <p:nvPr>
            <p:ph type="ctrTitle"/>
          </p:nvPr>
        </p:nvSpPr>
        <p:spPr/>
        <p:txBody>
          <a:bodyPr/>
          <a:lstStyle/>
          <a:p>
            <a:r>
              <a:rPr lang="sv-SE" sz="12000">
                <a:solidFill>
                  <a:srgbClr val="006CB2"/>
                </a:solidFill>
                <a:latin typeface="Verdana"/>
                <a:ea typeface="Verdana"/>
              </a:rPr>
              <a:t>6542</a:t>
            </a:r>
            <a:endParaRPr lang="sv-SE" sz="12000">
              <a:solidFill>
                <a:srgbClr val="006CB2"/>
              </a:solidFill>
            </a:endParaRPr>
          </a:p>
        </p:txBody>
      </p:sp>
      <p:sp>
        <p:nvSpPr>
          <p:cNvPr id="3" name="TextBox 2">
            <a:extLst>
              <a:ext uri="{FF2B5EF4-FFF2-40B4-BE49-F238E27FC236}">
                <a16:creationId xmlns:a16="http://schemas.microsoft.com/office/drawing/2014/main" id="{A241AFA4-C9E3-5187-D67E-AB80D8ED6A08}"/>
              </a:ext>
            </a:extLst>
          </p:cNvPr>
          <p:cNvSpPr txBox="1"/>
          <p:nvPr/>
        </p:nvSpPr>
        <p:spPr>
          <a:xfrm>
            <a:off x="4131776" y="3866605"/>
            <a:ext cx="3928448" cy="923330"/>
          </a:xfrm>
          <a:prstGeom prst="rect">
            <a:avLst/>
          </a:prstGeom>
          <a:noFill/>
        </p:spPr>
        <p:txBody>
          <a:bodyPr wrap="none" rtlCol="0">
            <a:spAutoFit/>
          </a:bodyPr>
          <a:lstStyle/>
          <a:p>
            <a:r>
              <a:rPr lang="sv-SE"/>
              <a:t>personer bor i Hagastaden 2026</a:t>
            </a:r>
          </a:p>
          <a:p>
            <a:endParaRPr lang="sv-SE"/>
          </a:p>
          <a:p>
            <a:endParaRPr lang="sv-SE"/>
          </a:p>
        </p:txBody>
      </p:sp>
      <p:sp>
        <p:nvSpPr>
          <p:cNvPr id="5" name="TextBox 4">
            <a:extLst>
              <a:ext uri="{FF2B5EF4-FFF2-40B4-BE49-F238E27FC236}">
                <a16:creationId xmlns:a16="http://schemas.microsoft.com/office/drawing/2014/main" id="{CD4BF67D-8188-027E-EF89-F61C5775C909}"/>
              </a:ext>
            </a:extLst>
          </p:cNvPr>
          <p:cNvSpPr txBox="1"/>
          <p:nvPr/>
        </p:nvSpPr>
        <p:spPr>
          <a:xfrm>
            <a:off x="268405" y="6228738"/>
            <a:ext cx="1864613" cy="246221"/>
          </a:xfrm>
          <a:prstGeom prst="rect">
            <a:avLst/>
          </a:prstGeom>
          <a:noFill/>
        </p:spPr>
        <p:txBody>
          <a:bodyPr wrap="none" lIns="91440" tIns="45720" rIns="91440" bIns="45720" rtlCol="0" anchor="t">
            <a:spAutoFit/>
          </a:bodyPr>
          <a:lstStyle/>
          <a:p>
            <a:r>
              <a:rPr lang="en-GB" sz="1000">
                <a:solidFill>
                  <a:schemeClr val="bg2"/>
                </a:solidFill>
              </a:rPr>
              <a:t>Källa: SCB &amp; Juni Strategi</a:t>
            </a:r>
            <a:endParaRPr lang="en-SE" sz="1000" i="1">
              <a:solidFill>
                <a:schemeClr val="accent3"/>
              </a:solidFill>
            </a:endParaRPr>
          </a:p>
        </p:txBody>
      </p:sp>
    </p:spTree>
    <p:extLst>
      <p:ext uri="{BB962C8B-B14F-4D97-AF65-F5344CB8AC3E}">
        <p14:creationId xmlns:p14="http://schemas.microsoft.com/office/powerpoint/2010/main" val="980527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FCA38-FF8F-7D37-52D0-6D16EDC6C76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C8FD77B-6AB7-D392-EC80-6414E7AEF0F8}"/>
              </a:ext>
            </a:extLst>
          </p:cNvPr>
          <p:cNvSpPr>
            <a:spLocks noGrp="1"/>
          </p:cNvSpPr>
          <p:nvPr>
            <p:ph type="ctrTitle"/>
          </p:nvPr>
        </p:nvSpPr>
        <p:spPr/>
        <p:txBody>
          <a:bodyPr/>
          <a:lstStyle/>
          <a:p>
            <a:r>
              <a:rPr lang="sv-SE" sz="12000">
                <a:solidFill>
                  <a:srgbClr val="006CB2"/>
                </a:solidFill>
                <a:latin typeface="Verdana"/>
                <a:ea typeface="Verdana"/>
              </a:rPr>
              <a:t>44%</a:t>
            </a:r>
            <a:endParaRPr lang="sv-SE" sz="12000">
              <a:solidFill>
                <a:srgbClr val="006CB2"/>
              </a:solidFill>
            </a:endParaRPr>
          </a:p>
        </p:txBody>
      </p:sp>
      <p:sp>
        <p:nvSpPr>
          <p:cNvPr id="3" name="TextBox 2">
            <a:extLst>
              <a:ext uri="{FF2B5EF4-FFF2-40B4-BE49-F238E27FC236}">
                <a16:creationId xmlns:a16="http://schemas.microsoft.com/office/drawing/2014/main" id="{8A36284E-634F-3FE8-4C25-8342976EAE70}"/>
              </a:ext>
            </a:extLst>
          </p:cNvPr>
          <p:cNvSpPr txBox="1"/>
          <p:nvPr/>
        </p:nvSpPr>
        <p:spPr>
          <a:xfrm>
            <a:off x="2133018" y="3866605"/>
            <a:ext cx="7949420" cy="923330"/>
          </a:xfrm>
          <a:prstGeom prst="rect">
            <a:avLst/>
          </a:prstGeom>
          <a:noFill/>
        </p:spPr>
        <p:txBody>
          <a:bodyPr wrap="none" rtlCol="0">
            <a:spAutoFit/>
          </a:bodyPr>
          <a:lstStyle/>
          <a:p>
            <a:r>
              <a:rPr lang="en-GB" err="1"/>
              <a:t>av</a:t>
            </a:r>
            <a:r>
              <a:rPr lang="en-GB"/>
              <a:t> </a:t>
            </a:r>
            <a:r>
              <a:rPr lang="en-GB" err="1"/>
              <a:t>dem</a:t>
            </a:r>
            <a:r>
              <a:rPr lang="en-GB"/>
              <a:t> </a:t>
            </a:r>
            <a:r>
              <a:rPr lang="en-GB" err="1"/>
              <a:t>som</a:t>
            </a:r>
            <a:r>
              <a:rPr lang="en-GB"/>
              <a:t> </a:t>
            </a:r>
            <a:r>
              <a:rPr lang="en-GB" err="1"/>
              <a:t>bor</a:t>
            </a:r>
            <a:r>
              <a:rPr lang="en-GB"/>
              <a:t> </a:t>
            </a:r>
            <a:r>
              <a:rPr lang="en-GB" err="1"/>
              <a:t>i</a:t>
            </a:r>
            <a:r>
              <a:rPr lang="en-GB"/>
              <a:t> </a:t>
            </a:r>
            <a:r>
              <a:rPr lang="en-GB" err="1"/>
              <a:t>Hagastaden</a:t>
            </a:r>
            <a:r>
              <a:rPr lang="en-GB"/>
              <a:t> 2026 </a:t>
            </a:r>
            <a:r>
              <a:rPr lang="en-GB" err="1"/>
              <a:t>är</a:t>
            </a:r>
            <a:r>
              <a:rPr lang="en-GB"/>
              <a:t> </a:t>
            </a:r>
            <a:r>
              <a:rPr lang="en-GB" err="1"/>
              <a:t>mellan</a:t>
            </a:r>
            <a:r>
              <a:rPr lang="en-GB"/>
              <a:t> 30 och 49 </a:t>
            </a:r>
            <a:r>
              <a:rPr lang="en-GB" err="1"/>
              <a:t>år</a:t>
            </a:r>
            <a:r>
              <a:rPr lang="en-GB"/>
              <a:t> </a:t>
            </a:r>
            <a:r>
              <a:rPr lang="en-GB" err="1"/>
              <a:t>gamla</a:t>
            </a:r>
            <a:r>
              <a:rPr lang="en-GB"/>
              <a:t>.</a:t>
            </a:r>
          </a:p>
          <a:p>
            <a:endParaRPr lang="sv-SE"/>
          </a:p>
          <a:p>
            <a:endParaRPr lang="sv-SE"/>
          </a:p>
        </p:txBody>
      </p:sp>
      <p:sp>
        <p:nvSpPr>
          <p:cNvPr id="4" name="TextBox 3">
            <a:extLst>
              <a:ext uri="{FF2B5EF4-FFF2-40B4-BE49-F238E27FC236}">
                <a16:creationId xmlns:a16="http://schemas.microsoft.com/office/drawing/2014/main" id="{AA1E5053-8654-3853-2628-CD95D76AF594}"/>
              </a:ext>
            </a:extLst>
          </p:cNvPr>
          <p:cNvSpPr txBox="1"/>
          <p:nvPr/>
        </p:nvSpPr>
        <p:spPr>
          <a:xfrm>
            <a:off x="268405" y="6228738"/>
            <a:ext cx="1864613" cy="246221"/>
          </a:xfrm>
          <a:prstGeom prst="rect">
            <a:avLst/>
          </a:prstGeom>
          <a:noFill/>
        </p:spPr>
        <p:txBody>
          <a:bodyPr wrap="none" lIns="91440" tIns="45720" rIns="91440" bIns="45720" rtlCol="0" anchor="t">
            <a:spAutoFit/>
          </a:bodyPr>
          <a:lstStyle/>
          <a:p>
            <a:r>
              <a:rPr lang="en-GB" sz="1000">
                <a:solidFill>
                  <a:schemeClr val="bg2"/>
                </a:solidFill>
              </a:rPr>
              <a:t>Källa: SCB &amp; Juni Strategi</a:t>
            </a:r>
            <a:endParaRPr lang="en-SE" sz="1000" i="1">
              <a:solidFill>
                <a:schemeClr val="accent3"/>
              </a:solidFill>
            </a:endParaRPr>
          </a:p>
        </p:txBody>
      </p:sp>
    </p:spTree>
    <p:extLst>
      <p:ext uri="{BB962C8B-B14F-4D97-AF65-F5344CB8AC3E}">
        <p14:creationId xmlns:p14="http://schemas.microsoft.com/office/powerpoint/2010/main" val="201331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37BAD-9D01-87D6-104E-E9C7FA001C9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E47218-0E38-E7F1-04A3-E2301434D39F}"/>
              </a:ext>
            </a:extLst>
          </p:cNvPr>
          <p:cNvSpPr>
            <a:spLocks noGrp="1"/>
          </p:cNvSpPr>
          <p:nvPr>
            <p:ph type="ctrTitle"/>
          </p:nvPr>
        </p:nvSpPr>
        <p:spPr>
          <a:xfrm>
            <a:off x="6290604" y="1698928"/>
            <a:ext cx="9325014" cy="2001444"/>
          </a:xfrm>
        </p:spPr>
        <p:txBody>
          <a:bodyPr/>
          <a:lstStyle/>
          <a:p>
            <a:pPr>
              <a:lnSpc>
                <a:spcPct val="100000"/>
              </a:lnSpc>
            </a:pPr>
            <a:r>
              <a:rPr lang="sv-SE" sz="6000">
                <a:solidFill>
                  <a:srgbClr val="006CB2"/>
                </a:solidFill>
              </a:rPr>
              <a:t>Centrala </a:t>
            </a:r>
            <a:br>
              <a:rPr lang="sv-SE" sz="6000">
                <a:solidFill>
                  <a:srgbClr val="006CB2"/>
                </a:solidFill>
              </a:rPr>
            </a:br>
            <a:r>
              <a:rPr lang="sv-SE" sz="6000">
                <a:solidFill>
                  <a:srgbClr val="006CB2"/>
                </a:solidFill>
              </a:rPr>
              <a:t>Hagastaden</a:t>
            </a:r>
            <a:br>
              <a:rPr lang="sv-SE" sz="6000">
                <a:solidFill>
                  <a:srgbClr val="006CB2"/>
                </a:solidFill>
              </a:rPr>
            </a:br>
            <a:br>
              <a:rPr lang="sv-SE" sz="6000">
                <a:solidFill>
                  <a:srgbClr val="006CB2"/>
                </a:solidFill>
              </a:rPr>
            </a:br>
            <a:r>
              <a:rPr lang="sv-SE" sz="1800">
                <a:solidFill>
                  <a:srgbClr val="006CB2"/>
                </a:solidFill>
              </a:rPr>
              <a:t>Byggs nu:</a:t>
            </a:r>
            <a:br>
              <a:rPr lang="sv-SE" sz="4400" b="0">
                <a:solidFill>
                  <a:srgbClr val="006CB2"/>
                </a:solidFill>
              </a:rPr>
            </a:br>
            <a:r>
              <a:rPr lang="sv-SE" sz="1600" b="0">
                <a:solidFill>
                  <a:schemeClr val="tx1"/>
                </a:solidFill>
              </a:rPr>
              <a:t>- </a:t>
            </a:r>
            <a:r>
              <a:rPr lang="sv-SE" sz="1600">
                <a:solidFill>
                  <a:schemeClr val="tx1"/>
                </a:solidFill>
              </a:rPr>
              <a:t>Pavia</a:t>
            </a:r>
            <a:r>
              <a:rPr lang="sv-SE" sz="1600" b="0">
                <a:solidFill>
                  <a:schemeClr val="tx1"/>
                </a:solidFill>
              </a:rPr>
              <a:t>, Hagaplan (</a:t>
            </a:r>
            <a:r>
              <a:rPr lang="sv-SE" sz="1600" b="0" err="1">
                <a:solidFill>
                  <a:schemeClr val="tx1"/>
                </a:solidFill>
              </a:rPr>
              <a:t>Vectura</a:t>
            </a:r>
            <a:r>
              <a:rPr lang="sv-SE" sz="1600" b="0">
                <a:solidFill>
                  <a:schemeClr val="tx1"/>
                </a:solidFill>
              </a:rPr>
              <a:t>)</a:t>
            </a:r>
            <a:br>
              <a:rPr lang="sv-SE" sz="1600" b="0">
                <a:solidFill>
                  <a:schemeClr val="tx1"/>
                </a:solidFill>
              </a:rPr>
            </a:br>
            <a:r>
              <a:rPr lang="sv-SE" sz="1600" b="0">
                <a:solidFill>
                  <a:schemeClr val="tx1"/>
                </a:solidFill>
              </a:rPr>
              <a:t>  </a:t>
            </a:r>
            <a:r>
              <a:rPr lang="sv-SE" sz="1600" b="0" i="1">
                <a:solidFill>
                  <a:schemeClr val="tx1"/>
                </a:solidFill>
              </a:rPr>
              <a:t>Tunnelbaneuppgång + kontor, Joe &amp; the Juice</a:t>
            </a:r>
            <a:br>
              <a:rPr lang="sv-SE" sz="1600" b="0">
                <a:solidFill>
                  <a:schemeClr val="tx1"/>
                </a:solidFill>
              </a:rPr>
            </a:br>
            <a:br>
              <a:rPr lang="sv-SE" sz="1600" b="0">
                <a:solidFill>
                  <a:schemeClr val="tx1"/>
                </a:solidFill>
              </a:rPr>
            </a:br>
            <a:r>
              <a:rPr lang="sv-SE" sz="1600" b="0">
                <a:solidFill>
                  <a:schemeClr val="tx1"/>
                </a:solidFill>
              </a:rPr>
              <a:t>- </a:t>
            </a:r>
            <a:r>
              <a:rPr lang="sv-SE" sz="1600" err="1">
                <a:solidFill>
                  <a:schemeClr val="tx1"/>
                </a:solidFill>
              </a:rPr>
              <a:t>Infinity</a:t>
            </a:r>
            <a:r>
              <a:rPr lang="sv-SE" sz="1600" b="0">
                <a:solidFill>
                  <a:schemeClr val="tx1"/>
                </a:solidFill>
              </a:rPr>
              <a:t>, Norra stationsparken (Castellum) </a:t>
            </a:r>
            <a:br>
              <a:rPr lang="sv-SE" sz="1600" b="0">
                <a:solidFill>
                  <a:schemeClr val="tx1"/>
                </a:solidFill>
              </a:rPr>
            </a:br>
            <a:r>
              <a:rPr lang="sv-SE" sz="1600" b="0">
                <a:solidFill>
                  <a:schemeClr val="tx1"/>
                </a:solidFill>
              </a:rPr>
              <a:t>  </a:t>
            </a:r>
            <a:r>
              <a:rPr lang="sv-SE" sz="1600" b="0" i="1">
                <a:solidFill>
                  <a:schemeClr val="tx1"/>
                </a:solidFill>
              </a:rPr>
              <a:t>Ericsson har option</a:t>
            </a:r>
            <a:endParaRPr lang="sv-SE" sz="1600" b="0">
              <a:solidFill>
                <a:schemeClr val="tx1"/>
              </a:solidFill>
            </a:endParaRPr>
          </a:p>
        </p:txBody>
      </p:sp>
      <p:pic>
        <p:nvPicPr>
          <p:cNvPr id="3" name="Picture 2" descr="A building with a curved roof&#10;&#10;AI-generated content may be incorrect.">
            <a:extLst>
              <a:ext uri="{FF2B5EF4-FFF2-40B4-BE49-F238E27FC236}">
                <a16:creationId xmlns:a16="http://schemas.microsoft.com/office/drawing/2014/main" id="{3AB8AA85-C20A-12DA-0EC4-EED91AC799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6096000" cy="3048000"/>
          </a:xfrm>
          <a:prstGeom prst="rect">
            <a:avLst/>
          </a:prstGeom>
        </p:spPr>
      </p:pic>
      <p:pic>
        <p:nvPicPr>
          <p:cNvPr id="6" name="Picture 5" descr="A group of people walking around a street&#10;&#10;AI-generated content may be incorrect.">
            <a:extLst>
              <a:ext uri="{FF2B5EF4-FFF2-40B4-BE49-F238E27FC236}">
                <a16:creationId xmlns:a16="http://schemas.microsoft.com/office/drawing/2014/main" id="{A6C9A274-050D-02EF-C2CB-E3724ECC27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785773"/>
            <a:ext cx="6096000" cy="4072227"/>
          </a:xfrm>
          <a:prstGeom prst="rect">
            <a:avLst/>
          </a:prstGeom>
        </p:spPr>
      </p:pic>
    </p:spTree>
    <p:extLst>
      <p:ext uri="{BB962C8B-B14F-4D97-AF65-F5344CB8AC3E}">
        <p14:creationId xmlns:p14="http://schemas.microsoft.com/office/powerpoint/2010/main" val="102724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71F71-DAC1-1642-C85E-721491B1245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125D9B-A17E-D061-9FD4-C16A4E41FA46}"/>
              </a:ext>
            </a:extLst>
          </p:cNvPr>
          <p:cNvSpPr>
            <a:spLocks noGrp="1"/>
          </p:cNvSpPr>
          <p:nvPr>
            <p:ph type="ctrTitle"/>
          </p:nvPr>
        </p:nvSpPr>
        <p:spPr>
          <a:xfrm>
            <a:off x="6358598" y="1761895"/>
            <a:ext cx="9325014" cy="2001444"/>
          </a:xfrm>
        </p:spPr>
        <p:txBody>
          <a:bodyPr/>
          <a:lstStyle/>
          <a:p>
            <a:r>
              <a:rPr lang="sv-SE" sz="6000">
                <a:solidFill>
                  <a:srgbClr val="006CB2"/>
                </a:solidFill>
              </a:rPr>
              <a:t>Kvarter 27, </a:t>
            </a:r>
            <a:br>
              <a:rPr lang="sv-SE" sz="6000">
                <a:solidFill>
                  <a:srgbClr val="006CB2"/>
                </a:solidFill>
              </a:rPr>
            </a:br>
            <a:r>
              <a:rPr lang="sv-SE" sz="6000">
                <a:solidFill>
                  <a:srgbClr val="006CB2"/>
                </a:solidFill>
              </a:rPr>
              <a:t>Stanford</a:t>
            </a:r>
            <a:br>
              <a:rPr lang="sv-SE" sz="6000">
                <a:solidFill>
                  <a:srgbClr val="006CB2"/>
                </a:solidFill>
              </a:rPr>
            </a:br>
            <a:r>
              <a:rPr lang="sv-SE" sz="4400" b="0">
                <a:solidFill>
                  <a:srgbClr val="006CB2"/>
                </a:solidFill>
              </a:rPr>
              <a:t>Haga </a:t>
            </a:r>
            <a:r>
              <a:rPr lang="sv-SE" sz="4400" b="0" err="1">
                <a:solidFill>
                  <a:srgbClr val="006CB2"/>
                </a:solidFill>
              </a:rPr>
              <a:t>Heights</a:t>
            </a:r>
            <a:br>
              <a:rPr lang="sv-SE" sz="4400" b="0">
                <a:solidFill>
                  <a:srgbClr val="006CB2"/>
                </a:solidFill>
              </a:rPr>
            </a:br>
            <a:r>
              <a:rPr lang="sv-SE" sz="1600" b="0">
                <a:solidFill>
                  <a:schemeClr val="tx1"/>
                </a:solidFill>
              </a:rPr>
              <a:t>Bostäder (</a:t>
            </a:r>
            <a:r>
              <a:rPr lang="sv-SE" sz="1600" b="0" err="1">
                <a:solidFill>
                  <a:schemeClr val="tx1"/>
                </a:solidFill>
              </a:rPr>
              <a:t>Besqab</a:t>
            </a:r>
            <a:r>
              <a:rPr lang="sv-SE" sz="1600" b="0">
                <a:solidFill>
                  <a:schemeClr val="tx1"/>
                </a:solidFill>
              </a:rPr>
              <a:t>)</a:t>
            </a:r>
          </a:p>
        </p:txBody>
      </p:sp>
      <p:sp>
        <p:nvSpPr>
          <p:cNvPr id="15" name="TextBox 14">
            <a:extLst>
              <a:ext uri="{FF2B5EF4-FFF2-40B4-BE49-F238E27FC236}">
                <a16:creationId xmlns:a16="http://schemas.microsoft.com/office/drawing/2014/main" id="{761C1DAE-515C-D908-3D5F-B41A2F433AE1}"/>
              </a:ext>
            </a:extLst>
          </p:cNvPr>
          <p:cNvSpPr txBox="1"/>
          <p:nvPr/>
        </p:nvSpPr>
        <p:spPr>
          <a:xfrm>
            <a:off x="4052170" y="6611779"/>
            <a:ext cx="1595309" cy="246221"/>
          </a:xfrm>
          <a:prstGeom prst="rect">
            <a:avLst/>
          </a:prstGeom>
          <a:noFill/>
        </p:spPr>
        <p:txBody>
          <a:bodyPr wrap="none" rtlCol="0">
            <a:spAutoFit/>
          </a:bodyPr>
          <a:lstStyle/>
          <a:p>
            <a:r>
              <a:rPr lang="sv-SE" sz="1000">
                <a:solidFill>
                  <a:schemeClr val="bg1"/>
                </a:solidFill>
              </a:rPr>
              <a:t>Bild: Stockholms stad</a:t>
            </a:r>
          </a:p>
        </p:txBody>
      </p:sp>
      <p:pic>
        <p:nvPicPr>
          <p:cNvPr id="2" name="Picture 1" descr="A map of a city&#10;&#10;AI-generated content may be incorrect.">
            <a:extLst>
              <a:ext uri="{FF2B5EF4-FFF2-40B4-BE49-F238E27FC236}">
                <a16:creationId xmlns:a16="http://schemas.microsoft.com/office/drawing/2014/main" id="{85C184CF-0644-04B8-0C53-F74E0486578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 y="0"/>
            <a:ext cx="5098093" cy="6915436"/>
          </a:xfrm>
          <a:prstGeom prst="rect">
            <a:avLst/>
          </a:prstGeom>
        </p:spPr>
      </p:pic>
      <p:sp>
        <p:nvSpPr>
          <p:cNvPr id="5" name="Rectangle 4">
            <a:extLst>
              <a:ext uri="{FF2B5EF4-FFF2-40B4-BE49-F238E27FC236}">
                <a16:creationId xmlns:a16="http://schemas.microsoft.com/office/drawing/2014/main" id="{A4C776F2-9632-E83F-ADD7-F14712F41A5D}"/>
              </a:ext>
            </a:extLst>
          </p:cNvPr>
          <p:cNvSpPr/>
          <p:nvPr/>
        </p:nvSpPr>
        <p:spPr>
          <a:xfrm rot="20079226">
            <a:off x="2850660" y="2807381"/>
            <a:ext cx="385486" cy="78425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Straight Arrow Connector 6">
            <a:extLst>
              <a:ext uri="{FF2B5EF4-FFF2-40B4-BE49-F238E27FC236}">
                <a16:creationId xmlns:a16="http://schemas.microsoft.com/office/drawing/2014/main" id="{299A9197-4CF3-FF10-4D93-743ED622357A}"/>
              </a:ext>
            </a:extLst>
          </p:cNvPr>
          <p:cNvCxnSpPr>
            <a:cxnSpLocks/>
          </p:cNvCxnSpPr>
          <p:nvPr/>
        </p:nvCxnSpPr>
        <p:spPr>
          <a:xfrm flipH="1">
            <a:off x="3385458" y="3106455"/>
            <a:ext cx="2035293"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0B4BE9-0ABA-9015-A2DE-15FAB3B0B79D}"/>
              </a:ext>
            </a:extLst>
          </p:cNvPr>
          <p:cNvSpPr txBox="1"/>
          <p:nvPr/>
        </p:nvSpPr>
        <p:spPr>
          <a:xfrm>
            <a:off x="8956109" y="425885"/>
            <a:ext cx="2896947" cy="369332"/>
          </a:xfrm>
          <a:prstGeom prst="rect">
            <a:avLst/>
          </a:prstGeom>
          <a:noFill/>
        </p:spPr>
        <p:txBody>
          <a:bodyPr wrap="none" rtlCol="0">
            <a:spAutoFit/>
          </a:bodyPr>
          <a:lstStyle/>
          <a:p>
            <a:r>
              <a:rPr lang="sv-SE" b="1">
                <a:solidFill>
                  <a:srgbClr val="006CB2"/>
                </a:solidFill>
              </a:rPr>
              <a:t>Centrala Hagastaden</a:t>
            </a:r>
          </a:p>
        </p:txBody>
      </p:sp>
      <p:sp>
        <p:nvSpPr>
          <p:cNvPr id="14" name="Rectangle 13">
            <a:extLst>
              <a:ext uri="{FF2B5EF4-FFF2-40B4-BE49-F238E27FC236}">
                <a16:creationId xmlns:a16="http://schemas.microsoft.com/office/drawing/2014/main" id="{7A2F0A18-397C-B638-30B3-8A735AEDE8D6}"/>
              </a:ext>
            </a:extLst>
          </p:cNvPr>
          <p:cNvSpPr/>
          <p:nvPr/>
        </p:nvSpPr>
        <p:spPr>
          <a:xfrm rot="20079226">
            <a:off x="2139071" y="3161603"/>
            <a:ext cx="666000" cy="291456"/>
          </a:xfrm>
          <a:prstGeom prst="rect">
            <a:avLst/>
          </a:prstGeom>
          <a:noFill/>
          <a:ln w="38100">
            <a:solidFill>
              <a:srgbClr val="006C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highlight>
                <a:srgbClr val="808080"/>
              </a:highlight>
            </a:endParaRPr>
          </a:p>
        </p:txBody>
      </p:sp>
      <p:sp>
        <p:nvSpPr>
          <p:cNvPr id="16" name="Rectangle 15">
            <a:extLst>
              <a:ext uri="{FF2B5EF4-FFF2-40B4-BE49-F238E27FC236}">
                <a16:creationId xmlns:a16="http://schemas.microsoft.com/office/drawing/2014/main" id="{C8FC6C19-B687-7DFF-892D-2BBE36B54D5D}"/>
              </a:ext>
            </a:extLst>
          </p:cNvPr>
          <p:cNvSpPr/>
          <p:nvPr/>
        </p:nvSpPr>
        <p:spPr>
          <a:xfrm rot="20079226">
            <a:off x="176507" y="4401696"/>
            <a:ext cx="363952" cy="391030"/>
          </a:xfrm>
          <a:prstGeom prst="rect">
            <a:avLst/>
          </a:prstGeom>
          <a:noFill/>
          <a:ln w="38100">
            <a:solidFill>
              <a:srgbClr val="006C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highlight>
                <a:srgbClr val="808080"/>
              </a:highlight>
            </a:endParaRPr>
          </a:p>
        </p:txBody>
      </p:sp>
      <p:grpSp>
        <p:nvGrpSpPr>
          <p:cNvPr id="12" name="Group 11">
            <a:extLst>
              <a:ext uri="{FF2B5EF4-FFF2-40B4-BE49-F238E27FC236}">
                <a16:creationId xmlns:a16="http://schemas.microsoft.com/office/drawing/2014/main" id="{6F513D4A-8926-CE88-4D3F-5E450C2315B8}"/>
              </a:ext>
            </a:extLst>
          </p:cNvPr>
          <p:cNvGrpSpPr/>
          <p:nvPr/>
        </p:nvGrpSpPr>
        <p:grpSpPr>
          <a:xfrm>
            <a:off x="0" y="5508904"/>
            <a:ext cx="5098093" cy="3500740"/>
            <a:chOff x="-76976" y="1880471"/>
            <a:chExt cx="5098093" cy="3500740"/>
          </a:xfrm>
        </p:grpSpPr>
        <p:pic>
          <p:nvPicPr>
            <p:cNvPr id="10" name="Picture 9" descr="A high angle view of a building&#10;&#10;AI-generated content may be incorrect.">
              <a:extLst>
                <a:ext uri="{FF2B5EF4-FFF2-40B4-BE49-F238E27FC236}">
                  <a16:creationId xmlns:a16="http://schemas.microsoft.com/office/drawing/2014/main" id="{DE4AA7C7-36AC-DF65-99C5-77D10B56E8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76" y="1880471"/>
              <a:ext cx="5098093" cy="3500740"/>
            </a:xfrm>
            <a:prstGeom prst="rect">
              <a:avLst/>
            </a:prstGeom>
          </p:spPr>
        </p:pic>
        <p:sp>
          <p:nvSpPr>
            <p:cNvPr id="11" name="TextBox 10">
              <a:extLst>
                <a:ext uri="{FF2B5EF4-FFF2-40B4-BE49-F238E27FC236}">
                  <a16:creationId xmlns:a16="http://schemas.microsoft.com/office/drawing/2014/main" id="{CF72103D-2928-C0E7-568B-250FF40557DB}"/>
                </a:ext>
              </a:extLst>
            </p:cNvPr>
            <p:cNvSpPr txBox="1"/>
            <p:nvPr/>
          </p:nvSpPr>
          <p:spPr>
            <a:xfrm>
              <a:off x="-76976" y="5039934"/>
              <a:ext cx="1688283" cy="276999"/>
            </a:xfrm>
            <a:prstGeom prst="rect">
              <a:avLst/>
            </a:prstGeom>
            <a:noFill/>
          </p:spPr>
          <p:txBody>
            <a:bodyPr wrap="none" rtlCol="0">
              <a:spAutoFit/>
            </a:bodyPr>
            <a:lstStyle/>
            <a:p>
              <a:r>
                <a:rPr lang="sv-SE" sz="1200">
                  <a:solidFill>
                    <a:schemeClr val="bg1"/>
                  </a:solidFill>
                </a:rPr>
                <a:t>Visionsbild: </a:t>
              </a:r>
              <a:r>
                <a:rPr lang="sv-SE" sz="1200" err="1">
                  <a:solidFill>
                    <a:schemeClr val="bg1"/>
                  </a:solidFill>
                </a:rPr>
                <a:t>Besqab</a:t>
              </a:r>
              <a:endParaRPr lang="sv-SE" sz="1200">
                <a:solidFill>
                  <a:schemeClr val="bg1"/>
                </a:solidFill>
              </a:endParaRPr>
            </a:p>
          </p:txBody>
        </p:sp>
      </p:grpSp>
      <p:sp>
        <p:nvSpPr>
          <p:cNvPr id="18" name="Oval 17">
            <a:extLst>
              <a:ext uri="{FF2B5EF4-FFF2-40B4-BE49-F238E27FC236}">
                <a16:creationId xmlns:a16="http://schemas.microsoft.com/office/drawing/2014/main" id="{55275A98-78E8-F095-6F93-C80A4AED8CC4}"/>
              </a:ext>
            </a:extLst>
          </p:cNvPr>
          <p:cNvSpPr/>
          <p:nvPr/>
        </p:nvSpPr>
        <p:spPr>
          <a:xfrm>
            <a:off x="641808" y="4562043"/>
            <a:ext cx="496312" cy="509192"/>
          </a:xfrm>
          <a:prstGeom prst="ellipse">
            <a:avLst/>
          </a:prstGeom>
          <a:noFill/>
          <a:ln w="38100">
            <a:solidFill>
              <a:srgbClr val="006CB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695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F42FC-FFBF-615C-045C-679574A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A2F8654-01F5-7F68-00ED-52043C02506E}"/>
              </a:ext>
            </a:extLst>
          </p:cNvPr>
          <p:cNvSpPr>
            <a:spLocks noGrp="1"/>
          </p:cNvSpPr>
          <p:nvPr>
            <p:ph type="ctrTitle"/>
          </p:nvPr>
        </p:nvSpPr>
        <p:spPr/>
        <p:txBody>
          <a:bodyPr/>
          <a:lstStyle/>
          <a:p>
            <a:r>
              <a:rPr lang="sv-SE" sz="12000">
                <a:solidFill>
                  <a:srgbClr val="006CB2"/>
                </a:solidFill>
                <a:latin typeface="Verdana"/>
                <a:ea typeface="Verdana"/>
              </a:rPr>
              <a:t>3879</a:t>
            </a:r>
            <a:endParaRPr lang="sv-SE" sz="12000">
              <a:solidFill>
                <a:srgbClr val="006CB2"/>
              </a:solidFill>
            </a:endParaRPr>
          </a:p>
        </p:txBody>
      </p:sp>
      <p:sp>
        <p:nvSpPr>
          <p:cNvPr id="3" name="TextBox 2">
            <a:extLst>
              <a:ext uri="{FF2B5EF4-FFF2-40B4-BE49-F238E27FC236}">
                <a16:creationId xmlns:a16="http://schemas.microsoft.com/office/drawing/2014/main" id="{228B6C52-EE47-F879-3F47-AEB9BE988F9E}"/>
              </a:ext>
            </a:extLst>
          </p:cNvPr>
          <p:cNvSpPr txBox="1"/>
          <p:nvPr/>
        </p:nvSpPr>
        <p:spPr>
          <a:xfrm>
            <a:off x="3981799" y="3910987"/>
            <a:ext cx="4228402" cy="369332"/>
          </a:xfrm>
          <a:prstGeom prst="rect">
            <a:avLst/>
          </a:prstGeom>
          <a:noFill/>
        </p:spPr>
        <p:txBody>
          <a:bodyPr wrap="none" rtlCol="0">
            <a:spAutoFit/>
          </a:bodyPr>
          <a:lstStyle/>
          <a:p>
            <a:r>
              <a:rPr lang="sv-SE" err="1"/>
              <a:t>life</a:t>
            </a:r>
            <a:r>
              <a:rPr lang="sv-SE"/>
              <a:t> science-företag i Sverige 2023</a:t>
            </a:r>
          </a:p>
        </p:txBody>
      </p:sp>
      <p:sp>
        <p:nvSpPr>
          <p:cNvPr id="5" name="TextBox 4">
            <a:extLst>
              <a:ext uri="{FF2B5EF4-FFF2-40B4-BE49-F238E27FC236}">
                <a16:creationId xmlns:a16="http://schemas.microsoft.com/office/drawing/2014/main" id="{9ED0B665-ADCC-DE69-70E3-1FDA94DB6E2E}"/>
              </a:ext>
            </a:extLst>
          </p:cNvPr>
          <p:cNvSpPr txBox="1"/>
          <p:nvPr/>
        </p:nvSpPr>
        <p:spPr>
          <a:xfrm>
            <a:off x="275421" y="6213513"/>
            <a:ext cx="2865913" cy="276999"/>
          </a:xfrm>
          <a:prstGeom prst="rect">
            <a:avLst/>
          </a:prstGeom>
          <a:noFill/>
        </p:spPr>
        <p:txBody>
          <a:bodyPr wrap="none" rtlCol="0">
            <a:spAutoFit/>
          </a:bodyPr>
          <a:lstStyle/>
          <a:p>
            <a:r>
              <a:rPr lang="sv-SE" sz="1200">
                <a:solidFill>
                  <a:schemeClr val="bg2"/>
                </a:solidFill>
              </a:rPr>
              <a:t>Källa: </a:t>
            </a:r>
            <a:r>
              <a:rPr lang="sv-SE" sz="1200" err="1">
                <a:solidFill>
                  <a:schemeClr val="bg2"/>
                </a:solidFill>
              </a:rPr>
              <a:t>Vinnova</a:t>
            </a:r>
            <a:r>
              <a:rPr lang="sv-SE" sz="1200">
                <a:solidFill>
                  <a:schemeClr val="bg2"/>
                </a:solidFill>
              </a:rPr>
              <a:t> (2025), avser 2023</a:t>
            </a:r>
          </a:p>
        </p:txBody>
      </p:sp>
    </p:spTree>
    <p:extLst>
      <p:ext uri="{BB962C8B-B14F-4D97-AF65-F5344CB8AC3E}">
        <p14:creationId xmlns:p14="http://schemas.microsoft.com/office/powerpoint/2010/main" val="322341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AFE1B-3BB8-FFDF-6AA9-486280081B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B48A9F-8076-0E79-5952-873242FD4142}"/>
              </a:ext>
            </a:extLst>
          </p:cNvPr>
          <p:cNvSpPr>
            <a:spLocks noGrp="1"/>
          </p:cNvSpPr>
          <p:nvPr>
            <p:ph type="ctrTitle"/>
          </p:nvPr>
        </p:nvSpPr>
        <p:spPr>
          <a:xfrm>
            <a:off x="6290604" y="1698928"/>
            <a:ext cx="9325014" cy="2001444"/>
          </a:xfrm>
        </p:spPr>
        <p:txBody>
          <a:bodyPr/>
          <a:lstStyle/>
          <a:p>
            <a:r>
              <a:rPr lang="sv-SE" sz="6000">
                <a:solidFill>
                  <a:srgbClr val="006CB2"/>
                </a:solidFill>
                <a:latin typeface="Verdana"/>
                <a:ea typeface="Verdana"/>
              </a:rPr>
              <a:t>Kvarter 26,</a:t>
            </a:r>
            <a:br>
              <a:rPr lang="sv-SE" sz="6000"/>
            </a:br>
            <a:r>
              <a:rPr lang="sv-SE" sz="6000">
                <a:solidFill>
                  <a:srgbClr val="006CB2"/>
                </a:solidFill>
                <a:latin typeface="Verdana"/>
                <a:ea typeface="Verdana"/>
              </a:rPr>
              <a:t>Cambridge</a:t>
            </a:r>
            <a:br>
              <a:rPr lang="sv-SE" sz="6000"/>
            </a:br>
            <a:r>
              <a:rPr lang="sv-SE" sz="4400" b="0">
                <a:solidFill>
                  <a:srgbClr val="006CB2"/>
                </a:solidFill>
                <a:latin typeface="Verdana"/>
                <a:ea typeface="Verdana"/>
              </a:rPr>
              <a:t>Corner </a:t>
            </a:r>
            <a:r>
              <a:rPr lang="sv-SE" sz="4400" b="0" err="1">
                <a:solidFill>
                  <a:srgbClr val="006CB2"/>
                </a:solidFill>
                <a:latin typeface="Verdana"/>
                <a:ea typeface="Verdana"/>
              </a:rPr>
              <a:t>of</a:t>
            </a:r>
            <a:r>
              <a:rPr lang="sv-SE" sz="4400" b="0">
                <a:solidFill>
                  <a:srgbClr val="006CB2"/>
                </a:solidFill>
                <a:latin typeface="Verdana"/>
                <a:ea typeface="Verdana"/>
              </a:rPr>
              <a:t> Höjer </a:t>
            </a:r>
            <a:br>
              <a:rPr lang="sv-SE" sz="4400" b="0"/>
            </a:br>
            <a:r>
              <a:rPr lang="sv-SE" sz="1600" b="0">
                <a:solidFill>
                  <a:schemeClr val="tx1"/>
                </a:solidFill>
                <a:latin typeface="Verdana"/>
                <a:ea typeface="Verdana"/>
              </a:rPr>
              <a:t>Bostäder (Atrium Ljungberg)</a:t>
            </a:r>
          </a:p>
        </p:txBody>
      </p:sp>
      <p:sp>
        <p:nvSpPr>
          <p:cNvPr id="15" name="TextBox 14">
            <a:extLst>
              <a:ext uri="{FF2B5EF4-FFF2-40B4-BE49-F238E27FC236}">
                <a16:creationId xmlns:a16="http://schemas.microsoft.com/office/drawing/2014/main" id="{818FFB41-4862-8ACB-E458-0C0E6ED8605F}"/>
              </a:ext>
            </a:extLst>
          </p:cNvPr>
          <p:cNvSpPr txBox="1"/>
          <p:nvPr/>
        </p:nvSpPr>
        <p:spPr>
          <a:xfrm>
            <a:off x="4052170" y="6611779"/>
            <a:ext cx="1595309" cy="246221"/>
          </a:xfrm>
          <a:prstGeom prst="rect">
            <a:avLst/>
          </a:prstGeom>
          <a:noFill/>
        </p:spPr>
        <p:txBody>
          <a:bodyPr wrap="none" rtlCol="0">
            <a:spAutoFit/>
          </a:bodyPr>
          <a:lstStyle/>
          <a:p>
            <a:r>
              <a:rPr lang="sv-SE" sz="1000">
                <a:solidFill>
                  <a:schemeClr val="bg1"/>
                </a:solidFill>
              </a:rPr>
              <a:t>Bild: Stockholms stad</a:t>
            </a:r>
          </a:p>
        </p:txBody>
      </p:sp>
      <p:pic>
        <p:nvPicPr>
          <p:cNvPr id="2" name="Picture 1" descr="A map of a city&#10;&#10;AI-generated content may be incorrect.">
            <a:extLst>
              <a:ext uri="{FF2B5EF4-FFF2-40B4-BE49-F238E27FC236}">
                <a16:creationId xmlns:a16="http://schemas.microsoft.com/office/drawing/2014/main" id="{BE286595-EBA9-BAB6-D5E5-5ABC3F85F70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5098093" cy="6915436"/>
          </a:xfrm>
          <a:prstGeom prst="rect">
            <a:avLst/>
          </a:prstGeom>
        </p:spPr>
      </p:pic>
      <p:sp>
        <p:nvSpPr>
          <p:cNvPr id="5" name="Rectangle 4">
            <a:extLst>
              <a:ext uri="{FF2B5EF4-FFF2-40B4-BE49-F238E27FC236}">
                <a16:creationId xmlns:a16="http://schemas.microsoft.com/office/drawing/2014/main" id="{E4EABB6C-75C8-2445-FC91-BA674876B402}"/>
              </a:ext>
            </a:extLst>
          </p:cNvPr>
          <p:cNvSpPr/>
          <p:nvPr/>
        </p:nvSpPr>
        <p:spPr>
          <a:xfrm rot="20079226">
            <a:off x="3127398" y="2659855"/>
            <a:ext cx="408015" cy="68338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Straight Arrow Connector 6">
            <a:extLst>
              <a:ext uri="{FF2B5EF4-FFF2-40B4-BE49-F238E27FC236}">
                <a16:creationId xmlns:a16="http://schemas.microsoft.com/office/drawing/2014/main" id="{D9F255B1-BA70-7BCF-398B-939DEBF4B593}"/>
              </a:ext>
            </a:extLst>
          </p:cNvPr>
          <p:cNvCxnSpPr>
            <a:cxnSpLocks/>
          </p:cNvCxnSpPr>
          <p:nvPr/>
        </p:nvCxnSpPr>
        <p:spPr>
          <a:xfrm flipH="1">
            <a:off x="3670126" y="3106455"/>
            <a:ext cx="2620478"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An aerial view of a city&#10;&#10;AI-generated content may be incorrect.">
            <a:extLst>
              <a:ext uri="{FF2B5EF4-FFF2-40B4-BE49-F238E27FC236}">
                <a16:creationId xmlns:a16="http://schemas.microsoft.com/office/drawing/2014/main" id="{449FFCD2-340D-7589-C095-D95922FA9C2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4035529"/>
            <a:ext cx="5098093" cy="2822471"/>
          </a:xfrm>
          <a:prstGeom prst="rect">
            <a:avLst/>
          </a:prstGeom>
        </p:spPr>
      </p:pic>
      <p:sp>
        <p:nvSpPr>
          <p:cNvPr id="9" name="TextBox 8">
            <a:extLst>
              <a:ext uri="{FF2B5EF4-FFF2-40B4-BE49-F238E27FC236}">
                <a16:creationId xmlns:a16="http://schemas.microsoft.com/office/drawing/2014/main" id="{32233AD3-2534-2F2B-1579-BC07461A58A2}"/>
              </a:ext>
            </a:extLst>
          </p:cNvPr>
          <p:cNvSpPr txBox="1"/>
          <p:nvPr/>
        </p:nvSpPr>
        <p:spPr>
          <a:xfrm>
            <a:off x="8956109" y="425885"/>
            <a:ext cx="2896947" cy="369332"/>
          </a:xfrm>
          <a:prstGeom prst="rect">
            <a:avLst/>
          </a:prstGeom>
          <a:noFill/>
        </p:spPr>
        <p:txBody>
          <a:bodyPr wrap="none" rtlCol="0">
            <a:spAutoFit/>
          </a:bodyPr>
          <a:lstStyle/>
          <a:p>
            <a:r>
              <a:rPr lang="sv-SE" b="1">
                <a:solidFill>
                  <a:srgbClr val="006CB2"/>
                </a:solidFill>
              </a:rPr>
              <a:t>Centrala Hagastaden</a:t>
            </a:r>
          </a:p>
        </p:txBody>
      </p:sp>
    </p:spTree>
    <p:extLst>
      <p:ext uri="{BB962C8B-B14F-4D97-AF65-F5344CB8AC3E}">
        <p14:creationId xmlns:p14="http://schemas.microsoft.com/office/powerpoint/2010/main" val="589045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048CD-ED2F-3AA0-8F52-1139D3B1D1F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32FD856-99D0-F659-6D66-A62B9E5189AE}"/>
              </a:ext>
            </a:extLst>
          </p:cNvPr>
          <p:cNvSpPr>
            <a:spLocks noGrp="1"/>
          </p:cNvSpPr>
          <p:nvPr>
            <p:ph type="ctrTitle"/>
          </p:nvPr>
        </p:nvSpPr>
        <p:spPr>
          <a:xfrm>
            <a:off x="6290604" y="1698928"/>
            <a:ext cx="9325014" cy="2001444"/>
          </a:xfrm>
        </p:spPr>
        <p:txBody>
          <a:bodyPr/>
          <a:lstStyle/>
          <a:p>
            <a:r>
              <a:rPr lang="sv-SE" sz="6000">
                <a:solidFill>
                  <a:srgbClr val="006CB2"/>
                </a:solidFill>
              </a:rPr>
              <a:t>Kvarter 25,</a:t>
            </a:r>
            <a:br>
              <a:rPr lang="sv-SE" sz="6000">
                <a:solidFill>
                  <a:srgbClr val="006CB2"/>
                </a:solidFill>
              </a:rPr>
            </a:br>
            <a:r>
              <a:rPr lang="sv-SE" sz="6000">
                <a:solidFill>
                  <a:srgbClr val="006CB2"/>
                </a:solidFill>
              </a:rPr>
              <a:t>Pisa</a:t>
            </a:r>
            <a:br>
              <a:rPr lang="sv-SE" sz="6000">
                <a:solidFill>
                  <a:srgbClr val="006CB2"/>
                </a:solidFill>
              </a:rPr>
            </a:br>
            <a:r>
              <a:rPr lang="sv-SE" sz="4400" b="0">
                <a:solidFill>
                  <a:srgbClr val="006CB2"/>
                </a:solidFill>
              </a:rPr>
              <a:t>Corner </a:t>
            </a:r>
            <a:r>
              <a:rPr lang="sv-SE" sz="4400" b="0" err="1">
                <a:solidFill>
                  <a:srgbClr val="006CB2"/>
                </a:solidFill>
              </a:rPr>
              <a:t>of</a:t>
            </a:r>
            <a:r>
              <a:rPr lang="sv-SE" sz="4400" b="0">
                <a:solidFill>
                  <a:srgbClr val="006CB2"/>
                </a:solidFill>
              </a:rPr>
              <a:t> Ekeblad </a:t>
            </a:r>
            <a:br>
              <a:rPr lang="sv-SE" sz="4400" b="0">
                <a:solidFill>
                  <a:srgbClr val="006CB2"/>
                </a:solidFill>
              </a:rPr>
            </a:br>
            <a:r>
              <a:rPr lang="sv-SE" sz="1600" b="0">
                <a:solidFill>
                  <a:schemeClr val="tx1"/>
                </a:solidFill>
              </a:rPr>
              <a:t>Kontor (Atrium Ljungberg)</a:t>
            </a:r>
          </a:p>
        </p:txBody>
      </p:sp>
      <p:sp>
        <p:nvSpPr>
          <p:cNvPr id="15" name="TextBox 14">
            <a:extLst>
              <a:ext uri="{FF2B5EF4-FFF2-40B4-BE49-F238E27FC236}">
                <a16:creationId xmlns:a16="http://schemas.microsoft.com/office/drawing/2014/main" id="{8F8A22EA-0726-78A3-247F-BFB26FECD93F}"/>
              </a:ext>
            </a:extLst>
          </p:cNvPr>
          <p:cNvSpPr txBox="1"/>
          <p:nvPr/>
        </p:nvSpPr>
        <p:spPr>
          <a:xfrm>
            <a:off x="4052170" y="6611779"/>
            <a:ext cx="1595309" cy="246221"/>
          </a:xfrm>
          <a:prstGeom prst="rect">
            <a:avLst/>
          </a:prstGeom>
          <a:noFill/>
        </p:spPr>
        <p:txBody>
          <a:bodyPr wrap="none" rtlCol="0">
            <a:spAutoFit/>
          </a:bodyPr>
          <a:lstStyle/>
          <a:p>
            <a:r>
              <a:rPr lang="sv-SE" sz="1000">
                <a:solidFill>
                  <a:schemeClr val="bg1"/>
                </a:solidFill>
              </a:rPr>
              <a:t>Bild: Stockholms stad</a:t>
            </a:r>
          </a:p>
        </p:txBody>
      </p:sp>
      <p:pic>
        <p:nvPicPr>
          <p:cNvPr id="2" name="Picture 1" descr="A map of a city&#10;&#10;AI-generated content may be incorrect.">
            <a:extLst>
              <a:ext uri="{FF2B5EF4-FFF2-40B4-BE49-F238E27FC236}">
                <a16:creationId xmlns:a16="http://schemas.microsoft.com/office/drawing/2014/main" id="{91E530F7-AB75-387D-915F-4C8AEEE0A24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5098093" cy="6915436"/>
          </a:xfrm>
          <a:prstGeom prst="rect">
            <a:avLst/>
          </a:prstGeom>
        </p:spPr>
      </p:pic>
      <p:sp>
        <p:nvSpPr>
          <p:cNvPr id="5" name="Rectangle 4">
            <a:extLst>
              <a:ext uri="{FF2B5EF4-FFF2-40B4-BE49-F238E27FC236}">
                <a16:creationId xmlns:a16="http://schemas.microsoft.com/office/drawing/2014/main" id="{12CC704C-0BE3-BADE-DAD8-8FB9531A6456}"/>
              </a:ext>
            </a:extLst>
          </p:cNvPr>
          <p:cNvSpPr/>
          <p:nvPr/>
        </p:nvSpPr>
        <p:spPr>
          <a:xfrm rot="20079226">
            <a:off x="3448520" y="2448336"/>
            <a:ext cx="540357" cy="683386"/>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Straight Arrow Connector 6">
            <a:extLst>
              <a:ext uri="{FF2B5EF4-FFF2-40B4-BE49-F238E27FC236}">
                <a16:creationId xmlns:a16="http://schemas.microsoft.com/office/drawing/2014/main" id="{ECFE5951-0F71-7E4D-6F3F-CAD42837FD8C}"/>
              </a:ext>
            </a:extLst>
          </p:cNvPr>
          <p:cNvCxnSpPr>
            <a:cxnSpLocks/>
          </p:cNvCxnSpPr>
          <p:nvPr/>
        </p:nvCxnSpPr>
        <p:spPr>
          <a:xfrm flipH="1" flipV="1">
            <a:off x="4052170" y="2805830"/>
            <a:ext cx="2238434" cy="30062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An aerial view of a city&#10;&#10;AI-generated content may be incorrect.">
            <a:extLst>
              <a:ext uri="{FF2B5EF4-FFF2-40B4-BE49-F238E27FC236}">
                <a16:creationId xmlns:a16="http://schemas.microsoft.com/office/drawing/2014/main" id="{76E6686A-A18A-2F47-2A42-2863AACF5D3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4035529"/>
            <a:ext cx="5098093" cy="2822471"/>
          </a:xfrm>
          <a:prstGeom prst="rect">
            <a:avLst/>
          </a:prstGeom>
        </p:spPr>
      </p:pic>
      <p:sp>
        <p:nvSpPr>
          <p:cNvPr id="4" name="TextBox 3">
            <a:extLst>
              <a:ext uri="{FF2B5EF4-FFF2-40B4-BE49-F238E27FC236}">
                <a16:creationId xmlns:a16="http://schemas.microsoft.com/office/drawing/2014/main" id="{9ADEA247-6580-2A7E-82F1-DAAB6CDB0D21}"/>
              </a:ext>
            </a:extLst>
          </p:cNvPr>
          <p:cNvSpPr txBox="1"/>
          <p:nvPr/>
        </p:nvSpPr>
        <p:spPr>
          <a:xfrm>
            <a:off x="8956109" y="425885"/>
            <a:ext cx="2896947" cy="369332"/>
          </a:xfrm>
          <a:prstGeom prst="rect">
            <a:avLst/>
          </a:prstGeom>
          <a:noFill/>
        </p:spPr>
        <p:txBody>
          <a:bodyPr wrap="none" rtlCol="0">
            <a:spAutoFit/>
          </a:bodyPr>
          <a:lstStyle/>
          <a:p>
            <a:r>
              <a:rPr lang="sv-SE" b="1">
                <a:solidFill>
                  <a:srgbClr val="006CB2"/>
                </a:solidFill>
              </a:rPr>
              <a:t>Centrala Hagastaden</a:t>
            </a:r>
          </a:p>
        </p:txBody>
      </p:sp>
    </p:spTree>
    <p:extLst>
      <p:ext uri="{BB962C8B-B14F-4D97-AF65-F5344CB8AC3E}">
        <p14:creationId xmlns:p14="http://schemas.microsoft.com/office/powerpoint/2010/main" val="226933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64BB7-7762-20C6-AFF9-F6A3A5FA4B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DF3ACB-1000-A44A-EB62-294CFC463096}"/>
              </a:ext>
            </a:extLst>
          </p:cNvPr>
          <p:cNvSpPr>
            <a:spLocks noGrp="1"/>
          </p:cNvSpPr>
          <p:nvPr>
            <p:ph type="ctrTitle"/>
          </p:nvPr>
        </p:nvSpPr>
        <p:spPr>
          <a:xfrm>
            <a:off x="6290604" y="1698928"/>
            <a:ext cx="9325014" cy="2001444"/>
          </a:xfrm>
        </p:spPr>
        <p:txBody>
          <a:bodyPr/>
          <a:lstStyle/>
          <a:p>
            <a:r>
              <a:rPr lang="sv-SE" sz="6000">
                <a:solidFill>
                  <a:srgbClr val="006CB2"/>
                </a:solidFill>
              </a:rPr>
              <a:t>Kvarter 10</a:t>
            </a:r>
            <a:br>
              <a:rPr lang="sv-SE" sz="6000">
                <a:solidFill>
                  <a:srgbClr val="006CB2"/>
                </a:solidFill>
              </a:rPr>
            </a:br>
            <a:r>
              <a:rPr lang="sv-SE" sz="4400" b="0" err="1">
                <a:solidFill>
                  <a:srgbClr val="006CB2"/>
                </a:solidFill>
              </a:rPr>
              <a:t>Ribosomen</a:t>
            </a:r>
            <a:br>
              <a:rPr lang="sv-SE" sz="4400" b="0">
                <a:solidFill>
                  <a:srgbClr val="006CB2"/>
                </a:solidFill>
              </a:rPr>
            </a:br>
            <a:r>
              <a:rPr lang="sv-SE" sz="1600" b="0">
                <a:solidFill>
                  <a:schemeClr val="tx1"/>
                </a:solidFill>
              </a:rPr>
              <a:t>Kontor och bostäder (Humlegården)</a:t>
            </a:r>
          </a:p>
        </p:txBody>
      </p:sp>
      <p:sp>
        <p:nvSpPr>
          <p:cNvPr id="15" name="TextBox 14">
            <a:extLst>
              <a:ext uri="{FF2B5EF4-FFF2-40B4-BE49-F238E27FC236}">
                <a16:creationId xmlns:a16="http://schemas.microsoft.com/office/drawing/2014/main" id="{E698BC46-8A3C-7D6C-F8A0-3DAF71188C98}"/>
              </a:ext>
            </a:extLst>
          </p:cNvPr>
          <p:cNvSpPr txBox="1"/>
          <p:nvPr/>
        </p:nvSpPr>
        <p:spPr>
          <a:xfrm>
            <a:off x="4052170" y="6611779"/>
            <a:ext cx="1595309" cy="246221"/>
          </a:xfrm>
          <a:prstGeom prst="rect">
            <a:avLst/>
          </a:prstGeom>
          <a:noFill/>
        </p:spPr>
        <p:txBody>
          <a:bodyPr wrap="none" rtlCol="0">
            <a:spAutoFit/>
          </a:bodyPr>
          <a:lstStyle/>
          <a:p>
            <a:r>
              <a:rPr lang="sv-SE" sz="1000">
                <a:solidFill>
                  <a:schemeClr val="bg1"/>
                </a:solidFill>
              </a:rPr>
              <a:t>Bild: Stockholms stad</a:t>
            </a:r>
          </a:p>
        </p:txBody>
      </p:sp>
      <p:pic>
        <p:nvPicPr>
          <p:cNvPr id="2" name="Picture 1" descr="A map of a city&#10;&#10;AI-generated content may be incorrect.">
            <a:extLst>
              <a:ext uri="{FF2B5EF4-FFF2-40B4-BE49-F238E27FC236}">
                <a16:creationId xmlns:a16="http://schemas.microsoft.com/office/drawing/2014/main" id="{4438B508-609E-50BD-D13F-C4A390407D4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5098093" cy="6915436"/>
          </a:xfrm>
          <a:prstGeom prst="rect">
            <a:avLst/>
          </a:prstGeom>
        </p:spPr>
      </p:pic>
      <p:sp>
        <p:nvSpPr>
          <p:cNvPr id="5" name="Rectangle 4">
            <a:extLst>
              <a:ext uri="{FF2B5EF4-FFF2-40B4-BE49-F238E27FC236}">
                <a16:creationId xmlns:a16="http://schemas.microsoft.com/office/drawing/2014/main" id="{EBC4CFE1-DBC9-8C7E-079A-4ED18BCFF884}"/>
              </a:ext>
            </a:extLst>
          </p:cNvPr>
          <p:cNvSpPr/>
          <p:nvPr/>
        </p:nvSpPr>
        <p:spPr>
          <a:xfrm rot="20079226">
            <a:off x="3796162" y="3246771"/>
            <a:ext cx="420480" cy="451248"/>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Straight Arrow Connector 6">
            <a:extLst>
              <a:ext uri="{FF2B5EF4-FFF2-40B4-BE49-F238E27FC236}">
                <a16:creationId xmlns:a16="http://schemas.microsoft.com/office/drawing/2014/main" id="{863E697F-6D9C-4583-B5E8-32C45A7DFE8D}"/>
              </a:ext>
            </a:extLst>
          </p:cNvPr>
          <p:cNvCxnSpPr>
            <a:cxnSpLocks/>
          </p:cNvCxnSpPr>
          <p:nvPr/>
        </p:nvCxnSpPr>
        <p:spPr>
          <a:xfrm flipH="1">
            <a:off x="4292991" y="3106455"/>
            <a:ext cx="1997613" cy="28718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F6DF1F7-022A-F620-90D5-BC68219C5940}"/>
              </a:ext>
            </a:extLst>
          </p:cNvPr>
          <p:cNvSpPr txBox="1"/>
          <p:nvPr/>
        </p:nvSpPr>
        <p:spPr>
          <a:xfrm>
            <a:off x="8956109" y="425885"/>
            <a:ext cx="2896947" cy="369332"/>
          </a:xfrm>
          <a:prstGeom prst="rect">
            <a:avLst/>
          </a:prstGeom>
          <a:noFill/>
        </p:spPr>
        <p:txBody>
          <a:bodyPr wrap="none" rtlCol="0">
            <a:spAutoFit/>
          </a:bodyPr>
          <a:lstStyle/>
          <a:p>
            <a:r>
              <a:rPr lang="sv-SE" b="1">
                <a:solidFill>
                  <a:srgbClr val="006CB2"/>
                </a:solidFill>
              </a:rPr>
              <a:t>Centrala Hagastaden</a:t>
            </a:r>
          </a:p>
        </p:txBody>
      </p:sp>
      <p:grpSp>
        <p:nvGrpSpPr>
          <p:cNvPr id="12" name="Group 11">
            <a:extLst>
              <a:ext uri="{FF2B5EF4-FFF2-40B4-BE49-F238E27FC236}">
                <a16:creationId xmlns:a16="http://schemas.microsoft.com/office/drawing/2014/main" id="{D48E67D2-1080-5AFF-79A0-EB8D66DD2BCE}"/>
              </a:ext>
            </a:extLst>
          </p:cNvPr>
          <p:cNvGrpSpPr/>
          <p:nvPr/>
        </p:nvGrpSpPr>
        <p:grpSpPr>
          <a:xfrm>
            <a:off x="0" y="3643882"/>
            <a:ext cx="5098093" cy="3271554"/>
            <a:chOff x="0" y="3643882"/>
            <a:chExt cx="5098093" cy="3271554"/>
          </a:xfrm>
        </p:grpSpPr>
        <p:pic>
          <p:nvPicPr>
            <p:cNvPr id="10" name="Picture 9" descr="A group of people outside of a building&#10;&#10;AI-generated content may be incorrect.">
              <a:extLst>
                <a:ext uri="{FF2B5EF4-FFF2-40B4-BE49-F238E27FC236}">
                  <a16:creationId xmlns:a16="http://schemas.microsoft.com/office/drawing/2014/main" id="{A8853CD7-4017-EA2C-6C46-84FC71AEB7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643882"/>
              <a:ext cx="5098093" cy="3271554"/>
            </a:xfrm>
            <a:prstGeom prst="rect">
              <a:avLst/>
            </a:prstGeom>
          </p:spPr>
        </p:pic>
        <p:sp>
          <p:nvSpPr>
            <p:cNvPr id="11" name="TextBox 10">
              <a:extLst>
                <a:ext uri="{FF2B5EF4-FFF2-40B4-BE49-F238E27FC236}">
                  <a16:creationId xmlns:a16="http://schemas.microsoft.com/office/drawing/2014/main" id="{BAC865AD-38E7-2502-D514-4812A099D215}"/>
                </a:ext>
              </a:extLst>
            </p:cNvPr>
            <p:cNvSpPr txBox="1"/>
            <p:nvPr/>
          </p:nvSpPr>
          <p:spPr>
            <a:xfrm>
              <a:off x="0" y="6596389"/>
              <a:ext cx="3666388" cy="276999"/>
            </a:xfrm>
            <a:prstGeom prst="rect">
              <a:avLst/>
            </a:prstGeom>
            <a:noFill/>
          </p:spPr>
          <p:txBody>
            <a:bodyPr wrap="none" rtlCol="0">
              <a:spAutoFit/>
            </a:bodyPr>
            <a:lstStyle/>
            <a:p>
              <a:r>
                <a:rPr lang="sv-SE" sz="1200">
                  <a:solidFill>
                    <a:schemeClr val="bg1"/>
                  </a:solidFill>
                </a:rPr>
                <a:t>Visionsbild: Humlegården/Kjellander Sjöberg</a:t>
              </a:r>
            </a:p>
          </p:txBody>
        </p:sp>
      </p:grpSp>
    </p:spTree>
    <p:extLst>
      <p:ext uri="{BB962C8B-B14F-4D97-AF65-F5344CB8AC3E}">
        <p14:creationId xmlns:p14="http://schemas.microsoft.com/office/powerpoint/2010/main" val="60308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58125-F15E-94F8-57B7-069984CA53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9362585-425F-1FD7-C155-18EC349F08BA}"/>
              </a:ext>
            </a:extLst>
          </p:cNvPr>
          <p:cNvSpPr>
            <a:spLocks noGrp="1"/>
          </p:cNvSpPr>
          <p:nvPr>
            <p:ph type="ctrTitle"/>
          </p:nvPr>
        </p:nvSpPr>
        <p:spPr>
          <a:xfrm>
            <a:off x="370450" y="385943"/>
            <a:ext cx="9325014" cy="2001444"/>
          </a:xfrm>
        </p:spPr>
        <p:txBody>
          <a:bodyPr/>
          <a:lstStyle/>
          <a:p>
            <a:r>
              <a:rPr lang="sv-SE" sz="6000">
                <a:solidFill>
                  <a:srgbClr val="006CB2"/>
                </a:solidFill>
              </a:rPr>
              <a:t>Östra Hagastaden</a:t>
            </a:r>
            <a:br>
              <a:rPr lang="sv-SE" sz="6000">
                <a:solidFill>
                  <a:srgbClr val="006CB2"/>
                </a:solidFill>
              </a:rPr>
            </a:br>
            <a:r>
              <a:rPr lang="sv-SE" sz="4400" b="0">
                <a:solidFill>
                  <a:srgbClr val="006CB2"/>
                </a:solidFill>
              </a:rPr>
              <a:t>Vision</a:t>
            </a:r>
          </a:p>
        </p:txBody>
      </p:sp>
      <p:pic>
        <p:nvPicPr>
          <p:cNvPr id="3" name="Picture 2" descr="Aerial view of a city and a lake&#10;&#10;AI-generated content may be incorrect.">
            <a:extLst>
              <a:ext uri="{FF2B5EF4-FFF2-40B4-BE49-F238E27FC236}">
                <a16:creationId xmlns:a16="http://schemas.microsoft.com/office/drawing/2014/main" id="{A67039CF-5672-5060-4822-678A2052743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2826383"/>
            <a:ext cx="12192000" cy="4031617"/>
          </a:xfrm>
          <a:prstGeom prst="rect">
            <a:avLst/>
          </a:prstGeom>
        </p:spPr>
      </p:pic>
      <p:sp>
        <p:nvSpPr>
          <p:cNvPr id="4" name="TextBox 3">
            <a:extLst>
              <a:ext uri="{FF2B5EF4-FFF2-40B4-BE49-F238E27FC236}">
                <a16:creationId xmlns:a16="http://schemas.microsoft.com/office/drawing/2014/main" id="{E412E0DF-3753-F954-AE99-BE25713CA4CD}"/>
              </a:ext>
            </a:extLst>
          </p:cNvPr>
          <p:cNvSpPr txBox="1"/>
          <p:nvPr/>
        </p:nvSpPr>
        <p:spPr>
          <a:xfrm>
            <a:off x="0" y="6611779"/>
            <a:ext cx="2698175" cy="246221"/>
          </a:xfrm>
          <a:prstGeom prst="rect">
            <a:avLst/>
          </a:prstGeom>
          <a:noFill/>
        </p:spPr>
        <p:txBody>
          <a:bodyPr wrap="none" rtlCol="0">
            <a:spAutoFit/>
          </a:bodyPr>
          <a:lstStyle/>
          <a:p>
            <a:r>
              <a:rPr lang="sv-SE" sz="1000">
                <a:solidFill>
                  <a:schemeClr val="bg1"/>
                </a:solidFill>
              </a:rPr>
              <a:t>Bild: Stockholms stad/White arkitekter</a:t>
            </a:r>
          </a:p>
        </p:txBody>
      </p:sp>
      <p:sp>
        <p:nvSpPr>
          <p:cNvPr id="9" name="TextBox 8">
            <a:extLst>
              <a:ext uri="{FF2B5EF4-FFF2-40B4-BE49-F238E27FC236}">
                <a16:creationId xmlns:a16="http://schemas.microsoft.com/office/drawing/2014/main" id="{3237E14D-04BC-FFAC-1587-F2871E8F657D}"/>
              </a:ext>
            </a:extLst>
          </p:cNvPr>
          <p:cNvSpPr txBox="1"/>
          <p:nvPr/>
        </p:nvSpPr>
        <p:spPr>
          <a:xfrm>
            <a:off x="9407046" y="358527"/>
            <a:ext cx="2510624" cy="369332"/>
          </a:xfrm>
          <a:prstGeom prst="rect">
            <a:avLst/>
          </a:prstGeom>
          <a:noFill/>
        </p:spPr>
        <p:txBody>
          <a:bodyPr wrap="none" rtlCol="0">
            <a:spAutoFit/>
          </a:bodyPr>
          <a:lstStyle/>
          <a:p>
            <a:r>
              <a:rPr lang="sv-SE" b="1">
                <a:solidFill>
                  <a:srgbClr val="006CB2"/>
                </a:solidFill>
              </a:rPr>
              <a:t>Östra Hagastaden</a:t>
            </a:r>
          </a:p>
        </p:txBody>
      </p:sp>
    </p:spTree>
    <p:extLst>
      <p:ext uri="{BB962C8B-B14F-4D97-AF65-F5344CB8AC3E}">
        <p14:creationId xmlns:p14="http://schemas.microsoft.com/office/powerpoint/2010/main" val="417003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1D63-F4D9-DB61-8B79-1394B3EFB98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E93227-6CDE-B8C5-6F8C-79E3F027AC81}"/>
              </a:ext>
            </a:extLst>
          </p:cNvPr>
          <p:cNvSpPr>
            <a:spLocks noGrp="1"/>
          </p:cNvSpPr>
          <p:nvPr>
            <p:ph type="ctrTitle"/>
          </p:nvPr>
        </p:nvSpPr>
        <p:spPr>
          <a:xfrm>
            <a:off x="370450" y="385943"/>
            <a:ext cx="9325014" cy="2001444"/>
          </a:xfrm>
        </p:spPr>
        <p:txBody>
          <a:bodyPr/>
          <a:lstStyle/>
          <a:p>
            <a:pPr>
              <a:lnSpc>
                <a:spcPct val="100000"/>
              </a:lnSpc>
            </a:pPr>
            <a:r>
              <a:rPr lang="sv-SE" sz="6000">
                <a:solidFill>
                  <a:srgbClr val="006CB2"/>
                </a:solidFill>
              </a:rPr>
              <a:t>Kvarter 11, Lipiden</a:t>
            </a:r>
            <a:br>
              <a:rPr lang="sv-SE" sz="6000">
                <a:solidFill>
                  <a:srgbClr val="006CB2"/>
                </a:solidFill>
              </a:rPr>
            </a:br>
            <a:r>
              <a:rPr lang="sv-SE" sz="4400" b="0" err="1">
                <a:solidFill>
                  <a:srgbClr val="006CB2"/>
                </a:solidFill>
              </a:rPr>
              <a:t>Emerald</a:t>
            </a:r>
            <a:r>
              <a:rPr lang="sv-SE" sz="4400" b="0">
                <a:solidFill>
                  <a:srgbClr val="006CB2"/>
                </a:solidFill>
              </a:rPr>
              <a:t> House</a:t>
            </a:r>
            <a:br>
              <a:rPr lang="sv-SE" sz="4400" b="0">
                <a:solidFill>
                  <a:srgbClr val="006CB2"/>
                </a:solidFill>
              </a:rPr>
            </a:br>
            <a:br>
              <a:rPr lang="sv-SE" sz="1600" b="0">
                <a:solidFill>
                  <a:schemeClr val="tx1"/>
                </a:solidFill>
              </a:rPr>
            </a:br>
            <a:r>
              <a:rPr lang="sv-SE" sz="1600" b="0">
                <a:solidFill>
                  <a:schemeClr val="tx1"/>
                </a:solidFill>
              </a:rPr>
              <a:t>Kontor (Castellum)</a:t>
            </a:r>
            <a:endParaRPr lang="sv-SE" sz="4400" b="0">
              <a:solidFill>
                <a:srgbClr val="006CB2"/>
              </a:solidFill>
            </a:endParaRPr>
          </a:p>
        </p:txBody>
      </p:sp>
      <p:pic>
        <p:nvPicPr>
          <p:cNvPr id="3" name="Picture 2" descr="Aerial view of a city and a lake&#10;&#10;AI-generated content may be incorrect.">
            <a:extLst>
              <a:ext uri="{FF2B5EF4-FFF2-40B4-BE49-F238E27FC236}">
                <a16:creationId xmlns:a16="http://schemas.microsoft.com/office/drawing/2014/main" id="{E040A030-D926-66B5-04DF-4A242DC6A0C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2826383"/>
            <a:ext cx="12192000" cy="4031617"/>
          </a:xfrm>
          <a:prstGeom prst="rect">
            <a:avLst/>
          </a:prstGeom>
        </p:spPr>
      </p:pic>
      <p:cxnSp>
        <p:nvCxnSpPr>
          <p:cNvPr id="2" name="Straight Arrow Connector 1">
            <a:extLst>
              <a:ext uri="{FF2B5EF4-FFF2-40B4-BE49-F238E27FC236}">
                <a16:creationId xmlns:a16="http://schemas.microsoft.com/office/drawing/2014/main" id="{4827C4C8-16FB-8DCB-BFCE-72430970896D}"/>
              </a:ext>
            </a:extLst>
          </p:cNvPr>
          <p:cNvCxnSpPr>
            <a:cxnSpLocks/>
          </p:cNvCxnSpPr>
          <p:nvPr/>
        </p:nvCxnSpPr>
        <p:spPr>
          <a:xfrm>
            <a:off x="4797468" y="1959625"/>
            <a:ext cx="3330376" cy="1735553"/>
          </a:xfrm>
          <a:prstGeom prst="straightConnector1">
            <a:avLst/>
          </a:prstGeom>
          <a:ln w="571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40ACF1F-3180-42A3-CBF0-AA909C93C6BB}"/>
              </a:ext>
            </a:extLst>
          </p:cNvPr>
          <p:cNvSpPr txBox="1"/>
          <p:nvPr/>
        </p:nvSpPr>
        <p:spPr>
          <a:xfrm>
            <a:off x="0" y="6611779"/>
            <a:ext cx="2698175" cy="246221"/>
          </a:xfrm>
          <a:prstGeom prst="rect">
            <a:avLst/>
          </a:prstGeom>
          <a:noFill/>
        </p:spPr>
        <p:txBody>
          <a:bodyPr wrap="none" rtlCol="0">
            <a:spAutoFit/>
          </a:bodyPr>
          <a:lstStyle/>
          <a:p>
            <a:r>
              <a:rPr lang="sv-SE" sz="1000">
                <a:solidFill>
                  <a:schemeClr val="bg1"/>
                </a:solidFill>
              </a:rPr>
              <a:t>Bild: Stockholms stad/White arkitekter</a:t>
            </a:r>
          </a:p>
        </p:txBody>
      </p:sp>
      <p:sp>
        <p:nvSpPr>
          <p:cNvPr id="8" name="TextBox 7">
            <a:extLst>
              <a:ext uri="{FF2B5EF4-FFF2-40B4-BE49-F238E27FC236}">
                <a16:creationId xmlns:a16="http://schemas.microsoft.com/office/drawing/2014/main" id="{3DEAE5B0-FCB6-3055-E5C3-24C876DB7D89}"/>
              </a:ext>
            </a:extLst>
          </p:cNvPr>
          <p:cNvSpPr txBox="1"/>
          <p:nvPr/>
        </p:nvSpPr>
        <p:spPr>
          <a:xfrm>
            <a:off x="9407046" y="358527"/>
            <a:ext cx="2510624" cy="369332"/>
          </a:xfrm>
          <a:prstGeom prst="rect">
            <a:avLst/>
          </a:prstGeom>
          <a:noFill/>
        </p:spPr>
        <p:txBody>
          <a:bodyPr wrap="none" rtlCol="0">
            <a:spAutoFit/>
          </a:bodyPr>
          <a:lstStyle/>
          <a:p>
            <a:r>
              <a:rPr lang="sv-SE" b="1">
                <a:solidFill>
                  <a:srgbClr val="006CB2"/>
                </a:solidFill>
              </a:rPr>
              <a:t>Östra Hagastaden</a:t>
            </a:r>
          </a:p>
        </p:txBody>
      </p:sp>
      <p:grpSp>
        <p:nvGrpSpPr>
          <p:cNvPr id="9" name="Group 8">
            <a:extLst>
              <a:ext uri="{FF2B5EF4-FFF2-40B4-BE49-F238E27FC236}">
                <a16:creationId xmlns:a16="http://schemas.microsoft.com/office/drawing/2014/main" id="{192E9C3F-7985-D0BB-C82D-6667B994F7F9}"/>
              </a:ext>
            </a:extLst>
          </p:cNvPr>
          <p:cNvGrpSpPr/>
          <p:nvPr/>
        </p:nvGrpSpPr>
        <p:grpSpPr>
          <a:xfrm>
            <a:off x="0" y="2817446"/>
            <a:ext cx="6096000" cy="4075723"/>
            <a:chOff x="0" y="2817446"/>
            <a:chExt cx="6096000" cy="4075723"/>
          </a:xfrm>
        </p:grpSpPr>
        <p:pic>
          <p:nvPicPr>
            <p:cNvPr id="5" name="Picture 4" descr="A building with a curved roof&#10;&#10;AI-generated content may be incorrect.">
              <a:extLst>
                <a:ext uri="{FF2B5EF4-FFF2-40B4-BE49-F238E27FC236}">
                  <a16:creationId xmlns:a16="http://schemas.microsoft.com/office/drawing/2014/main" id="{E30490B5-49DA-F3AD-2672-90DAFA6CF0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817446"/>
              <a:ext cx="6096000" cy="4064000"/>
            </a:xfrm>
            <a:prstGeom prst="rect">
              <a:avLst/>
            </a:prstGeom>
          </p:spPr>
        </p:pic>
        <p:sp>
          <p:nvSpPr>
            <p:cNvPr id="6" name="TextBox 5">
              <a:extLst>
                <a:ext uri="{FF2B5EF4-FFF2-40B4-BE49-F238E27FC236}">
                  <a16:creationId xmlns:a16="http://schemas.microsoft.com/office/drawing/2014/main" id="{2D99D681-F184-C76B-695D-55FFBC8B108B}"/>
                </a:ext>
              </a:extLst>
            </p:cNvPr>
            <p:cNvSpPr txBox="1"/>
            <p:nvPr/>
          </p:nvSpPr>
          <p:spPr>
            <a:xfrm>
              <a:off x="0" y="6646948"/>
              <a:ext cx="1611339" cy="246221"/>
            </a:xfrm>
            <a:prstGeom prst="rect">
              <a:avLst/>
            </a:prstGeom>
            <a:noFill/>
          </p:spPr>
          <p:txBody>
            <a:bodyPr wrap="none" rtlCol="0">
              <a:spAutoFit/>
            </a:bodyPr>
            <a:lstStyle/>
            <a:p>
              <a:r>
                <a:rPr lang="sv-SE" sz="1000">
                  <a:solidFill>
                    <a:schemeClr val="bg1"/>
                  </a:solidFill>
                </a:rPr>
                <a:t>Visionsbild: Castellum</a:t>
              </a:r>
            </a:p>
          </p:txBody>
        </p:sp>
      </p:grpSp>
    </p:spTree>
    <p:extLst>
      <p:ext uri="{BB962C8B-B14F-4D97-AF65-F5344CB8AC3E}">
        <p14:creationId xmlns:p14="http://schemas.microsoft.com/office/powerpoint/2010/main" val="19231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59EEB-E26D-0697-38A6-D68B85D862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2297E5-B7C7-1874-6D94-C524201F67CD}"/>
              </a:ext>
            </a:extLst>
          </p:cNvPr>
          <p:cNvSpPr>
            <a:spLocks noGrp="1"/>
          </p:cNvSpPr>
          <p:nvPr>
            <p:ph type="ctrTitle"/>
          </p:nvPr>
        </p:nvSpPr>
        <p:spPr>
          <a:xfrm>
            <a:off x="370450" y="385943"/>
            <a:ext cx="9325014" cy="2001444"/>
          </a:xfrm>
        </p:spPr>
        <p:txBody>
          <a:bodyPr/>
          <a:lstStyle/>
          <a:p>
            <a:pPr>
              <a:lnSpc>
                <a:spcPct val="100000"/>
              </a:lnSpc>
            </a:pPr>
            <a:r>
              <a:rPr lang="sv-SE" sz="6000">
                <a:solidFill>
                  <a:srgbClr val="006CB2"/>
                </a:solidFill>
              </a:rPr>
              <a:t>Kvarter 12, Genomet</a:t>
            </a:r>
            <a:br>
              <a:rPr lang="sv-SE" sz="6000">
                <a:solidFill>
                  <a:srgbClr val="006CB2"/>
                </a:solidFill>
              </a:rPr>
            </a:br>
            <a:r>
              <a:rPr lang="sv-SE" sz="4400" b="0">
                <a:solidFill>
                  <a:srgbClr val="006CB2"/>
                </a:solidFill>
              </a:rPr>
              <a:t>Jubileumshuset</a:t>
            </a:r>
            <a:br>
              <a:rPr lang="sv-SE" sz="4400" b="0">
                <a:solidFill>
                  <a:srgbClr val="006CB2"/>
                </a:solidFill>
              </a:rPr>
            </a:br>
            <a:br>
              <a:rPr lang="sv-SE" sz="1600" b="0">
                <a:solidFill>
                  <a:schemeClr val="tx1"/>
                </a:solidFill>
              </a:rPr>
            </a:br>
            <a:r>
              <a:rPr lang="sv-SE" sz="1600" b="0">
                <a:solidFill>
                  <a:schemeClr val="tx1"/>
                </a:solidFill>
              </a:rPr>
              <a:t>Kontor &amp; bostäder (Castellum &amp; HSB)</a:t>
            </a:r>
            <a:endParaRPr lang="sv-SE" sz="4400" b="0">
              <a:solidFill>
                <a:srgbClr val="006CB2"/>
              </a:solidFill>
            </a:endParaRPr>
          </a:p>
        </p:txBody>
      </p:sp>
      <p:pic>
        <p:nvPicPr>
          <p:cNvPr id="3" name="Picture 2" descr="Aerial view of a city and a lake&#10;&#10;AI-generated content may be incorrect.">
            <a:extLst>
              <a:ext uri="{FF2B5EF4-FFF2-40B4-BE49-F238E27FC236}">
                <a16:creationId xmlns:a16="http://schemas.microsoft.com/office/drawing/2014/main" id="{7BB9E42D-4142-A162-1128-F1FA0A8C0A2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2826383"/>
            <a:ext cx="12192000" cy="4031617"/>
          </a:xfrm>
          <a:prstGeom prst="rect">
            <a:avLst/>
          </a:prstGeom>
        </p:spPr>
      </p:pic>
      <p:cxnSp>
        <p:nvCxnSpPr>
          <p:cNvPr id="2" name="Straight Arrow Connector 1">
            <a:extLst>
              <a:ext uri="{FF2B5EF4-FFF2-40B4-BE49-F238E27FC236}">
                <a16:creationId xmlns:a16="http://schemas.microsoft.com/office/drawing/2014/main" id="{0FDB7109-31D5-B904-512E-6656E497BE91}"/>
              </a:ext>
            </a:extLst>
          </p:cNvPr>
          <p:cNvCxnSpPr>
            <a:cxnSpLocks/>
          </p:cNvCxnSpPr>
          <p:nvPr/>
        </p:nvCxnSpPr>
        <p:spPr>
          <a:xfrm>
            <a:off x="4938788" y="1934346"/>
            <a:ext cx="2915031" cy="1372525"/>
          </a:xfrm>
          <a:prstGeom prst="straightConnector1">
            <a:avLst/>
          </a:prstGeom>
          <a:ln w="571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CD28DA5-7093-44F5-C6AB-D59470764570}"/>
              </a:ext>
            </a:extLst>
          </p:cNvPr>
          <p:cNvSpPr txBox="1"/>
          <p:nvPr/>
        </p:nvSpPr>
        <p:spPr>
          <a:xfrm>
            <a:off x="0" y="6611779"/>
            <a:ext cx="2698175" cy="246221"/>
          </a:xfrm>
          <a:prstGeom prst="rect">
            <a:avLst/>
          </a:prstGeom>
          <a:noFill/>
        </p:spPr>
        <p:txBody>
          <a:bodyPr wrap="none" rtlCol="0">
            <a:spAutoFit/>
          </a:bodyPr>
          <a:lstStyle/>
          <a:p>
            <a:r>
              <a:rPr lang="sv-SE" sz="1000">
                <a:solidFill>
                  <a:schemeClr val="bg1"/>
                </a:solidFill>
              </a:rPr>
              <a:t>Bild: Stockholms stad/White arkitekter</a:t>
            </a:r>
          </a:p>
        </p:txBody>
      </p:sp>
      <p:sp>
        <p:nvSpPr>
          <p:cNvPr id="8" name="TextBox 7">
            <a:extLst>
              <a:ext uri="{FF2B5EF4-FFF2-40B4-BE49-F238E27FC236}">
                <a16:creationId xmlns:a16="http://schemas.microsoft.com/office/drawing/2014/main" id="{98040D18-658B-4247-6694-416FBFD22B46}"/>
              </a:ext>
            </a:extLst>
          </p:cNvPr>
          <p:cNvSpPr txBox="1"/>
          <p:nvPr/>
        </p:nvSpPr>
        <p:spPr>
          <a:xfrm>
            <a:off x="9407046" y="358527"/>
            <a:ext cx="2510624" cy="369332"/>
          </a:xfrm>
          <a:prstGeom prst="rect">
            <a:avLst/>
          </a:prstGeom>
          <a:noFill/>
        </p:spPr>
        <p:txBody>
          <a:bodyPr wrap="none" rtlCol="0">
            <a:spAutoFit/>
          </a:bodyPr>
          <a:lstStyle/>
          <a:p>
            <a:r>
              <a:rPr lang="sv-SE" b="1">
                <a:solidFill>
                  <a:srgbClr val="006CB2"/>
                </a:solidFill>
              </a:rPr>
              <a:t>Östra Hagastaden</a:t>
            </a:r>
          </a:p>
        </p:txBody>
      </p:sp>
      <p:grpSp>
        <p:nvGrpSpPr>
          <p:cNvPr id="9" name="Group 8">
            <a:extLst>
              <a:ext uri="{FF2B5EF4-FFF2-40B4-BE49-F238E27FC236}">
                <a16:creationId xmlns:a16="http://schemas.microsoft.com/office/drawing/2014/main" id="{8903AD9E-351C-A5FA-E2F5-9DC35A495300}"/>
              </a:ext>
            </a:extLst>
          </p:cNvPr>
          <p:cNvGrpSpPr/>
          <p:nvPr/>
        </p:nvGrpSpPr>
        <p:grpSpPr>
          <a:xfrm>
            <a:off x="0" y="2826383"/>
            <a:ext cx="6096000" cy="4066786"/>
            <a:chOff x="0" y="2794000"/>
            <a:chExt cx="6096000" cy="4099169"/>
          </a:xfrm>
        </p:grpSpPr>
        <p:pic>
          <p:nvPicPr>
            <p:cNvPr id="5" name="Picture 4" descr="A tall building with many windows&#10;&#10;AI-generated content may be incorrect.">
              <a:extLst>
                <a:ext uri="{FF2B5EF4-FFF2-40B4-BE49-F238E27FC236}">
                  <a16:creationId xmlns:a16="http://schemas.microsoft.com/office/drawing/2014/main" id="{B058E790-4990-5957-3808-A4E352F840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794000"/>
              <a:ext cx="6096000" cy="4064000"/>
            </a:xfrm>
            <a:prstGeom prst="rect">
              <a:avLst/>
            </a:prstGeom>
          </p:spPr>
        </p:pic>
        <p:sp>
          <p:nvSpPr>
            <p:cNvPr id="6" name="TextBox 5">
              <a:extLst>
                <a:ext uri="{FF2B5EF4-FFF2-40B4-BE49-F238E27FC236}">
                  <a16:creationId xmlns:a16="http://schemas.microsoft.com/office/drawing/2014/main" id="{5DEF3F50-929C-725D-FBA7-6CFC6AB0AC83}"/>
                </a:ext>
              </a:extLst>
            </p:cNvPr>
            <p:cNvSpPr txBox="1"/>
            <p:nvPr/>
          </p:nvSpPr>
          <p:spPr>
            <a:xfrm>
              <a:off x="0" y="6646948"/>
              <a:ext cx="1941557" cy="246221"/>
            </a:xfrm>
            <a:prstGeom prst="rect">
              <a:avLst/>
            </a:prstGeom>
            <a:noFill/>
          </p:spPr>
          <p:txBody>
            <a:bodyPr wrap="none" rtlCol="0">
              <a:spAutoFit/>
            </a:bodyPr>
            <a:lstStyle/>
            <a:p>
              <a:r>
                <a:rPr lang="sv-SE" sz="1000">
                  <a:solidFill>
                    <a:schemeClr val="bg1"/>
                  </a:solidFill>
                </a:rPr>
                <a:t>Visionsbild: Castellum/HSB</a:t>
              </a:r>
            </a:p>
          </p:txBody>
        </p:sp>
      </p:grpSp>
    </p:spTree>
    <p:extLst>
      <p:ext uri="{BB962C8B-B14F-4D97-AF65-F5344CB8AC3E}">
        <p14:creationId xmlns:p14="http://schemas.microsoft.com/office/powerpoint/2010/main" val="370412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0BE89-BC62-2BB0-A542-B23C54E7C6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7A3593-0365-91C6-1E9B-2EA246F1E2BE}"/>
              </a:ext>
            </a:extLst>
          </p:cNvPr>
          <p:cNvSpPr>
            <a:spLocks noGrp="1"/>
          </p:cNvSpPr>
          <p:nvPr>
            <p:ph type="ctrTitle"/>
          </p:nvPr>
        </p:nvSpPr>
        <p:spPr>
          <a:xfrm>
            <a:off x="370450" y="385943"/>
            <a:ext cx="9325014" cy="2001444"/>
          </a:xfrm>
        </p:spPr>
        <p:txBody>
          <a:bodyPr/>
          <a:lstStyle/>
          <a:p>
            <a:pPr>
              <a:lnSpc>
                <a:spcPct val="100000"/>
              </a:lnSpc>
            </a:pPr>
            <a:r>
              <a:rPr lang="sv-SE" sz="6000">
                <a:solidFill>
                  <a:srgbClr val="006CB2"/>
                </a:solidFill>
              </a:rPr>
              <a:t>Kvarter 13 </a:t>
            </a:r>
            <a:br>
              <a:rPr lang="sv-SE" sz="6000">
                <a:solidFill>
                  <a:srgbClr val="006CB2"/>
                </a:solidFill>
              </a:rPr>
            </a:br>
            <a:r>
              <a:rPr lang="sv-SE" sz="4400" b="0">
                <a:solidFill>
                  <a:srgbClr val="006CB2"/>
                </a:solidFill>
              </a:rPr>
              <a:t>Stadstullen</a:t>
            </a:r>
            <a:br>
              <a:rPr lang="sv-SE" sz="4400" b="0">
                <a:solidFill>
                  <a:srgbClr val="006CB2"/>
                </a:solidFill>
              </a:rPr>
            </a:br>
            <a:br>
              <a:rPr lang="sv-SE" sz="1600" b="0">
                <a:solidFill>
                  <a:schemeClr val="tx1"/>
                </a:solidFill>
              </a:rPr>
            </a:br>
            <a:r>
              <a:rPr lang="sv-SE" sz="1600" b="0">
                <a:solidFill>
                  <a:schemeClr val="tx1"/>
                </a:solidFill>
              </a:rPr>
              <a:t>Vård- och omsorgsboende &amp; studentbostäder</a:t>
            </a:r>
            <a:endParaRPr lang="sv-SE" sz="4400" b="0">
              <a:solidFill>
                <a:srgbClr val="006CB2"/>
              </a:solidFill>
            </a:endParaRPr>
          </a:p>
        </p:txBody>
      </p:sp>
      <p:pic>
        <p:nvPicPr>
          <p:cNvPr id="3" name="Picture 2" descr="Aerial view of a city and a lake&#10;&#10;AI-generated content may be incorrect.">
            <a:extLst>
              <a:ext uri="{FF2B5EF4-FFF2-40B4-BE49-F238E27FC236}">
                <a16:creationId xmlns:a16="http://schemas.microsoft.com/office/drawing/2014/main" id="{D132AE7B-0B6A-4066-182E-D31488C5C1E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826383"/>
            <a:ext cx="12192000" cy="4031617"/>
          </a:xfrm>
          <a:prstGeom prst="rect">
            <a:avLst/>
          </a:prstGeom>
        </p:spPr>
      </p:pic>
      <p:cxnSp>
        <p:nvCxnSpPr>
          <p:cNvPr id="2" name="Straight Arrow Connector 1">
            <a:extLst>
              <a:ext uri="{FF2B5EF4-FFF2-40B4-BE49-F238E27FC236}">
                <a16:creationId xmlns:a16="http://schemas.microsoft.com/office/drawing/2014/main" id="{D2081171-CA9A-F045-316C-385822F9C8C4}"/>
              </a:ext>
            </a:extLst>
          </p:cNvPr>
          <p:cNvCxnSpPr>
            <a:cxnSpLocks/>
          </p:cNvCxnSpPr>
          <p:nvPr/>
        </p:nvCxnSpPr>
        <p:spPr>
          <a:xfrm>
            <a:off x="5160724" y="1306249"/>
            <a:ext cx="1164920" cy="2864918"/>
          </a:xfrm>
          <a:prstGeom prst="straightConnector1">
            <a:avLst/>
          </a:prstGeom>
          <a:ln w="571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54554AC-2323-5D37-F2A1-C131AE9CA276}"/>
              </a:ext>
            </a:extLst>
          </p:cNvPr>
          <p:cNvSpPr txBox="1"/>
          <p:nvPr/>
        </p:nvSpPr>
        <p:spPr>
          <a:xfrm>
            <a:off x="0" y="6611779"/>
            <a:ext cx="2698175" cy="246221"/>
          </a:xfrm>
          <a:prstGeom prst="rect">
            <a:avLst/>
          </a:prstGeom>
          <a:noFill/>
        </p:spPr>
        <p:txBody>
          <a:bodyPr wrap="none" rtlCol="0">
            <a:spAutoFit/>
          </a:bodyPr>
          <a:lstStyle/>
          <a:p>
            <a:r>
              <a:rPr lang="sv-SE" sz="1000">
                <a:solidFill>
                  <a:schemeClr val="bg1"/>
                </a:solidFill>
              </a:rPr>
              <a:t>Bild: Stockholms stad/White arkitekter</a:t>
            </a:r>
          </a:p>
        </p:txBody>
      </p:sp>
      <p:sp>
        <p:nvSpPr>
          <p:cNvPr id="8" name="TextBox 7">
            <a:extLst>
              <a:ext uri="{FF2B5EF4-FFF2-40B4-BE49-F238E27FC236}">
                <a16:creationId xmlns:a16="http://schemas.microsoft.com/office/drawing/2014/main" id="{678E3FB0-0D62-AC3C-CB0B-62075371AEEF}"/>
              </a:ext>
            </a:extLst>
          </p:cNvPr>
          <p:cNvSpPr txBox="1"/>
          <p:nvPr/>
        </p:nvSpPr>
        <p:spPr>
          <a:xfrm>
            <a:off x="9407046" y="358527"/>
            <a:ext cx="2510624" cy="369332"/>
          </a:xfrm>
          <a:prstGeom prst="rect">
            <a:avLst/>
          </a:prstGeom>
          <a:noFill/>
        </p:spPr>
        <p:txBody>
          <a:bodyPr wrap="none" rtlCol="0">
            <a:spAutoFit/>
          </a:bodyPr>
          <a:lstStyle/>
          <a:p>
            <a:r>
              <a:rPr lang="sv-SE" b="1">
                <a:solidFill>
                  <a:srgbClr val="006CB2"/>
                </a:solidFill>
              </a:rPr>
              <a:t>Östra Hagastaden</a:t>
            </a:r>
          </a:p>
        </p:txBody>
      </p:sp>
    </p:spTree>
    <p:extLst>
      <p:ext uri="{BB962C8B-B14F-4D97-AF65-F5344CB8AC3E}">
        <p14:creationId xmlns:p14="http://schemas.microsoft.com/office/powerpoint/2010/main" val="876425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A145E-C7BD-E8D8-C238-0EFDB901047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3BA565-394C-F7EC-7BE4-B70285F5E296}"/>
              </a:ext>
            </a:extLst>
          </p:cNvPr>
          <p:cNvSpPr>
            <a:spLocks noGrp="1"/>
          </p:cNvSpPr>
          <p:nvPr>
            <p:ph type="ctrTitle"/>
          </p:nvPr>
        </p:nvSpPr>
        <p:spPr>
          <a:xfrm>
            <a:off x="370450" y="385943"/>
            <a:ext cx="9325014" cy="2001444"/>
          </a:xfrm>
        </p:spPr>
        <p:txBody>
          <a:bodyPr/>
          <a:lstStyle/>
          <a:p>
            <a:pPr>
              <a:lnSpc>
                <a:spcPct val="100000"/>
              </a:lnSpc>
            </a:pPr>
            <a:r>
              <a:rPr lang="sv-SE" sz="6000">
                <a:solidFill>
                  <a:srgbClr val="006CB2"/>
                </a:solidFill>
              </a:rPr>
              <a:t>Kvarter 14</a:t>
            </a:r>
            <a:br>
              <a:rPr lang="sv-SE" sz="6000">
                <a:solidFill>
                  <a:srgbClr val="006CB2"/>
                </a:solidFill>
              </a:rPr>
            </a:br>
            <a:br>
              <a:rPr lang="sv-SE" sz="4400" b="0">
                <a:solidFill>
                  <a:srgbClr val="006CB2"/>
                </a:solidFill>
              </a:rPr>
            </a:br>
            <a:br>
              <a:rPr lang="sv-SE" sz="1600" b="0">
                <a:solidFill>
                  <a:schemeClr val="tx1"/>
                </a:solidFill>
              </a:rPr>
            </a:br>
            <a:r>
              <a:rPr lang="sv-SE" sz="1600" b="0">
                <a:solidFill>
                  <a:schemeClr val="tx1"/>
                </a:solidFill>
              </a:rPr>
              <a:t>Idrott &amp; Kontor (</a:t>
            </a:r>
            <a:r>
              <a:rPr lang="sv-SE" sz="1600" b="0" err="1">
                <a:solidFill>
                  <a:schemeClr val="tx1"/>
                </a:solidFill>
              </a:rPr>
              <a:t>Vectura</a:t>
            </a:r>
            <a:r>
              <a:rPr lang="sv-SE" sz="1600" b="0">
                <a:solidFill>
                  <a:schemeClr val="tx1"/>
                </a:solidFill>
              </a:rPr>
              <a:t>, tidig markanvisning)</a:t>
            </a:r>
            <a:endParaRPr lang="sv-SE" sz="4400" b="0">
              <a:solidFill>
                <a:srgbClr val="006CB2"/>
              </a:solidFill>
            </a:endParaRPr>
          </a:p>
        </p:txBody>
      </p:sp>
      <p:pic>
        <p:nvPicPr>
          <p:cNvPr id="3" name="Picture 2" descr="Aerial view of a city and a lake&#10;&#10;AI-generated content may be incorrect.">
            <a:extLst>
              <a:ext uri="{FF2B5EF4-FFF2-40B4-BE49-F238E27FC236}">
                <a16:creationId xmlns:a16="http://schemas.microsoft.com/office/drawing/2014/main" id="{AA39DC48-235B-EB4E-5830-B6CDB70086F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826383"/>
            <a:ext cx="12192000" cy="4031617"/>
          </a:xfrm>
          <a:prstGeom prst="rect">
            <a:avLst/>
          </a:prstGeom>
        </p:spPr>
      </p:pic>
      <p:cxnSp>
        <p:nvCxnSpPr>
          <p:cNvPr id="2" name="Straight Arrow Connector 1">
            <a:extLst>
              <a:ext uri="{FF2B5EF4-FFF2-40B4-BE49-F238E27FC236}">
                <a16:creationId xmlns:a16="http://schemas.microsoft.com/office/drawing/2014/main" id="{E4E802CB-3247-6469-78BB-0DE3580737BF}"/>
              </a:ext>
            </a:extLst>
          </p:cNvPr>
          <p:cNvCxnSpPr>
            <a:cxnSpLocks/>
          </p:cNvCxnSpPr>
          <p:nvPr/>
        </p:nvCxnSpPr>
        <p:spPr>
          <a:xfrm flipH="1">
            <a:off x="4736123" y="1265129"/>
            <a:ext cx="1359877" cy="3205485"/>
          </a:xfrm>
          <a:prstGeom prst="straightConnector1">
            <a:avLst/>
          </a:prstGeom>
          <a:ln w="571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422EF4C-F60D-8ADB-8924-28D386E0B44B}"/>
              </a:ext>
            </a:extLst>
          </p:cNvPr>
          <p:cNvSpPr txBox="1"/>
          <p:nvPr/>
        </p:nvSpPr>
        <p:spPr>
          <a:xfrm>
            <a:off x="0" y="6611779"/>
            <a:ext cx="2698175" cy="246221"/>
          </a:xfrm>
          <a:prstGeom prst="rect">
            <a:avLst/>
          </a:prstGeom>
          <a:noFill/>
        </p:spPr>
        <p:txBody>
          <a:bodyPr wrap="none" rtlCol="0">
            <a:spAutoFit/>
          </a:bodyPr>
          <a:lstStyle/>
          <a:p>
            <a:r>
              <a:rPr lang="sv-SE" sz="1000">
                <a:solidFill>
                  <a:schemeClr val="bg1"/>
                </a:solidFill>
              </a:rPr>
              <a:t>Bild: Stockholms stad/White arkitekter</a:t>
            </a:r>
          </a:p>
        </p:txBody>
      </p:sp>
      <p:sp>
        <p:nvSpPr>
          <p:cNvPr id="7" name="TextBox 6">
            <a:extLst>
              <a:ext uri="{FF2B5EF4-FFF2-40B4-BE49-F238E27FC236}">
                <a16:creationId xmlns:a16="http://schemas.microsoft.com/office/drawing/2014/main" id="{03B3743D-6C56-CE5A-C354-9E0284E7556E}"/>
              </a:ext>
            </a:extLst>
          </p:cNvPr>
          <p:cNvSpPr txBox="1"/>
          <p:nvPr/>
        </p:nvSpPr>
        <p:spPr>
          <a:xfrm>
            <a:off x="9407046" y="358527"/>
            <a:ext cx="2510624" cy="369332"/>
          </a:xfrm>
          <a:prstGeom prst="rect">
            <a:avLst/>
          </a:prstGeom>
          <a:noFill/>
        </p:spPr>
        <p:txBody>
          <a:bodyPr wrap="none" rtlCol="0">
            <a:spAutoFit/>
          </a:bodyPr>
          <a:lstStyle/>
          <a:p>
            <a:r>
              <a:rPr lang="sv-SE" b="1">
                <a:solidFill>
                  <a:srgbClr val="006CB2"/>
                </a:solidFill>
              </a:rPr>
              <a:t>Östra Hagastaden</a:t>
            </a:r>
          </a:p>
        </p:txBody>
      </p:sp>
    </p:spTree>
    <p:extLst>
      <p:ext uri="{BB962C8B-B14F-4D97-AF65-F5344CB8AC3E}">
        <p14:creationId xmlns:p14="http://schemas.microsoft.com/office/powerpoint/2010/main" val="221542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8433A-4643-38B0-A90F-2539178CDC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34DC83-1534-9E42-844E-7E69614F643F}"/>
              </a:ext>
            </a:extLst>
          </p:cNvPr>
          <p:cNvSpPr>
            <a:spLocks noGrp="1"/>
          </p:cNvSpPr>
          <p:nvPr>
            <p:ph type="ctrTitle"/>
          </p:nvPr>
        </p:nvSpPr>
        <p:spPr>
          <a:xfrm>
            <a:off x="370450" y="385943"/>
            <a:ext cx="9325014" cy="2001444"/>
          </a:xfrm>
        </p:spPr>
        <p:txBody>
          <a:bodyPr/>
          <a:lstStyle/>
          <a:p>
            <a:pPr>
              <a:lnSpc>
                <a:spcPct val="100000"/>
              </a:lnSpc>
            </a:pPr>
            <a:r>
              <a:rPr lang="sv-SE" sz="6000">
                <a:solidFill>
                  <a:srgbClr val="006CB2"/>
                </a:solidFill>
              </a:rPr>
              <a:t>Kvarter 15, </a:t>
            </a:r>
            <a:r>
              <a:rPr lang="sv-SE" sz="6000" err="1">
                <a:solidFill>
                  <a:srgbClr val="006CB2"/>
                </a:solidFill>
              </a:rPr>
              <a:t>Sapienza</a:t>
            </a:r>
            <a:br>
              <a:rPr lang="sv-SE" sz="6000">
                <a:solidFill>
                  <a:srgbClr val="006CB2"/>
                </a:solidFill>
              </a:rPr>
            </a:br>
            <a:r>
              <a:rPr lang="sv-SE" sz="4400" b="0" err="1">
                <a:solidFill>
                  <a:srgbClr val="006CB2"/>
                </a:solidFill>
              </a:rPr>
              <a:t>Wave</a:t>
            </a:r>
            <a:br>
              <a:rPr lang="sv-SE" sz="4400" b="0">
                <a:solidFill>
                  <a:srgbClr val="006CB2"/>
                </a:solidFill>
              </a:rPr>
            </a:br>
            <a:br>
              <a:rPr lang="sv-SE" sz="1600" b="0">
                <a:solidFill>
                  <a:schemeClr val="tx1"/>
                </a:solidFill>
              </a:rPr>
            </a:br>
            <a:r>
              <a:rPr lang="sv-SE" sz="1600" b="0">
                <a:solidFill>
                  <a:schemeClr val="tx1"/>
                </a:solidFill>
              </a:rPr>
              <a:t>Kontor (Atrium Ljungberg)</a:t>
            </a:r>
            <a:endParaRPr lang="sv-SE" sz="4400" b="0">
              <a:solidFill>
                <a:srgbClr val="006CB2"/>
              </a:solidFill>
            </a:endParaRPr>
          </a:p>
        </p:txBody>
      </p:sp>
      <p:pic>
        <p:nvPicPr>
          <p:cNvPr id="3" name="Picture 2" descr="Aerial view of a city and a lake&#10;&#10;AI-generated content may be incorrect.">
            <a:extLst>
              <a:ext uri="{FF2B5EF4-FFF2-40B4-BE49-F238E27FC236}">
                <a16:creationId xmlns:a16="http://schemas.microsoft.com/office/drawing/2014/main" id="{89CCFB1C-7EE3-4FCF-C73A-48A24A8625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826383"/>
            <a:ext cx="12192000" cy="4031617"/>
          </a:xfrm>
          <a:prstGeom prst="rect">
            <a:avLst/>
          </a:prstGeom>
        </p:spPr>
      </p:pic>
      <p:cxnSp>
        <p:nvCxnSpPr>
          <p:cNvPr id="2" name="Straight Arrow Connector 1">
            <a:extLst>
              <a:ext uri="{FF2B5EF4-FFF2-40B4-BE49-F238E27FC236}">
                <a16:creationId xmlns:a16="http://schemas.microsoft.com/office/drawing/2014/main" id="{1A9276F9-D421-F7AD-2953-8B3BAE3B8497}"/>
              </a:ext>
            </a:extLst>
          </p:cNvPr>
          <p:cNvCxnSpPr>
            <a:cxnSpLocks/>
          </p:cNvCxnSpPr>
          <p:nvPr/>
        </p:nvCxnSpPr>
        <p:spPr>
          <a:xfrm>
            <a:off x="2956142" y="1816274"/>
            <a:ext cx="6269920" cy="3236372"/>
          </a:xfrm>
          <a:prstGeom prst="straightConnector1">
            <a:avLst/>
          </a:prstGeom>
          <a:ln w="571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2EB02EE-12F9-44A8-2EB4-0E5962024657}"/>
              </a:ext>
            </a:extLst>
          </p:cNvPr>
          <p:cNvSpPr txBox="1"/>
          <p:nvPr/>
        </p:nvSpPr>
        <p:spPr>
          <a:xfrm>
            <a:off x="0" y="6611779"/>
            <a:ext cx="2698175" cy="246221"/>
          </a:xfrm>
          <a:prstGeom prst="rect">
            <a:avLst/>
          </a:prstGeom>
          <a:noFill/>
        </p:spPr>
        <p:txBody>
          <a:bodyPr wrap="none" rtlCol="0">
            <a:spAutoFit/>
          </a:bodyPr>
          <a:lstStyle/>
          <a:p>
            <a:r>
              <a:rPr lang="sv-SE" sz="1000">
                <a:solidFill>
                  <a:schemeClr val="bg1"/>
                </a:solidFill>
              </a:rPr>
              <a:t>Bild: Stockholms stad/White arkitekter</a:t>
            </a:r>
          </a:p>
        </p:txBody>
      </p:sp>
      <p:sp>
        <p:nvSpPr>
          <p:cNvPr id="6" name="TextBox 5">
            <a:extLst>
              <a:ext uri="{FF2B5EF4-FFF2-40B4-BE49-F238E27FC236}">
                <a16:creationId xmlns:a16="http://schemas.microsoft.com/office/drawing/2014/main" id="{A479456E-894C-F4AD-EA43-69751FC5057F}"/>
              </a:ext>
            </a:extLst>
          </p:cNvPr>
          <p:cNvSpPr txBox="1"/>
          <p:nvPr/>
        </p:nvSpPr>
        <p:spPr>
          <a:xfrm>
            <a:off x="9407046" y="358527"/>
            <a:ext cx="2510624" cy="369332"/>
          </a:xfrm>
          <a:prstGeom prst="rect">
            <a:avLst/>
          </a:prstGeom>
          <a:noFill/>
        </p:spPr>
        <p:txBody>
          <a:bodyPr wrap="none" rtlCol="0">
            <a:spAutoFit/>
          </a:bodyPr>
          <a:lstStyle/>
          <a:p>
            <a:r>
              <a:rPr lang="sv-SE" b="1">
                <a:solidFill>
                  <a:srgbClr val="006CB2"/>
                </a:solidFill>
              </a:rPr>
              <a:t>Östra Hagastaden</a:t>
            </a:r>
          </a:p>
        </p:txBody>
      </p:sp>
    </p:spTree>
    <p:extLst>
      <p:ext uri="{BB962C8B-B14F-4D97-AF65-F5344CB8AC3E}">
        <p14:creationId xmlns:p14="http://schemas.microsoft.com/office/powerpoint/2010/main" val="1135890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6FA63-16D3-A0FA-28C7-AF5175B95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320FFD0-39F5-8637-E605-F7226F74B3A5}"/>
              </a:ext>
            </a:extLst>
          </p:cNvPr>
          <p:cNvSpPr>
            <a:spLocks noGrp="1"/>
          </p:cNvSpPr>
          <p:nvPr>
            <p:ph type="ctrTitle"/>
          </p:nvPr>
        </p:nvSpPr>
        <p:spPr>
          <a:xfrm>
            <a:off x="370450" y="385943"/>
            <a:ext cx="9325014" cy="2001444"/>
          </a:xfrm>
        </p:spPr>
        <p:txBody>
          <a:bodyPr/>
          <a:lstStyle/>
          <a:p>
            <a:pPr>
              <a:lnSpc>
                <a:spcPct val="100000"/>
              </a:lnSpc>
            </a:pPr>
            <a:r>
              <a:rPr lang="sv-SE" sz="6000">
                <a:solidFill>
                  <a:srgbClr val="006CB2"/>
                </a:solidFill>
              </a:rPr>
              <a:t>Kvarter 16, Trinity</a:t>
            </a:r>
            <a:br>
              <a:rPr lang="sv-SE" sz="6000">
                <a:solidFill>
                  <a:srgbClr val="006CB2"/>
                </a:solidFill>
              </a:rPr>
            </a:br>
            <a:br>
              <a:rPr lang="sv-SE" sz="4400" b="0">
                <a:solidFill>
                  <a:srgbClr val="006CB2"/>
                </a:solidFill>
              </a:rPr>
            </a:br>
            <a:br>
              <a:rPr lang="sv-SE" sz="1600" b="0">
                <a:solidFill>
                  <a:schemeClr val="tx1"/>
                </a:solidFill>
              </a:rPr>
            </a:br>
            <a:r>
              <a:rPr lang="sv-SE" sz="1600" b="0">
                <a:solidFill>
                  <a:schemeClr val="tx1"/>
                </a:solidFill>
              </a:rPr>
              <a:t>Hotell </a:t>
            </a:r>
            <a:r>
              <a:rPr lang="sv-SE" sz="1600" b="0">
                <a:solidFill>
                  <a:schemeClr val="tx1"/>
                </a:solidFill>
                <a:sym typeface="Wingdings" pitchFamily="2" charset="2"/>
              </a:rPr>
              <a:t> kontor</a:t>
            </a:r>
            <a:r>
              <a:rPr lang="sv-SE" sz="1600" b="0">
                <a:solidFill>
                  <a:schemeClr val="tx1"/>
                </a:solidFill>
              </a:rPr>
              <a:t> </a:t>
            </a:r>
            <a:endParaRPr lang="sv-SE" sz="4400" b="0">
              <a:solidFill>
                <a:srgbClr val="006CB2"/>
              </a:solidFill>
            </a:endParaRPr>
          </a:p>
        </p:txBody>
      </p:sp>
      <p:pic>
        <p:nvPicPr>
          <p:cNvPr id="3" name="Picture 2" descr="Aerial view of a city and a lake&#10;&#10;AI-generated content may be incorrect.">
            <a:extLst>
              <a:ext uri="{FF2B5EF4-FFF2-40B4-BE49-F238E27FC236}">
                <a16:creationId xmlns:a16="http://schemas.microsoft.com/office/drawing/2014/main" id="{4D814A3A-71C7-1F51-3EC4-8294E065FCC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2826383"/>
            <a:ext cx="12192000" cy="4031617"/>
          </a:xfrm>
          <a:prstGeom prst="rect">
            <a:avLst/>
          </a:prstGeom>
        </p:spPr>
      </p:pic>
      <p:cxnSp>
        <p:nvCxnSpPr>
          <p:cNvPr id="2" name="Straight Arrow Connector 1">
            <a:extLst>
              <a:ext uri="{FF2B5EF4-FFF2-40B4-BE49-F238E27FC236}">
                <a16:creationId xmlns:a16="http://schemas.microsoft.com/office/drawing/2014/main" id="{51EF5855-A16C-E065-8B6B-1381AC4C6B3E}"/>
              </a:ext>
            </a:extLst>
          </p:cNvPr>
          <p:cNvCxnSpPr>
            <a:cxnSpLocks/>
          </p:cNvCxnSpPr>
          <p:nvPr/>
        </p:nvCxnSpPr>
        <p:spPr>
          <a:xfrm>
            <a:off x="5749447" y="1302707"/>
            <a:ext cx="2730674" cy="3269293"/>
          </a:xfrm>
          <a:prstGeom prst="straightConnector1">
            <a:avLst/>
          </a:prstGeom>
          <a:ln w="571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4470AF1-93E1-1777-F2FF-76D3800379B6}"/>
              </a:ext>
            </a:extLst>
          </p:cNvPr>
          <p:cNvSpPr txBox="1"/>
          <p:nvPr/>
        </p:nvSpPr>
        <p:spPr>
          <a:xfrm>
            <a:off x="0" y="6611779"/>
            <a:ext cx="2698175" cy="246221"/>
          </a:xfrm>
          <a:prstGeom prst="rect">
            <a:avLst/>
          </a:prstGeom>
          <a:noFill/>
        </p:spPr>
        <p:txBody>
          <a:bodyPr wrap="none" rtlCol="0">
            <a:spAutoFit/>
          </a:bodyPr>
          <a:lstStyle/>
          <a:p>
            <a:r>
              <a:rPr lang="sv-SE" sz="1000">
                <a:solidFill>
                  <a:schemeClr val="bg1"/>
                </a:solidFill>
              </a:rPr>
              <a:t>Bild: Stockholms stad/White arkitekter</a:t>
            </a:r>
          </a:p>
        </p:txBody>
      </p:sp>
      <p:sp>
        <p:nvSpPr>
          <p:cNvPr id="6" name="TextBox 5">
            <a:extLst>
              <a:ext uri="{FF2B5EF4-FFF2-40B4-BE49-F238E27FC236}">
                <a16:creationId xmlns:a16="http://schemas.microsoft.com/office/drawing/2014/main" id="{716E5D9F-9505-1F9B-F081-8D1DC0EF855D}"/>
              </a:ext>
            </a:extLst>
          </p:cNvPr>
          <p:cNvSpPr txBox="1"/>
          <p:nvPr/>
        </p:nvSpPr>
        <p:spPr>
          <a:xfrm>
            <a:off x="9407046" y="358527"/>
            <a:ext cx="2510624" cy="369332"/>
          </a:xfrm>
          <a:prstGeom prst="rect">
            <a:avLst/>
          </a:prstGeom>
          <a:noFill/>
        </p:spPr>
        <p:txBody>
          <a:bodyPr wrap="none" rtlCol="0">
            <a:spAutoFit/>
          </a:bodyPr>
          <a:lstStyle/>
          <a:p>
            <a:r>
              <a:rPr lang="sv-SE" b="1">
                <a:solidFill>
                  <a:srgbClr val="006CB2"/>
                </a:solidFill>
              </a:rPr>
              <a:t>Östra Hagastaden</a:t>
            </a:r>
          </a:p>
        </p:txBody>
      </p:sp>
    </p:spTree>
    <p:extLst>
      <p:ext uri="{BB962C8B-B14F-4D97-AF65-F5344CB8AC3E}">
        <p14:creationId xmlns:p14="http://schemas.microsoft.com/office/powerpoint/2010/main" val="214492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83CC-15E0-4CE1-9FF2-9F48A3F4933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A03FB86-255E-A9FE-D74D-5BD6F55B64A0}"/>
              </a:ext>
            </a:extLst>
          </p:cNvPr>
          <p:cNvSpPr>
            <a:spLocks noGrp="1"/>
          </p:cNvSpPr>
          <p:nvPr>
            <p:ph type="ctrTitle"/>
          </p:nvPr>
        </p:nvSpPr>
        <p:spPr/>
        <p:txBody>
          <a:bodyPr/>
          <a:lstStyle/>
          <a:p>
            <a:r>
              <a:rPr lang="sv-SE" sz="12000">
                <a:solidFill>
                  <a:srgbClr val="006CB2"/>
                </a:solidFill>
                <a:latin typeface="Verdana"/>
                <a:ea typeface="Verdana"/>
              </a:rPr>
              <a:t>2,1%</a:t>
            </a:r>
            <a:endParaRPr lang="sv-SE" sz="12000">
              <a:solidFill>
                <a:srgbClr val="006CB2"/>
              </a:solidFill>
            </a:endParaRPr>
          </a:p>
        </p:txBody>
      </p:sp>
      <p:sp>
        <p:nvSpPr>
          <p:cNvPr id="3" name="TextBox 2">
            <a:extLst>
              <a:ext uri="{FF2B5EF4-FFF2-40B4-BE49-F238E27FC236}">
                <a16:creationId xmlns:a16="http://schemas.microsoft.com/office/drawing/2014/main" id="{E4483CDA-00B8-D8D1-8891-13EDEC0CBF03}"/>
              </a:ext>
            </a:extLst>
          </p:cNvPr>
          <p:cNvSpPr txBox="1"/>
          <p:nvPr/>
        </p:nvSpPr>
        <p:spPr>
          <a:xfrm>
            <a:off x="3042054" y="3888954"/>
            <a:ext cx="6107891" cy="646331"/>
          </a:xfrm>
          <a:prstGeom prst="rect">
            <a:avLst/>
          </a:prstGeom>
          <a:noFill/>
        </p:spPr>
        <p:txBody>
          <a:bodyPr wrap="none" rtlCol="0">
            <a:spAutoFit/>
          </a:bodyPr>
          <a:lstStyle/>
          <a:p>
            <a:r>
              <a:rPr lang="en-GB"/>
              <a:t>l</a:t>
            </a:r>
            <a:r>
              <a:rPr lang="en-SE"/>
              <a:t>ife science-</a:t>
            </a:r>
            <a:r>
              <a:rPr lang="sv-SE"/>
              <a:t>sektorns bidrag till Sveriges BNP 2023</a:t>
            </a:r>
            <a:endParaRPr lang="en-SE"/>
          </a:p>
          <a:p>
            <a:endParaRPr lang="sv-SE"/>
          </a:p>
        </p:txBody>
      </p:sp>
      <p:sp>
        <p:nvSpPr>
          <p:cNvPr id="4" name="TextBox 3">
            <a:extLst>
              <a:ext uri="{FF2B5EF4-FFF2-40B4-BE49-F238E27FC236}">
                <a16:creationId xmlns:a16="http://schemas.microsoft.com/office/drawing/2014/main" id="{9AB2DF1E-93E0-BF30-4699-2D4FF4D6CB5B}"/>
              </a:ext>
            </a:extLst>
          </p:cNvPr>
          <p:cNvSpPr txBox="1"/>
          <p:nvPr/>
        </p:nvSpPr>
        <p:spPr>
          <a:xfrm>
            <a:off x="275421" y="6213513"/>
            <a:ext cx="2865913" cy="276999"/>
          </a:xfrm>
          <a:prstGeom prst="rect">
            <a:avLst/>
          </a:prstGeom>
          <a:noFill/>
        </p:spPr>
        <p:txBody>
          <a:bodyPr wrap="none" rtlCol="0">
            <a:spAutoFit/>
          </a:bodyPr>
          <a:lstStyle/>
          <a:p>
            <a:r>
              <a:rPr lang="sv-SE" sz="1200">
                <a:solidFill>
                  <a:schemeClr val="bg2"/>
                </a:solidFill>
              </a:rPr>
              <a:t>Källa: </a:t>
            </a:r>
            <a:r>
              <a:rPr lang="sv-SE" sz="1200" err="1">
                <a:solidFill>
                  <a:schemeClr val="bg2"/>
                </a:solidFill>
              </a:rPr>
              <a:t>Vinnova</a:t>
            </a:r>
            <a:r>
              <a:rPr lang="sv-SE" sz="1200">
                <a:solidFill>
                  <a:schemeClr val="bg2"/>
                </a:solidFill>
              </a:rPr>
              <a:t> (2025), avser 2023</a:t>
            </a:r>
          </a:p>
        </p:txBody>
      </p:sp>
    </p:spTree>
    <p:extLst>
      <p:ext uri="{BB962C8B-B14F-4D97-AF65-F5344CB8AC3E}">
        <p14:creationId xmlns:p14="http://schemas.microsoft.com/office/powerpoint/2010/main" val="424516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7C102-A337-9324-60CB-4C1EB140EE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2DF6100-20B7-F5DF-E386-B266AA7ADAD6}"/>
              </a:ext>
            </a:extLst>
          </p:cNvPr>
          <p:cNvSpPr>
            <a:spLocks noGrp="1"/>
          </p:cNvSpPr>
          <p:nvPr>
            <p:ph type="ctrTitle"/>
          </p:nvPr>
        </p:nvSpPr>
        <p:spPr>
          <a:xfrm>
            <a:off x="370450" y="385943"/>
            <a:ext cx="9325014" cy="2001444"/>
          </a:xfrm>
        </p:spPr>
        <p:txBody>
          <a:bodyPr/>
          <a:lstStyle/>
          <a:p>
            <a:pPr>
              <a:lnSpc>
                <a:spcPct val="100000"/>
              </a:lnSpc>
            </a:pPr>
            <a:r>
              <a:rPr lang="sv-SE" sz="6000">
                <a:solidFill>
                  <a:srgbClr val="006CB2"/>
                </a:solidFill>
              </a:rPr>
              <a:t>Kvarter 17, Gadden</a:t>
            </a:r>
            <a:br>
              <a:rPr lang="sv-SE" sz="6000">
                <a:solidFill>
                  <a:srgbClr val="006CB2"/>
                </a:solidFill>
              </a:rPr>
            </a:br>
            <a:r>
              <a:rPr lang="sv-SE" sz="4400" b="0">
                <a:solidFill>
                  <a:srgbClr val="006CB2"/>
                </a:solidFill>
              </a:rPr>
              <a:t>Sveaplan</a:t>
            </a:r>
            <a:br>
              <a:rPr lang="sv-SE" sz="4400" b="0">
                <a:solidFill>
                  <a:srgbClr val="006CB2"/>
                </a:solidFill>
              </a:rPr>
            </a:br>
            <a:br>
              <a:rPr lang="sv-SE" sz="1600" b="0">
                <a:solidFill>
                  <a:schemeClr val="tx1"/>
                </a:solidFill>
              </a:rPr>
            </a:br>
            <a:r>
              <a:rPr lang="sv-SE" sz="1600" b="0">
                <a:solidFill>
                  <a:schemeClr val="tx1"/>
                </a:solidFill>
              </a:rPr>
              <a:t>Kontor (Fabege)</a:t>
            </a:r>
            <a:endParaRPr lang="sv-SE" sz="4400" b="0">
              <a:solidFill>
                <a:srgbClr val="006CB2"/>
              </a:solidFill>
            </a:endParaRPr>
          </a:p>
        </p:txBody>
      </p:sp>
      <p:pic>
        <p:nvPicPr>
          <p:cNvPr id="3" name="Picture 2" descr="Aerial view of a city and a lake&#10;&#10;AI-generated content may be incorrect.">
            <a:extLst>
              <a:ext uri="{FF2B5EF4-FFF2-40B4-BE49-F238E27FC236}">
                <a16:creationId xmlns:a16="http://schemas.microsoft.com/office/drawing/2014/main" id="{920DDB70-EC93-CE55-297F-9CE74CD595F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2826383"/>
            <a:ext cx="12192000" cy="4031617"/>
          </a:xfrm>
          <a:prstGeom prst="rect">
            <a:avLst/>
          </a:prstGeom>
        </p:spPr>
      </p:pic>
      <p:cxnSp>
        <p:nvCxnSpPr>
          <p:cNvPr id="2" name="Straight Arrow Connector 1">
            <a:extLst>
              <a:ext uri="{FF2B5EF4-FFF2-40B4-BE49-F238E27FC236}">
                <a16:creationId xmlns:a16="http://schemas.microsoft.com/office/drawing/2014/main" id="{0C2F0652-9481-ADB3-E47A-99CD5FAD0BFD}"/>
              </a:ext>
            </a:extLst>
          </p:cNvPr>
          <p:cNvCxnSpPr>
            <a:cxnSpLocks/>
          </p:cNvCxnSpPr>
          <p:nvPr/>
        </p:nvCxnSpPr>
        <p:spPr>
          <a:xfrm>
            <a:off x="2391508" y="2387387"/>
            <a:ext cx="0" cy="1375721"/>
          </a:xfrm>
          <a:prstGeom prst="straightConnector1">
            <a:avLst/>
          </a:prstGeom>
          <a:ln w="571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FAA0F79-30B7-CB9A-48B4-E8AD373BCF30}"/>
              </a:ext>
            </a:extLst>
          </p:cNvPr>
          <p:cNvSpPr txBox="1"/>
          <p:nvPr/>
        </p:nvSpPr>
        <p:spPr>
          <a:xfrm>
            <a:off x="0" y="6611779"/>
            <a:ext cx="2698175" cy="246221"/>
          </a:xfrm>
          <a:prstGeom prst="rect">
            <a:avLst/>
          </a:prstGeom>
          <a:noFill/>
        </p:spPr>
        <p:txBody>
          <a:bodyPr wrap="none" rtlCol="0">
            <a:spAutoFit/>
          </a:bodyPr>
          <a:lstStyle/>
          <a:p>
            <a:r>
              <a:rPr lang="sv-SE" sz="1000">
                <a:solidFill>
                  <a:schemeClr val="bg1"/>
                </a:solidFill>
              </a:rPr>
              <a:t>Bild: Stockholms stad/White arkitekter</a:t>
            </a:r>
          </a:p>
        </p:txBody>
      </p:sp>
      <p:sp>
        <p:nvSpPr>
          <p:cNvPr id="8" name="TextBox 7">
            <a:extLst>
              <a:ext uri="{FF2B5EF4-FFF2-40B4-BE49-F238E27FC236}">
                <a16:creationId xmlns:a16="http://schemas.microsoft.com/office/drawing/2014/main" id="{A4A454D8-434A-03EA-8D73-1BEC4578DAC7}"/>
              </a:ext>
            </a:extLst>
          </p:cNvPr>
          <p:cNvSpPr txBox="1"/>
          <p:nvPr/>
        </p:nvSpPr>
        <p:spPr>
          <a:xfrm>
            <a:off x="9407046" y="358527"/>
            <a:ext cx="2510624" cy="369332"/>
          </a:xfrm>
          <a:prstGeom prst="rect">
            <a:avLst/>
          </a:prstGeom>
          <a:noFill/>
        </p:spPr>
        <p:txBody>
          <a:bodyPr wrap="none" rtlCol="0">
            <a:spAutoFit/>
          </a:bodyPr>
          <a:lstStyle/>
          <a:p>
            <a:r>
              <a:rPr lang="sv-SE" b="1">
                <a:solidFill>
                  <a:srgbClr val="006CB2"/>
                </a:solidFill>
              </a:rPr>
              <a:t>Östra Hagastaden</a:t>
            </a:r>
          </a:p>
        </p:txBody>
      </p:sp>
      <p:pic>
        <p:nvPicPr>
          <p:cNvPr id="5" name="Picture 4" descr="A building with many windows&#10;&#10;AI-generated content may be incorrect.">
            <a:extLst>
              <a:ext uri="{FF2B5EF4-FFF2-40B4-BE49-F238E27FC236}">
                <a16:creationId xmlns:a16="http://schemas.microsoft.com/office/drawing/2014/main" id="{9AFCD80D-49BA-5365-D515-9D41105FB5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2093" y="2028093"/>
            <a:ext cx="4829907" cy="4829907"/>
          </a:xfrm>
          <a:prstGeom prst="rect">
            <a:avLst/>
          </a:prstGeom>
        </p:spPr>
      </p:pic>
      <p:sp>
        <p:nvSpPr>
          <p:cNvPr id="7" name="TextBox 6">
            <a:extLst>
              <a:ext uri="{FF2B5EF4-FFF2-40B4-BE49-F238E27FC236}">
                <a16:creationId xmlns:a16="http://schemas.microsoft.com/office/drawing/2014/main" id="{B804CA1E-8F31-9A2E-B375-57AEBED3DCD0}"/>
              </a:ext>
            </a:extLst>
          </p:cNvPr>
          <p:cNvSpPr txBox="1"/>
          <p:nvPr/>
        </p:nvSpPr>
        <p:spPr>
          <a:xfrm>
            <a:off x="7362093" y="6611779"/>
            <a:ext cx="990977" cy="246221"/>
          </a:xfrm>
          <a:prstGeom prst="rect">
            <a:avLst/>
          </a:prstGeom>
          <a:noFill/>
        </p:spPr>
        <p:txBody>
          <a:bodyPr wrap="none" rtlCol="0">
            <a:spAutoFit/>
          </a:bodyPr>
          <a:lstStyle/>
          <a:p>
            <a:r>
              <a:rPr lang="sv-SE" sz="1000">
                <a:solidFill>
                  <a:schemeClr val="bg1"/>
                </a:solidFill>
              </a:rPr>
              <a:t>Bild: Fabege</a:t>
            </a:r>
          </a:p>
        </p:txBody>
      </p:sp>
    </p:spTree>
    <p:extLst>
      <p:ext uri="{BB962C8B-B14F-4D97-AF65-F5344CB8AC3E}">
        <p14:creationId xmlns:p14="http://schemas.microsoft.com/office/powerpoint/2010/main" val="424303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C6F9E-BF48-40F7-CD0D-BC67EBA44256}"/>
            </a:ext>
          </a:extLst>
        </p:cNvPr>
        <p:cNvGrpSpPr/>
        <p:nvPr/>
      </p:nvGrpSpPr>
      <p:grpSpPr>
        <a:xfrm>
          <a:off x="0" y="0"/>
          <a:ext cx="0" cy="0"/>
          <a:chOff x="0" y="0"/>
          <a:chExt cx="0" cy="0"/>
        </a:xfrm>
      </p:grpSpPr>
      <p:pic>
        <p:nvPicPr>
          <p:cNvPr id="5" name="Picture 4" descr="An aerial view of a city&#10;&#10;AI-generated content may be incorrect.">
            <a:extLst>
              <a:ext uri="{FF2B5EF4-FFF2-40B4-BE49-F238E27FC236}">
                <a16:creationId xmlns:a16="http://schemas.microsoft.com/office/drawing/2014/main" id="{0FD3494E-9FD6-90AC-34AC-CE35871665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5799551" cy="6858000"/>
          </a:xfrm>
          <a:prstGeom prst="rect">
            <a:avLst/>
          </a:prstGeom>
          <a:noFill/>
        </p:spPr>
      </p:pic>
      <p:sp>
        <p:nvSpPr>
          <p:cNvPr id="13" name="Title 12">
            <a:extLst>
              <a:ext uri="{FF2B5EF4-FFF2-40B4-BE49-F238E27FC236}">
                <a16:creationId xmlns:a16="http://schemas.microsoft.com/office/drawing/2014/main" id="{EA450C52-1329-8A71-D20C-79AABDFC74C3}"/>
              </a:ext>
            </a:extLst>
          </p:cNvPr>
          <p:cNvSpPr>
            <a:spLocks noGrp="1"/>
          </p:cNvSpPr>
          <p:nvPr>
            <p:ph type="ctrTitle"/>
          </p:nvPr>
        </p:nvSpPr>
        <p:spPr>
          <a:xfrm>
            <a:off x="6290604" y="1698928"/>
            <a:ext cx="9325014" cy="2001444"/>
          </a:xfrm>
        </p:spPr>
        <p:txBody>
          <a:bodyPr/>
          <a:lstStyle/>
          <a:p>
            <a:r>
              <a:rPr lang="sv-SE" sz="6000">
                <a:solidFill>
                  <a:srgbClr val="006CB2"/>
                </a:solidFill>
              </a:rPr>
              <a:t>Västra </a:t>
            </a:r>
            <a:br>
              <a:rPr lang="sv-SE" sz="6000">
                <a:solidFill>
                  <a:srgbClr val="006CB2"/>
                </a:solidFill>
              </a:rPr>
            </a:br>
            <a:r>
              <a:rPr lang="sv-SE" sz="6000">
                <a:solidFill>
                  <a:srgbClr val="006CB2"/>
                </a:solidFill>
              </a:rPr>
              <a:t>Hagastaden</a:t>
            </a:r>
            <a:br>
              <a:rPr lang="sv-SE" sz="6000">
                <a:solidFill>
                  <a:srgbClr val="006CB2"/>
                </a:solidFill>
              </a:rPr>
            </a:br>
            <a:r>
              <a:rPr lang="sv-SE" sz="4400" b="0">
                <a:solidFill>
                  <a:srgbClr val="006CB2"/>
                </a:solidFill>
              </a:rPr>
              <a:t>Nuläge</a:t>
            </a:r>
          </a:p>
        </p:txBody>
      </p:sp>
      <p:sp>
        <p:nvSpPr>
          <p:cNvPr id="15" name="TextBox 14">
            <a:extLst>
              <a:ext uri="{FF2B5EF4-FFF2-40B4-BE49-F238E27FC236}">
                <a16:creationId xmlns:a16="http://schemas.microsoft.com/office/drawing/2014/main" id="{A0776752-9595-B57F-90BC-A58A4B8A17B9}"/>
              </a:ext>
            </a:extLst>
          </p:cNvPr>
          <p:cNvSpPr txBox="1"/>
          <p:nvPr/>
        </p:nvSpPr>
        <p:spPr>
          <a:xfrm>
            <a:off x="4052170" y="6611779"/>
            <a:ext cx="1595309" cy="246221"/>
          </a:xfrm>
          <a:prstGeom prst="rect">
            <a:avLst/>
          </a:prstGeom>
          <a:noFill/>
        </p:spPr>
        <p:txBody>
          <a:bodyPr wrap="none" rtlCol="0">
            <a:spAutoFit/>
          </a:bodyPr>
          <a:lstStyle/>
          <a:p>
            <a:r>
              <a:rPr lang="sv-SE" sz="1000">
                <a:solidFill>
                  <a:schemeClr val="bg1"/>
                </a:solidFill>
              </a:rPr>
              <a:t>Bild: Stockholms stad</a:t>
            </a:r>
          </a:p>
        </p:txBody>
      </p:sp>
    </p:spTree>
    <p:extLst>
      <p:ext uri="{BB962C8B-B14F-4D97-AF65-F5344CB8AC3E}">
        <p14:creationId xmlns:p14="http://schemas.microsoft.com/office/powerpoint/2010/main" val="972224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5D569-B04F-3206-E71D-D4D4779309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2EF300D-0938-0EF8-84B4-397071597178}"/>
              </a:ext>
            </a:extLst>
          </p:cNvPr>
          <p:cNvSpPr>
            <a:spLocks noGrp="1"/>
          </p:cNvSpPr>
          <p:nvPr>
            <p:ph type="ctrTitle"/>
          </p:nvPr>
        </p:nvSpPr>
        <p:spPr>
          <a:xfrm>
            <a:off x="6290604" y="1698928"/>
            <a:ext cx="9325014" cy="2001444"/>
          </a:xfrm>
        </p:spPr>
        <p:txBody>
          <a:bodyPr/>
          <a:lstStyle/>
          <a:p>
            <a:r>
              <a:rPr lang="sv-SE" sz="6000">
                <a:solidFill>
                  <a:srgbClr val="006CB2"/>
                </a:solidFill>
              </a:rPr>
              <a:t>Västra </a:t>
            </a:r>
            <a:br>
              <a:rPr lang="sv-SE" sz="6000">
                <a:solidFill>
                  <a:srgbClr val="006CB2"/>
                </a:solidFill>
              </a:rPr>
            </a:br>
            <a:r>
              <a:rPr lang="sv-SE" sz="6000">
                <a:solidFill>
                  <a:srgbClr val="006CB2"/>
                </a:solidFill>
              </a:rPr>
              <a:t>Hagastaden</a:t>
            </a:r>
            <a:br>
              <a:rPr lang="sv-SE" sz="6000">
                <a:solidFill>
                  <a:srgbClr val="006CB2"/>
                </a:solidFill>
              </a:rPr>
            </a:br>
            <a:r>
              <a:rPr lang="sv-SE" sz="4400" b="0">
                <a:solidFill>
                  <a:srgbClr val="006CB2"/>
                </a:solidFill>
              </a:rPr>
              <a:t>Vision</a:t>
            </a:r>
          </a:p>
        </p:txBody>
      </p:sp>
      <p:pic>
        <p:nvPicPr>
          <p:cNvPr id="3" name="Picture 2" descr="Aerial view of a city&#10;&#10;AI-generated content may be incorrect.">
            <a:extLst>
              <a:ext uri="{FF2B5EF4-FFF2-40B4-BE49-F238E27FC236}">
                <a16:creationId xmlns:a16="http://schemas.microsoft.com/office/drawing/2014/main" id="{6D0B6B73-BC93-7CF3-54B3-EECA41F1C62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5799552" cy="6998677"/>
          </a:xfrm>
          <a:prstGeom prst="rect">
            <a:avLst/>
          </a:prstGeom>
        </p:spPr>
      </p:pic>
      <p:sp>
        <p:nvSpPr>
          <p:cNvPr id="4" name="TextBox 3">
            <a:extLst>
              <a:ext uri="{FF2B5EF4-FFF2-40B4-BE49-F238E27FC236}">
                <a16:creationId xmlns:a16="http://schemas.microsoft.com/office/drawing/2014/main" id="{7E10453E-5364-E911-07FB-99F76C3B7B43}"/>
              </a:ext>
            </a:extLst>
          </p:cNvPr>
          <p:cNvSpPr txBox="1"/>
          <p:nvPr/>
        </p:nvSpPr>
        <p:spPr>
          <a:xfrm>
            <a:off x="3200400" y="6639722"/>
            <a:ext cx="2698175" cy="246221"/>
          </a:xfrm>
          <a:prstGeom prst="rect">
            <a:avLst/>
          </a:prstGeom>
          <a:noFill/>
        </p:spPr>
        <p:txBody>
          <a:bodyPr wrap="none" rtlCol="0">
            <a:spAutoFit/>
          </a:bodyPr>
          <a:lstStyle/>
          <a:p>
            <a:r>
              <a:rPr lang="sv-SE" sz="1000">
                <a:solidFill>
                  <a:schemeClr val="bg1"/>
                </a:solidFill>
              </a:rPr>
              <a:t>Bild: Stockholms stad/White arkitekter</a:t>
            </a:r>
          </a:p>
        </p:txBody>
      </p:sp>
    </p:spTree>
    <p:extLst>
      <p:ext uri="{BB962C8B-B14F-4D97-AF65-F5344CB8AC3E}">
        <p14:creationId xmlns:p14="http://schemas.microsoft.com/office/powerpoint/2010/main" val="4070665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24E05-CDCC-9C9B-B80C-2ED595E6B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C43B4-14A0-BE14-86CB-F51634DBB2DB}"/>
              </a:ext>
            </a:extLst>
          </p:cNvPr>
          <p:cNvSpPr>
            <a:spLocks noGrp="1"/>
          </p:cNvSpPr>
          <p:nvPr>
            <p:ph type="ctrTitle"/>
          </p:nvPr>
        </p:nvSpPr>
        <p:spPr>
          <a:xfrm>
            <a:off x="6290604" y="1698928"/>
            <a:ext cx="9325014" cy="2001444"/>
          </a:xfrm>
        </p:spPr>
        <p:txBody>
          <a:bodyPr/>
          <a:lstStyle/>
          <a:p>
            <a:pPr>
              <a:lnSpc>
                <a:spcPct val="100000"/>
              </a:lnSpc>
            </a:pPr>
            <a:r>
              <a:rPr lang="sv-SE" sz="6000">
                <a:solidFill>
                  <a:srgbClr val="006CB2"/>
                </a:solidFill>
              </a:rPr>
              <a:t>Kvarter 37</a:t>
            </a:r>
            <a:br>
              <a:rPr lang="sv-SE" sz="6000">
                <a:solidFill>
                  <a:srgbClr val="006CB2"/>
                </a:solidFill>
              </a:rPr>
            </a:br>
            <a:r>
              <a:rPr lang="sv-SE" sz="4400" b="0" err="1">
                <a:solidFill>
                  <a:srgbClr val="006CB2"/>
                </a:solidFill>
              </a:rPr>
              <a:t>Mellom</a:t>
            </a:r>
            <a:br>
              <a:rPr lang="sv-SE" sz="4400" b="0">
                <a:solidFill>
                  <a:srgbClr val="006CB2"/>
                </a:solidFill>
              </a:rPr>
            </a:br>
            <a:br>
              <a:rPr lang="sv-SE" sz="4400" b="0">
                <a:solidFill>
                  <a:srgbClr val="006CB2"/>
                </a:solidFill>
              </a:rPr>
            </a:br>
            <a:r>
              <a:rPr lang="sv-SE" sz="1800" b="0">
                <a:solidFill>
                  <a:schemeClr val="tx1"/>
                </a:solidFill>
              </a:rPr>
              <a:t>Idrott, kultur, kontor och labb </a:t>
            </a:r>
            <a:br>
              <a:rPr lang="sv-SE" sz="1800" b="0">
                <a:solidFill>
                  <a:schemeClr val="tx1"/>
                </a:solidFill>
              </a:rPr>
            </a:br>
            <a:r>
              <a:rPr lang="sv-SE" sz="1800" b="0">
                <a:solidFill>
                  <a:schemeClr val="tx1"/>
                </a:solidFill>
              </a:rPr>
              <a:t>(</a:t>
            </a:r>
            <a:r>
              <a:rPr lang="sv-SE" sz="1800" b="0" err="1">
                <a:solidFill>
                  <a:schemeClr val="tx1"/>
                </a:solidFill>
              </a:rPr>
              <a:t>Vectura</a:t>
            </a:r>
            <a:r>
              <a:rPr lang="sv-SE" sz="1800" b="0">
                <a:solidFill>
                  <a:schemeClr val="tx1"/>
                </a:solidFill>
              </a:rPr>
              <a:t>)</a:t>
            </a:r>
          </a:p>
        </p:txBody>
      </p:sp>
      <p:pic>
        <p:nvPicPr>
          <p:cNvPr id="3" name="Picture 2" descr="Aerial view of a city&#10;&#10;AI-generated content may be incorrect.">
            <a:extLst>
              <a:ext uri="{FF2B5EF4-FFF2-40B4-BE49-F238E27FC236}">
                <a16:creationId xmlns:a16="http://schemas.microsoft.com/office/drawing/2014/main" id="{000FAE43-FAFA-7E16-9848-E0DEF7F33B3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
            <a:ext cx="5799552" cy="6858000"/>
          </a:xfrm>
          <a:prstGeom prst="rect">
            <a:avLst/>
          </a:prstGeom>
        </p:spPr>
      </p:pic>
      <p:cxnSp>
        <p:nvCxnSpPr>
          <p:cNvPr id="4" name="Straight Arrow Connector 3">
            <a:extLst>
              <a:ext uri="{FF2B5EF4-FFF2-40B4-BE49-F238E27FC236}">
                <a16:creationId xmlns:a16="http://schemas.microsoft.com/office/drawing/2014/main" id="{E4D5E9C9-651F-002E-88BC-0126D77A1218}"/>
              </a:ext>
            </a:extLst>
          </p:cNvPr>
          <p:cNvCxnSpPr/>
          <p:nvPr/>
        </p:nvCxnSpPr>
        <p:spPr>
          <a:xfrm flipH="1" flipV="1">
            <a:off x="2703342" y="2476912"/>
            <a:ext cx="3587262" cy="445476"/>
          </a:xfrm>
          <a:prstGeom prst="straightConnector1">
            <a:avLst/>
          </a:prstGeom>
          <a:ln w="571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E171F29-B76F-2078-2C06-6AD48F492FA0}"/>
              </a:ext>
            </a:extLst>
          </p:cNvPr>
          <p:cNvSpPr txBox="1"/>
          <p:nvPr/>
        </p:nvSpPr>
        <p:spPr>
          <a:xfrm>
            <a:off x="3988858" y="6454514"/>
            <a:ext cx="1653017" cy="400110"/>
          </a:xfrm>
          <a:prstGeom prst="rect">
            <a:avLst/>
          </a:prstGeom>
          <a:noFill/>
        </p:spPr>
        <p:txBody>
          <a:bodyPr wrap="none" lIns="91440" tIns="45720" rIns="91440" bIns="45720" rtlCol="0" anchor="t">
            <a:spAutoFit/>
          </a:bodyPr>
          <a:lstStyle/>
          <a:p>
            <a:pPr algn="r"/>
            <a:r>
              <a:rPr lang="sv-SE" sz="1000">
                <a:solidFill>
                  <a:schemeClr val="bg1"/>
                </a:solidFill>
              </a:rPr>
              <a:t>Bild: Stockholms stad/</a:t>
            </a:r>
            <a:endParaRPr lang="sv-SE">
              <a:solidFill>
                <a:schemeClr val="bg1"/>
              </a:solidFill>
              <a:ea typeface="verdana"/>
            </a:endParaRPr>
          </a:p>
          <a:p>
            <a:pPr algn="r"/>
            <a:r>
              <a:rPr lang="sv-SE" sz="1000">
                <a:solidFill>
                  <a:schemeClr val="bg1"/>
                </a:solidFill>
              </a:rPr>
              <a:t>White arkitekter</a:t>
            </a:r>
            <a:endParaRPr lang="sv-SE">
              <a:solidFill>
                <a:schemeClr val="bg1"/>
              </a:solidFill>
              <a:ea typeface="verdana"/>
            </a:endParaRPr>
          </a:p>
        </p:txBody>
      </p:sp>
      <p:sp>
        <p:nvSpPr>
          <p:cNvPr id="6" name="TextBox 5">
            <a:extLst>
              <a:ext uri="{FF2B5EF4-FFF2-40B4-BE49-F238E27FC236}">
                <a16:creationId xmlns:a16="http://schemas.microsoft.com/office/drawing/2014/main" id="{CF261111-6288-E173-386E-4FA28216D445}"/>
              </a:ext>
            </a:extLst>
          </p:cNvPr>
          <p:cNvSpPr txBox="1"/>
          <p:nvPr/>
        </p:nvSpPr>
        <p:spPr>
          <a:xfrm>
            <a:off x="9294312" y="388307"/>
            <a:ext cx="2645276" cy="369332"/>
          </a:xfrm>
          <a:prstGeom prst="rect">
            <a:avLst/>
          </a:prstGeom>
          <a:noFill/>
        </p:spPr>
        <p:txBody>
          <a:bodyPr wrap="none" rtlCol="0">
            <a:spAutoFit/>
          </a:bodyPr>
          <a:lstStyle/>
          <a:p>
            <a:r>
              <a:rPr lang="sv-SE" b="1">
                <a:solidFill>
                  <a:srgbClr val="006CB2"/>
                </a:solidFill>
              </a:rPr>
              <a:t>Västra Hagastaden</a:t>
            </a:r>
          </a:p>
        </p:txBody>
      </p:sp>
      <p:pic>
        <p:nvPicPr>
          <p:cNvPr id="8" name="Picture 7" descr="A street with buildings and people walking on the street&#10;&#10;AI-generated content may be incorrect.">
            <a:extLst>
              <a:ext uri="{FF2B5EF4-FFF2-40B4-BE49-F238E27FC236}">
                <a16:creationId xmlns:a16="http://schemas.microsoft.com/office/drawing/2014/main" id="{AA77D5BD-DF85-ED1B-798D-68E12540242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2755726"/>
            <a:ext cx="4213076" cy="4102273"/>
          </a:xfrm>
          <a:prstGeom prst="rect">
            <a:avLst/>
          </a:prstGeom>
        </p:spPr>
      </p:pic>
      <p:sp>
        <p:nvSpPr>
          <p:cNvPr id="9" name="TextBox 8">
            <a:extLst>
              <a:ext uri="{FF2B5EF4-FFF2-40B4-BE49-F238E27FC236}">
                <a16:creationId xmlns:a16="http://schemas.microsoft.com/office/drawing/2014/main" id="{62F78B07-A633-9A87-5CB8-BEBE1E781FB8}"/>
              </a:ext>
            </a:extLst>
          </p:cNvPr>
          <p:cNvSpPr txBox="1"/>
          <p:nvPr/>
        </p:nvSpPr>
        <p:spPr>
          <a:xfrm>
            <a:off x="0" y="6454908"/>
            <a:ext cx="1667444" cy="246221"/>
          </a:xfrm>
          <a:prstGeom prst="rect">
            <a:avLst/>
          </a:prstGeom>
          <a:noFill/>
        </p:spPr>
        <p:txBody>
          <a:bodyPr wrap="none" rtlCol="0">
            <a:spAutoFit/>
          </a:bodyPr>
          <a:lstStyle/>
          <a:p>
            <a:r>
              <a:rPr lang="sv-SE" sz="1000">
                <a:solidFill>
                  <a:schemeClr val="bg1"/>
                </a:solidFill>
              </a:rPr>
              <a:t>Bild: </a:t>
            </a:r>
            <a:r>
              <a:rPr lang="sv-SE" sz="1000" err="1">
                <a:solidFill>
                  <a:schemeClr val="bg1"/>
                </a:solidFill>
              </a:rPr>
              <a:t>Vectura</a:t>
            </a:r>
            <a:r>
              <a:rPr lang="sv-SE" sz="1000">
                <a:solidFill>
                  <a:schemeClr val="bg1"/>
                </a:solidFill>
              </a:rPr>
              <a:t>/</a:t>
            </a:r>
            <a:r>
              <a:rPr lang="sv-SE" sz="1000" err="1">
                <a:solidFill>
                  <a:schemeClr val="bg1"/>
                </a:solidFill>
              </a:rPr>
              <a:t>Snohetta</a:t>
            </a:r>
            <a:endParaRPr lang="sv-SE" sz="1000">
              <a:solidFill>
                <a:schemeClr val="bg1"/>
              </a:solidFill>
            </a:endParaRPr>
          </a:p>
        </p:txBody>
      </p:sp>
    </p:spTree>
    <p:extLst>
      <p:ext uri="{BB962C8B-B14F-4D97-AF65-F5344CB8AC3E}">
        <p14:creationId xmlns:p14="http://schemas.microsoft.com/office/powerpoint/2010/main" val="340552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C8FA4-5691-1241-60C5-27FAC823FB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D6FCA3-968B-9C22-5A87-25C34DC5845E}"/>
              </a:ext>
            </a:extLst>
          </p:cNvPr>
          <p:cNvSpPr>
            <a:spLocks noGrp="1"/>
          </p:cNvSpPr>
          <p:nvPr>
            <p:ph type="ctrTitle"/>
          </p:nvPr>
        </p:nvSpPr>
        <p:spPr>
          <a:xfrm>
            <a:off x="6290604" y="1698928"/>
            <a:ext cx="9325014" cy="2001444"/>
          </a:xfrm>
        </p:spPr>
        <p:txBody>
          <a:bodyPr/>
          <a:lstStyle/>
          <a:p>
            <a:pPr>
              <a:lnSpc>
                <a:spcPct val="100000"/>
              </a:lnSpc>
            </a:pPr>
            <a:r>
              <a:rPr lang="sv-SE" sz="6000">
                <a:solidFill>
                  <a:srgbClr val="006CB2"/>
                </a:solidFill>
              </a:rPr>
              <a:t>Kvarter 38N</a:t>
            </a:r>
            <a:br>
              <a:rPr lang="sv-SE" sz="6000">
                <a:solidFill>
                  <a:srgbClr val="006CB2"/>
                </a:solidFill>
              </a:rPr>
            </a:br>
            <a:r>
              <a:rPr lang="sv-SE" sz="4400" b="0" err="1">
                <a:solidFill>
                  <a:srgbClr val="006CB2"/>
                </a:solidFill>
              </a:rPr>
              <a:t>Bivium</a:t>
            </a:r>
            <a:r>
              <a:rPr lang="sv-SE" sz="4400" b="0">
                <a:solidFill>
                  <a:srgbClr val="006CB2"/>
                </a:solidFill>
              </a:rPr>
              <a:t> House </a:t>
            </a:r>
            <a:br>
              <a:rPr lang="sv-SE" sz="4400" b="0">
                <a:solidFill>
                  <a:srgbClr val="006CB2"/>
                </a:solidFill>
              </a:rPr>
            </a:br>
            <a:br>
              <a:rPr lang="sv-SE" sz="4400" b="0">
                <a:solidFill>
                  <a:srgbClr val="006CB2"/>
                </a:solidFill>
              </a:rPr>
            </a:br>
            <a:r>
              <a:rPr lang="sv-SE" sz="1800" b="0">
                <a:solidFill>
                  <a:schemeClr val="tx1"/>
                </a:solidFill>
              </a:rPr>
              <a:t>Kontor och talang/forskarbostäder </a:t>
            </a:r>
            <a:br>
              <a:rPr lang="sv-SE" sz="1800" b="0">
                <a:solidFill>
                  <a:schemeClr val="tx1"/>
                </a:solidFill>
              </a:rPr>
            </a:br>
            <a:r>
              <a:rPr lang="sv-SE" sz="1800" b="0">
                <a:solidFill>
                  <a:schemeClr val="tx1"/>
                </a:solidFill>
              </a:rPr>
              <a:t>(Humlegården)</a:t>
            </a:r>
          </a:p>
        </p:txBody>
      </p:sp>
      <p:pic>
        <p:nvPicPr>
          <p:cNvPr id="3" name="Picture 2" descr="Aerial view of a city&#10;&#10;AI-generated content may be incorrect.">
            <a:extLst>
              <a:ext uri="{FF2B5EF4-FFF2-40B4-BE49-F238E27FC236}">
                <a16:creationId xmlns:a16="http://schemas.microsoft.com/office/drawing/2014/main" id="{B0901142-C664-AAD0-8DCB-FB63791576E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5799552" cy="6998677"/>
          </a:xfrm>
          <a:prstGeom prst="rect">
            <a:avLst/>
          </a:prstGeom>
        </p:spPr>
      </p:pic>
      <p:cxnSp>
        <p:nvCxnSpPr>
          <p:cNvPr id="2" name="Straight Arrow Connector 1">
            <a:extLst>
              <a:ext uri="{FF2B5EF4-FFF2-40B4-BE49-F238E27FC236}">
                <a16:creationId xmlns:a16="http://schemas.microsoft.com/office/drawing/2014/main" id="{6B43649D-87EE-CC00-46BB-9E92D7A159B6}"/>
              </a:ext>
            </a:extLst>
          </p:cNvPr>
          <p:cNvCxnSpPr>
            <a:cxnSpLocks/>
          </p:cNvCxnSpPr>
          <p:nvPr/>
        </p:nvCxnSpPr>
        <p:spPr>
          <a:xfrm flipH="1">
            <a:off x="2354893" y="2922388"/>
            <a:ext cx="3935711" cy="660056"/>
          </a:xfrm>
          <a:prstGeom prst="straightConnector1">
            <a:avLst/>
          </a:prstGeom>
          <a:ln w="571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A7A8DEF-E14E-3B39-24CC-034F329C7C87}"/>
              </a:ext>
            </a:extLst>
          </p:cNvPr>
          <p:cNvSpPr txBox="1"/>
          <p:nvPr/>
        </p:nvSpPr>
        <p:spPr>
          <a:xfrm>
            <a:off x="3200400" y="6639722"/>
            <a:ext cx="2698175" cy="246221"/>
          </a:xfrm>
          <a:prstGeom prst="rect">
            <a:avLst/>
          </a:prstGeom>
          <a:noFill/>
        </p:spPr>
        <p:txBody>
          <a:bodyPr wrap="none" rtlCol="0">
            <a:spAutoFit/>
          </a:bodyPr>
          <a:lstStyle/>
          <a:p>
            <a:r>
              <a:rPr lang="sv-SE" sz="1000">
                <a:solidFill>
                  <a:schemeClr val="bg1"/>
                </a:solidFill>
              </a:rPr>
              <a:t>Bild: Stockholms stad/White arkitekter</a:t>
            </a:r>
          </a:p>
        </p:txBody>
      </p:sp>
      <p:sp>
        <p:nvSpPr>
          <p:cNvPr id="6" name="TextBox 5">
            <a:extLst>
              <a:ext uri="{FF2B5EF4-FFF2-40B4-BE49-F238E27FC236}">
                <a16:creationId xmlns:a16="http://schemas.microsoft.com/office/drawing/2014/main" id="{6CC45557-FC42-F228-B051-D1D8F7211CE3}"/>
              </a:ext>
            </a:extLst>
          </p:cNvPr>
          <p:cNvSpPr txBox="1"/>
          <p:nvPr/>
        </p:nvSpPr>
        <p:spPr>
          <a:xfrm>
            <a:off x="9294312" y="388307"/>
            <a:ext cx="2645276" cy="369332"/>
          </a:xfrm>
          <a:prstGeom prst="rect">
            <a:avLst/>
          </a:prstGeom>
          <a:noFill/>
        </p:spPr>
        <p:txBody>
          <a:bodyPr wrap="none" rtlCol="0">
            <a:spAutoFit/>
          </a:bodyPr>
          <a:lstStyle/>
          <a:p>
            <a:r>
              <a:rPr lang="sv-SE" b="1">
                <a:solidFill>
                  <a:srgbClr val="006CB2"/>
                </a:solidFill>
              </a:rPr>
              <a:t>Västra Hagastaden</a:t>
            </a:r>
          </a:p>
        </p:txBody>
      </p:sp>
      <p:pic>
        <p:nvPicPr>
          <p:cNvPr id="9" name="Picture 8" descr="A group of people outside a building&#10;&#10;AI-generated content may be incorrect.">
            <a:extLst>
              <a:ext uri="{FF2B5EF4-FFF2-40B4-BE49-F238E27FC236}">
                <a16:creationId xmlns:a16="http://schemas.microsoft.com/office/drawing/2014/main" id="{6BDC9EEB-4911-2326-4490-ECA2442255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3641041"/>
            <a:ext cx="5799552" cy="3357635"/>
          </a:xfrm>
          <a:prstGeom prst="rect">
            <a:avLst/>
          </a:prstGeom>
        </p:spPr>
      </p:pic>
      <p:sp>
        <p:nvSpPr>
          <p:cNvPr id="10" name="TextBox 9">
            <a:extLst>
              <a:ext uri="{FF2B5EF4-FFF2-40B4-BE49-F238E27FC236}">
                <a16:creationId xmlns:a16="http://schemas.microsoft.com/office/drawing/2014/main" id="{7E4898E7-C1CD-4E16-12CA-0A3EA3C58613}"/>
              </a:ext>
            </a:extLst>
          </p:cNvPr>
          <p:cNvSpPr txBox="1"/>
          <p:nvPr/>
        </p:nvSpPr>
        <p:spPr>
          <a:xfrm>
            <a:off x="3405046" y="6641770"/>
            <a:ext cx="1837362" cy="246221"/>
          </a:xfrm>
          <a:prstGeom prst="rect">
            <a:avLst/>
          </a:prstGeom>
          <a:noFill/>
        </p:spPr>
        <p:txBody>
          <a:bodyPr wrap="none" rtlCol="0">
            <a:spAutoFit/>
          </a:bodyPr>
          <a:lstStyle/>
          <a:p>
            <a:r>
              <a:rPr lang="sv-SE" sz="1000">
                <a:solidFill>
                  <a:schemeClr val="bg1"/>
                </a:solidFill>
              </a:rPr>
              <a:t>Visionsbild: Humlegården</a:t>
            </a:r>
          </a:p>
        </p:txBody>
      </p:sp>
    </p:spTree>
    <p:extLst>
      <p:ext uri="{BB962C8B-B14F-4D97-AF65-F5344CB8AC3E}">
        <p14:creationId xmlns:p14="http://schemas.microsoft.com/office/powerpoint/2010/main" val="142857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548D6-F22F-5AEF-9A2F-087393C55B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53CFB0-5961-872D-D494-9CC818B70119}"/>
              </a:ext>
            </a:extLst>
          </p:cNvPr>
          <p:cNvSpPr>
            <a:spLocks noGrp="1"/>
          </p:cNvSpPr>
          <p:nvPr>
            <p:ph type="ctrTitle"/>
          </p:nvPr>
        </p:nvSpPr>
        <p:spPr>
          <a:xfrm>
            <a:off x="6290604" y="1698928"/>
            <a:ext cx="9325014" cy="2001444"/>
          </a:xfrm>
        </p:spPr>
        <p:txBody>
          <a:bodyPr/>
          <a:lstStyle/>
          <a:p>
            <a:pPr>
              <a:lnSpc>
                <a:spcPct val="100000"/>
              </a:lnSpc>
            </a:pPr>
            <a:r>
              <a:rPr lang="sv-SE" sz="6000">
                <a:solidFill>
                  <a:srgbClr val="006CB2"/>
                </a:solidFill>
              </a:rPr>
              <a:t>Kvarter 38S</a:t>
            </a:r>
            <a:br>
              <a:rPr lang="sv-SE" sz="6000">
                <a:solidFill>
                  <a:srgbClr val="006CB2"/>
                </a:solidFill>
              </a:rPr>
            </a:br>
            <a:br>
              <a:rPr lang="sv-SE" sz="4400" b="0">
                <a:solidFill>
                  <a:srgbClr val="006CB2"/>
                </a:solidFill>
              </a:rPr>
            </a:br>
            <a:br>
              <a:rPr lang="sv-SE" sz="4400" b="0">
                <a:solidFill>
                  <a:srgbClr val="006CB2"/>
                </a:solidFill>
              </a:rPr>
            </a:br>
            <a:r>
              <a:rPr lang="sv-SE" sz="1800" b="0">
                <a:solidFill>
                  <a:schemeClr val="tx1"/>
                </a:solidFill>
              </a:rPr>
              <a:t>Seniorbostäder</a:t>
            </a:r>
            <a:br>
              <a:rPr lang="sv-SE" sz="1800" b="0">
                <a:solidFill>
                  <a:schemeClr val="tx1"/>
                </a:solidFill>
              </a:rPr>
            </a:br>
            <a:r>
              <a:rPr lang="sv-SE" sz="1800" b="0">
                <a:solidFill>
                  <a:schemeClr val="tx1"/>
                </a:solidFill>
              </a:rPr>
              <a:t>(Seniorgården)</a:t>
            </a:r>
          </a:p>
        </p:txBody>
      </p:sp>
      <p:pic>
        <p:nvPicPr>
          <p:cNvPr id="3" name="Picture 2" descr="Aerial view of a city&#10;&#10;AI-generated content may be incorrect.">
            <a:extLst>
              <a:ext uri="{FF2B5EF4-FFF2-40B4-BE49-F238E27FC236}">
                <a16:creationId xmlns:a16="http://schemas.microsoft.com/office/drawing/2014/main" id="{348788E5-D9F9-A079-C219-4613B4EF6E9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5799552" cy="6998677"/>
          </a:xfrm>
          <a:prstGeom prst="rect">
            <a:avLst/>
          </a:prstGeom>
        </p:spPr>
      </p:pic>
      <p:sp>
        <p:nvSpPr>
          <p:cNvPr id="5" name="TextBox 4">
            <a:extLst>
              <a:ext uri="{FF2B5EF4-FFF2-40B4-BE49-F238E27FC236}">
                <a16:creationId xmlns:a16="http://schemas.microsoft.com/office/drawing/2014/main" id="{C4508FBA-0A01-EE89-6A24-B212A9253B21}"/>
              </a:ext>
            </a:extLst>
          </p:cNvPr>
          <p:cNvSpPr txBox="1"/>
          <p:nvPr/>
        </p:nvSpPr>
        <p:spPr>
          <a:xfrm>
            <a:off x="3200400" y="6639722"/>
            <a:ext cx="2698175" cy="246221"/>
          </a:xfrm>
          <a:prstGeom prst="rect">
            <a:avLst/>
          </a:prstGeom>
          <a:noFill/>
        </p:spPr>
        <p:txBody>
          <a:bodyPr wrap="none" rtlCol="0">
            <a:spAutoFit/>
          </a:bodyPr>
          <a:lstStyle/>
          <a:p>
            <a:r>
              <a:rPr lang="sv-SE" sz="1000">
                <a:solidFill>
                  <a:schemeClr val="bg1"/>
                </a:solidFill>
              </a:rPr>
              <a:t>Bild: Stockholms stad/White arkitekter</a:t>
            </a:r>
          </a:p>
        </p:txBody>
      </p:sp>
      <p:sp>
        <p:nvSpPr>
          <p:cNvPr id="6" name="TextBox 5">
            <a:extLst>
              <a:ext uri="{FF2B5EF4-FFF2-40B4-BE49-F238E27FC236}">
                <a16:creationId xmlns:a16="http://schemas.microsoft.com/office/drawing/2014/main" id="{51FF66BC-62C4-F78B-C7CC-525441C9B63D}"/>
              </a:ext>
            </a:extLst>
          </p:cNvPr>
          <p:cNvSpPr txBox="1"/>
          <p:nvPr/>
        </p:nvSpPr>
        <p:spPr>
          <a:xfrm>
            <a:off x="9294312" y="388307"/>
            <a:ext cx="2645276" cy="369332"/>
          </a:xfrm>
          <a:prstGeom prst="rect">
            <a:avLst/>
          </a:prstGeom>
          <a:noFill/>
        </p:spPr>
        <p:txBody>
          <a:bodyPr wrap="none" rtlCol="0">
            <a:spAutoFit/>
          </a:bodyPr>
          <a:lstStyle/>
          <a:p>
            <a:r>
              <a:rPr lang="sv-SE" b="1">
                <a:solidFill>
                  <a:srgbClr val="006CB2"/>
                </a:solidFill>
              </a:rPr>
              <a:t>Västra Hagastaden</a:t>
            </a:r>
          </a:p>
        </p:txBody>
      </p:sp>
      <p:cxnSp>
        <p:nvCxnSpPr>
          <p:cNvPr id="7" name="Straight Arrow Connector 6">
            <a:extLst>
              <a:ext uri="{FF2B5EF4-FFF2-40B4-BE49-F238E27FC236}">
                <a16:creationId xmlns:a16="http://schemas.microsoft.com/office/drawing/2014/main" id="{3564F93E-6940-8726-5684-DAF83DE72FD9}"/>
              </a:ext>
            </a:extLst>
          </p:cNvPr>
          <p:cNvCxnSpPr>
            <a:cxnSpLocks/>
          </p:cNvCxnSpPr>
          <p:nvPr/>
        </p:nvCxnSpPr>
        <p:spPr>
          <a:xfrm flipH="1">
            <a:off x="2630466" y="2922388"/>
            <a:ext cx="3660138" cy="597426"/>
          </a:xfrm>
          <a:prstGeom prst="straightConnector1">
            <a:avLst/>
          </a:prstGeom>
          <a:ln w="571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888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1116D-AFFD-56EE-492E-7B2DCA16120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6666457-67EF-0C33-7CDF-4A9C55FC8822}"/>
              </a:ext>
            </a:extLst>
          </p:cNvPr>
          <p:cNvSpPr>
            <a:spLocks noGrp="1"/>
          </p:cNvSpPr>
          <p:nvPr>
            <p:ph type="ctrTitle"/>
          </p:nvPr>
        </p:nvSpPr>
        <p:spPr>
          <a:xfrm>
            <a:off x="6290604" y="1698928"/>
            <a:ext cx="9325014" cy="2001444"/>
          </a:xfrm>
        </p:spPr>
        <p:txBody>
          <a:bodyPr/>
          <a:lstStyle/>
          <a:p>
            <a:pPr>
              <a:lnSpc>
                <a:spcPct val="100000"/>
              </a:lnSpc>
            </a:pPr>
            <a:r>
              <a:rPr lang="sv-SE" sz="6000">
                <a:solidFill>
                  <a:srgbClr val="006CB2"/>
                </a:solidFill>
              </a:rPr>
              <a:t>Kvarter 39</a:t>
            </a:r>
            <a:br>
              <a:rPr lang="sv-SE" sz="6000">
                <a:solidFill>
                  <a:srgbClr val="006CB2"/>
                </a:solidFill>
              </a:rPr>
            </a:br>
            <a:r>
              <a:rPr lang="sv-SE" sz="4400" b="0">
                <a:solidFill>
                  <a:srgbClr val="006CB2"/>
                </a:solidFill>
              </a:rPr>
              <a:t>Campus F</a:t>
            </a:r>
            <a:br>
              <a:rPr lang="sv-SE" sz="4400" b="0">
                <a:solidFill>
                  <a:srgbClr val="006CB2"/>
                </a:solidFill>
              </a:rPr>
            </a:br>
            <a:br>
              <a:rPr lang="sv-SE" sz="4400" b="0">
                <a:solidFill>
                  <a:srgbClr val="006CB2"/>
                </a:solidFill>
              </a:rPr>
            </a:br>
            <a:r>
              <a:rPr lang="sv-SE" sz="1800" b="0">
                <a:solidFill>
                  <a:schemeClr val="tx1"/>
                </a:solidFill>
              </a:rPr>
              <a:t>Kontor och bostäder</a:t>
            </a:r>
            <a:br>
              <a:rPr lang="sv-SE" sz="1800" b="0">
                <a:solidFill>
                  <a:schemeClr val="tx1"/>
                </a:solidFill>
              </a:rPr>
            </a:br>
            <a:r>
              <a:rPr lang="sv-SE" sz="1800" b="0">
                <a:solidFill>
                  <a:schemeClr val="tx1"/>
                </a:solidFill>
              </a:rPr>
              <a:t>(</a:t>
            </a:r>
            <a:r>
              <a:rPr lang="sv-SE" sz="1800" b="0" err="1">
                <a:solidFill>
                  <a:schemeClr val="tx1"/>
                </a:solidFill>
              </a:rPr>
              <a:t>Vectura</a:t>
            </a:r>
            <a:r>
              <a:rPr lang="sv-SE" sz="1800" b="0">
                <a:solidFill>
                  <a:schemeClr val="tx1"/>
                </a:solidFill>
              </a:rPr>
              <a:t>)</a:t>
            </a:r>
          </a:p>
        </p:txBody>
      </p:sp>
      <p:pic>
        <p:nvPicPr>
          <p:cNvPr id="3" name="Picture 2" descr="Aerial view of a city&#10;&#10;AI-generated content may be incorrect.">
            <a:extLst>
              <a:ext uri="{FF2B5EF4-FFF2-40B4-BE49-F238E27FC236}">
                <a16:creationId xmlns:a16="http://schemas.microsoft.com/office/drawing/2014/main" id="{7C5F9FF1-45EB-8923-7A2E-0BDF37E8C52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5799552" cy="6998677"/>
          </a:xfrm>
          <a:prstGeom prst="rect">
            <a:avLst/>
          </a:prstGeom>
        </p:spPr>
      </p:pic>
      <p:cxnSp>
        <p:nvCxnSpPr>
          <p:cNvPr id="2" name="Straight Arrow Connector 1">
            <a:extLst>
              <a:ext uri="{FF2B5EF4-FFF2-40B4-BE49-F238E27FC236}">
                <a16:creationId xmlns:a16="http://schemas.microsoft.com/office/drawing/2014/main" id="{9BE7DF1C-D8B5-4E58-84B2-0BE90C57B3DA}"/>
              </a:ext>
            </a:extLst>
          </p:cNvPr>
          <p:cNvCxnSpPr>
            <a:cxnSpLocks/>
          </p:cNvCxnSpPr>
          <p:nvPr/>
        </p:nvCxnSpPr>
        <p:spPr>
          <a:xfrm flipH="1">
            <a:off x="3200400" y="2922388"/>
            <a:ext cx="3090204" cy="1590997"/>
          </a:xfrm>
          <a:prstGeom prst="straightConnector1">
            <a:avLst/>
          </a:prstGeom>
          <a:ln w="571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C0CFB0-41D7-6498-9CE3-77B553C74925}"/>
              </a:ext>
            </a:extLst>
          </p:cNvPr>
          <p:cNvSpPr txBox="1"/>
          <p:nvPr/>
        </p:nvSpPr>
        <p:spPr>
          <a:xfrm>
            <a:off x="3200400" y="6639722"/>
            <a:ext cx="2698175" cy="246221"/>
          </a:xfrm>
          <a:prstGeom prst="rect">
            <a:avLst/>
          </a:prstGeom>
          <a:noFill/>
        </p:spPr>
        <p:txBody>
          <a:bodyPr wrap="none" rtlCol="0">
            <a:spAutoFit/>
          </a:bodyPr>
          <a:lstStyle/>
          <a:p>
            <a:r>
              <a:rPr lang="sv-SE" sz="1000">
                <a:solidFill>
                  <a:schemeClr val="bg1"/>
                </a:solidFill>
              </a:rPr>
              <a:t>Bild: Stockholms stad/White arkitekter</a:t>
            </a:r>
          </a:p>
        </p:txBody>
      </p:sp>
      <p:sp>
        <p:nvSpPr>
          <p:cNvPr id="6" name="TextBox 5">
            <a:extLst>
              <a:ext uri="{FF2B5EF4-FFF2-40B4-BE49-F238E27FC236}">
                <a16:creationId xmlns:a16="http://schemas.microsoft.com/office/drawing/2014/main" id="{881AEABF-6078-FE6C-44F0-BF30A8397B53}"/>
              </a:ext>
            </a:extLst>
          </p:cNvPr>
          <p:cNvSpPr txBox="1"/>
          <p:nvPr/>
        </p:nvSpPr>
        <p:spPr>
          <a:xfrm>
            <a:off x="9294312" y="388307"/>
            <a:ext cx="2645276" cy="369332"/>
          </a:xfrm>
          <a:prstGeom prst="rect">
            <a:avLst/>
          </a:prstGeom>
          <a:noFill/>
        </p:spPr>
        <p:txBody>
          <a:bodyPr wrap="none" rtlCol="0">
            <a:spAutoFit/>
          </a:bodyPr>
          <a:lstStyle/>
          <a:p>
            <a:r>
              <a:rPr lang="sv-SE" b="1">
                <a:solidFill>
                  <a:srgbClr val="006CB2"/>
                </a:solidFill>
              </a:rPr>
              <a:t>Västra Hagastaden</a:t>
            </a:r>
          </a:p>
        </p:txBody>
      </p:sp>
    </p:spTree>
    <p:extLst>
      <p:ext uri="{BB962C8B-B14F-4D97-AF65-F5344CB8AC3E}">
        <p14:creationId xmlns:p14="http://schemas.microsoft.com/office/powerpoint/2010/main" val="461854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19EBD-6508-2A66-44EA-C869F7CD2F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A680596-BCFF-0A74-6E22-CAB64560D0C0}"/>
              </a:ext>
            </a:extLst>
          </p:cNvPr>
          <p:cNvSpPr>
            <a:spLocks noGrp="1"/>
          </p:cNvSpPr>
          <p:nvPr>
            <p:ph type="ctrTitle"/>
          </p:nvPr>
        </p:nvSpPr>
        <p:spPr>
          <a:xfrm>
            <a:off x="6290604" y="1698928"/>
            <a:ext cx="9325014" cy="2001444"/>
          </a:xfrm>
        </p:spPr>
        <p:txBody>
          <a:bodyPr/>
          <a:lstStyle/>
          <a:p>
            <a:pPr>
              <a:lnSpc>
                <a:spcPct val="100000"/>
              </a:lnSpc>
            </a:pPr>
            <a:r>
              <a:rPr lang="sv-SE" sz="6000">
                <a:solidFill>
                  <a:srgbClr val="006CB2"/>
                </a:solidFill>
              </a:rPr>
              <a:t>Norra</a:t>
            </a:r>
            <a:br>
              <a:rPr lang="sv-SE" sz="6000">
                <a:solidFill>
                  <a:srgbClr val="006CB2"/>
                </a:solidFill>
              </a:rPr>
            </a:br>
            <a:r>
              <a:rPr lang="sv-SE" sz="6000">
                <a:solidFill>
                  <a:srgbClr val="006CB2"/>
                </a:solidFill>
              </a:rPr>
              <a:t>Hagastaden</a:t>
            </a:r>
            <a:br>
              <a:rPr lang="sv-SE" sz="6000">
                <a:solidFill>
                  <a:srgbClr val="006CB2"/>
                </a:solidFill>
              </a:rPr>
            </a:br>
            <a:br>
              <a:rPr lang="sv-SE" sz="6000">
                <a:solidFill>
                  <a:srgbClr val="006CB2"/>
                </a:solidFill>
              </a:rPr>
            </a:br>
            <a:r>
              <a:rPr lang="sv-SE" sz="1800" b="0">
                <a:solidFill>
                  <a:srgbClr val="006CB2"/>
                </a:solidFill>
              </a:rPr>
              <a:t>- 3000 bostäder</a:t>
            </a:r>
            <a:br>
              <a:rPr lang="sv-SE" sz="1800" b="0">
                <a:solidFill>
                  <a:srgbClr val="006CB2"/>
                </a:solidFill>
              </a:rPr>
            </a:br>
            <a:r>
              <a:rPr lang="sv-SE" sz="1800" b="0">
                <a:solidFill>
                  <a:srgbClr val="006CB2"/>
                </a:solidFill>
              </a:rPr>
              <a:t>- 150 000 kvm lokal</a:t>
            </a:r>
            <a:br>
              <a:rPr lang="sv-SE" sz="1800" b="0">
                <a:solidFill>
                  <a:srgbClr val="006CB2"/>
                </a:solidFill>
              </a:rPr>
            </a:br>
            <a:r>
              <a:rPr lang="sv-SE" sz="1800" b="0">
                <a:solidFill>
                  <a:srgbClr val="006CB2"/>
                </a:solidFill>
              </a:rPr>
              <a:t>- Detaljplan 1 ute över sommaren</a:t>
            </a:r>
            <a:br>
              <a:rPr lang="sv-SE" sz="1800" b="0">
                <a:solidFill>
                  <a:srgbClr val="006CB2"/>
                </a:solidFill>
              </a:rPr>
            </a:br>
            <a:br>
              <a:rPr lang="sv-SE" sz="1800" b="0">
                <a:solidFill>
                  <a:srgbClr val="006CB2"/>
                </a:solidFill>
              </a:rPr>
            </a:br>
            <a:r>
              <a:rPr lang="sv-SE" sz="1800">
                <a:solidFill>
                  <a:srgbClr val="006CB2"/>
                </a:solidFill>
              </a:rPr>
              <a:t>Region Stockholm</a:t>
            </a:r>
          </a:p>
        </p:txBody>
      </p:sp>
      <p:pic>
        <p:nvPicPr>
          <p:cNvPr id="5" name="Picture 4" descr="A map of a city&#10;&#10;AI-generated content may be incorrect.">
            <a:extLst>
              <a:ext uri="{FF2B5EF4-FFF2-40B4-BE49-F238E27FC236}">
                <a16:creationId xmlns:a16="http://schemas.microsoft.com/office/drawing/2014/main" id="{216152DF-115B-CBC0-3F5F-D3AE8818CB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5686816" cy="4004800"/>
          </a:xfrm>
          <a:prstGeom prst="rect">
            <a:avLst/>
          </a:prstGeom>
        </p:spPr>
      </p:pic>
      <p:pic>
        <p:nvPicPr>
          <p:cNvPr id="7" name="Picture 6" descr="A group of people walking in a park&#10;&#10;AI-generated content may be incorrect.">
            <a:extLst>
              <a:ext uri="{FF2B5EF4-FFF2-40B4-BE49-F238E27FC236}">
                <a16:creationId xmlns:a16="http://schemas.microsoft.com/office/drawing/2014/main" id="{5AADBE1D-D59C-C037-3FE5-3BFD38B42C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540691"/>
            <a:ext cx="5686816" cy="3317309"/>
          </a:xfrm>
          <a:prstGeom prst="rect">
            <a:avLst/>
          </a:prstGeom>
        </p:spPr>
      </p:pic>
      <p:sp>
        <p:nvSpPr>
          <p:cNvPr id="8" name="TextBox 7">
            <a:extLst>
              <a:ext uri="{FF2B5EF4-FFF2-40B4-BE49-F238E27FC236}">
                <a16:creationId xmlns:a16="http://schemas.microsoft.com/office/drawing/2014/main" id="{E034F090-09F8-CA75-8F03-4F6E70072D3C}"/>
              </a:ext>
            </a:extLst>
          </p:cNvPr>
          <p:cNvSpPr txBox="1"/>
          <p:nvPr/>
        </p:nvSpPr>
        <p:spPr>
          <a:xfrm>
            <a:off x="2889255" y="6611779"/>
            <a:ext cx="2797561" cy="246221"/>
          </a:xfrm>
          <a:prstGeom prst="rect">
            <a:avLst/>
          </a:prstGeom>
          <a:noFill/>
        </p:spPr>
        <p:txBody>
          <a:bodyPr wrap="none" rtlCol="0">
            <a:spAutoFit/>
          </a:bodyPr>
          <a:lstStyle/>
          <a:p>
            <a:r>
              <a:rPr lang="sv-SE" sz="1000">
                <a:solidFill>
                  <a:schemeClr val="bg1"/>
                </a:solidFill>
              </a:rPr>
              <a:t>Bild: Region Stockholm/White arkitekter</a:t>
            </a:r>
          </a:p>
        </p:txBody>
      </p:sp>
    </p:spTree>
    <p:extLst>
      <p:ext uri="{BB962C8B-B14F-4D97-AF65-F5344CB8AC3E}">
        <p14:creationId xmlns:p14="http://schemas.microsoft.com/office/powerpoint/2010/main" val="990517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AC6BC20-9A65-0B4C-8C22-C0500245C9FC}"/>
              </a:ext>
            </a:extLst>
          </p:cNvPr>
          <p:cNvSpPr>
            <a:spLocks noGrp="1"/>
          </p:cNvSpPr>
          <p:nvPr>
            <p:ph type="ctrTitle"/>
          </p:nvPr>
        </p:nvSpPr>
        <p:spPr>
          <a:xfrm>
            <a:off x="1097279" y="2896587"/>
            <a:ext cx="9325014" cy="1575856"/>
          </a:xfrm>
        </p:spPr>
        <p:txBody>
          <a:bodyPr/>
          <a:lstStyle/>
          <a:p>
            <a:r>
              <a:rPr lang="sv-SE" sz="6000" noProof="0">
                <a:solidFill>
                  <a:srgbClr val="006CB2"/>
                </a:solidFill>
              </a:rPr>
              <a:t>Tack!</a:t>
            </a:r>
          </a:p>
        </p:txBody>
      </p:sp>
      <p:sp>
        <p:nvSpPr>
          <p:cNvPr id="2" name="TextBox 1">
            <a:extLst>
              <a:ext uri="{FF2B5EF4-FFF2-40B4-BE49-F238E27FC236}">
                <a16:creationId xmlns:a16="http://schemas.microsoft.com/office/drawing/2014/main" id="{53C373FB-AA18-635F-D04A-41794516E772}"/>
              </a:ext>
            </a:extLst>
          </p:cNvPr>
          <p:cNvSpPr txBox="1"/>
          <p:nvPr/>
        </p:nvSpPr>
        <p:spPr>
          <a:xfrm>
            <a:off x="1192282" y="3978233"/>
            <a:ext cx="2571538" cy="369332"/>
          </a:xfrm>
          <a:prstGeom prst="rect">
            <a:avLst/>
          </a:prstGeom>
          <a:noFill/>
        </p:spPr>
        <p:txBody>
          <a:bodyPr wrap="none" rtlCol="0">
            <a:spAutoFit/>
          </a:bodyPr>
          <a:lstStyle/>
          <a:p>
            <a:r>
              <a:rPr lang="sv-SE"/>
              <a:t>Frågor? </a:t>
            </a:r>
            <a:r>
              <a:rPr lang="sv-SE" err="1"/>
              <a:t>info@ssci.se</a:t>
            </a:r>
            <a:endParaRPr lang="sv-SE"/>
          </a:p>
        </p:txBody>
      </p:sp>
    </p:spTree>
    <p:extLst>
      <p:ext uri="{BB962C8B-B14F-4D97-AF65-F5344CB8AC3E}">
        <p14:creationId xmlns:p14="http://schemas.microsoft.com/office/powerpoint/2010/main" val="280021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53D68-9836-6E1A-6207-67172BAFB6F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D502B57-7E3B-9366-694F-E103DFDF8785}"/>
              </a:ext>
            </a:extLst>
          </p:cNvPr>
          <p:cNvSpPr>
            <a:spLocks noGrp="1"/>
          </p:cNvSpPr>
          <p:nvPr>
            <p:ph type="ctrTitle"/>
          </p:nvPr>
        </p:nvSpPr>
        <p:spPr/>
        <p:txBody>
          <a:bodyPr/>
          <a:lstStyle/>
          <a:p>
            <a:r>
              <a:rPr lang="sv-SE" sz="12000">
                <a:solidFill>
                  <a:srgbClr val="006CB2"/>
                </a:solidFill>
                <a:latin typeface="Verdana"/>
                <a:ea typeface="Verdana"/>
              </a:rPr>
              <a:t>9,4%</a:t>
            </a:r>
            <a:endParaRPr lang="sv-SE" sz="12000">
              <a:solidFill>
                <a:srgbClr val="006CB2"/>
              </a:solidFill>
            </a:endParaRPr>
          </a:p>
        </p:txBody>
      </p:sp>
      <p:sp>
        <p:nvSpPr>
          <p:cNvPr id="3" name="TextBox 2">
            <a:extLst>
              <a:ext uri="{FF2B5EF4-FFF2-40B4-BE49-F238E27FC236}">
                <a16:creationId xmlns:a16="http://schemas.microsoft.com/office/drawing/2014/main" id="{A9C682AE-F035-B757-D5EE-5E6A80EA7609}"/>
              </a:ext>
            </a:extLst>
          </p:cNvPr>
          <p:cNvSpPr txBox="1"/>
          <p:nvPr/>
        </p:nvSpPr>
        <p:spPr>
          <a:xfrm>
            <a:off x="3632056" y="3866920"/>
            <a:ext cx="4927887" cy="646331"/>
          </a:xfrm>
          <a:prstGeom prst="rect">
            <a:avLst/>
          </a:prstGeom>
          <a:noFill/>
        </p:spPr>
        <p:txBody>
          <a:bodyPr wrap="none" rtlCol="0">
            <a:spAutoFit/>
          </a:bodyPr>
          <a:lstStyle/>
          <a:p>
            <a:r>
              <a:rPr lang="sv-SE"/>
              <a:t>av Sveriges export utgörs av </a:t>
            </a:r>
            <a:r>
              <a:rPr lang="sv-SE" err="1"/>
              <a:t>life</a:t>
            </a:r>
            <a:r>
              <a:rPr lang="sv-SE"/>
              <a:t> science</a:t>
            </a:r>
            <a:endParaRPr lang="en-SE"/>
          </a:p>
          <a:p>
            <a:endParaRPr lang="sv-SE"/>
          </a:p>
        </p:txBody>
      </p:sp>
      <p:sp>
        <p:nvSpPr>
          <p:cNvPr id="4" name="TextBox 3">
            <a:extLst>
              <a:ext uri="{FF2B5EF4-FFF2-40B4-BE49-F238E27FC236}">
                <a16:creationId xmlns:a16="http://schemas.microsoft.com/office/drawing/2014/main" id="{0F204B73-D009-295D-9E08-3C68F6B42AC7}"/>
              </a:ext>
            </a:extLst>
          </p:cNvPr>
          <p:cNvSpPr txBox="1"/>
          <p:nvPr/>
        </p:nvSpPr>
        <p:spPr>
          <a:xfrm>
            <a:off x="275421" y="6213513"/>
            <a:ext cx="2865913" cy="276999"/>
          </a:xfrm>
          <a:prstGeom prst="rect">
            <a:avLst/>
          </a:prstGeom>
          <a:noFill/>
        </p:spPr>
        <p:txBody>
          <a:bodyPr wrap="none" rtlCol="0">
            <a:spAutoFit/>
          </a:bodyPr>
          <a:lstStyle/>
          <a:p>
            <a:r>
              <a:rPr lang="sv-SE" sz="1200">
                <a:solidFill>
                  <a:schemeClr val="bg2"/>
                </a:solidFill>
              </a:rPr>
              <a:t>Källa: </a:t>
            </a:r>
            <a:r>
              <a:rPr lang="sv-SE" sz="1200" err="1">
                <a:solidFill>
                  <a:schemeClr val="bg2"/>
                </a:solidFill>
              </a:rPr>
              <a:t>Vinnova</a:t>
            </a:r>
            <a:r>
              <a:rPr lang="sv-SE" sz="1200">
                <a:solidFill>
                  <a:schemeClr val="bg2"/>
                </a:solidFill>
              </a:rPr>
              <a:t> (2025), avser 2023</a:t>
            </a:r>
          </a:p>
        </p:txBody>
      </p:sp>
    </p:spTree>
    <p:extLst>
      <p:ext uri="{BB962C8B-B14F-4D97-AF65-F5344CB8AC3E}">
        <p14:creationId xmlns:p14="http://schemas.microsoft.com/office/powerpoint/2010/main" val="389867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0095A-3739-B493-55B5-8080F3493344}"/>
            </a:ext>
          </a:extLst>
        </p:cNvPr>
        <p:cNvGrpSpPr/>
        <p:nvPr/>
      </p:nvGrpSpPr>
      <p:grpSpPr>
        <a:xfrm>
          <a:off x="0" y="0"/>
          <a:ext cx="0" cy="0"/>
          <a:chOff x="0" y="0"/>
          <a:chExt cx="0" cy="0"/>
        </a:xfrm>
      </p:grpSpPr>
      <p:sp>
        <p:nvSpPr>
          <p:cNvPr id="65" name="Rektangel 64">
            <a:extLst>
              <a:ext uri="{FF2B5EF4-FFF2-40B4-BE49-F238E27FC236}">
                <a16:creationId xmlns:a16="http://schemas.microsoft.com/office/drawing/2014/main" id="{096A56C3-C211-6DD3-07DB-49D4167A7C44}"/>
              </a:ext>
            </a:extLst>
          </p:cNvPr>
          <p:cNvSpPr/>
          <p:nvPr/>
        </p:nvSpPr>
        <p:spPr>
          <a:xfrm>
            <a:off x="0" y="0"/>
            <a:ext cx="5987168" cy="6866027"/>
          </a:xfrm>
          <a:prstGeom prst="rect">
            <a:avLst/>
          </a:prstGeom>
          <a:solidFill>
            <a:srgbClr val="B1B3B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ubrik 1">
            <a:extLst>
              <a:ext uri="{FF2B5EF4-FFF2-40B4-BE49-F238E27FC236}">
                <a16:creationId xmlns:a16="http://schemas.microsoft.com/office/drawing/2014/main" id="{42FF15FA-7627-3606-4FD2-73C52A1C3DCA}"/>
              </a:ext>
            </a:extLst>
          </p:cNvPr>
          <p:cNvSpPr txBox="1">
            <a:spLocks noGrp="1"/>
          </p:cNvSpPr>
          <p:nvPr>
            <p:ph type="ctrTitle"/>
          </p:nvPr>
        </p:nvSpPr>
        <p:spPr>
          <a:xfrm>
            <a:off x="641580" y="2501183"/>
            <a:ext cx="9325014" cy="1575856"/>
          </a:xfrm>
        </p:spPr>
        <p:txBody>
          <a:bodyPr>
            <a:noAutofit/>
          </a:bodyPr>
          <a:lstStyle/>
          <a:p>
            <a:pPr lvl="0">
              <a:spcBef>
                <a:spcPts val="1000"/>
              </a:spcBef>
            </a:pPr>
            <a:r>
              <a:rPr lang="en-US" sz="4000" b="1">
                <a:solidFill>
                  <a:srgbClr val="006CB2"/>
                </a:solidFill>
                <a:latin typeface="Verdana"/>
                <a:ea typeface="Verdana"/>
              </a:rPr>
              <a:t>Life </a:t>
            </a:r>
            <a:r>
              <a:rPr lang="en-US" sz="4000">
                <a:solidFill>
                  <a:srgbClr val="006CB2"/>
                </a:solidFill>
                <a:latin typeface="Verdana"/>
                <a:ea typeface="Verdana"/>
              </a:rPr>
              <a:t>science</a:t>
            </a:r>
            <a:r>
              <a:rPr lang="en-US" sz="4000" b="1">
                <a:solidFill>
                  <a:srgbClr val="006CB2"/>
                </a:solidFill>
                <a:latin typeface="Verdana"/>
                <a:ea typeface="Verdana"/>
              </a:rPr>
              <a:t> –  </a:t>
            </a:r>
            <a:br>
              <a:rPr lang="en-US" sz="4000" b="1"/>
            </a:br>
            <a:r>
              <a:rPr lang="en-US" sz="3200" b="0" err="1">
                <a:solidFill>
                  <a:srgbClr val="006CB2"/>
                </a:solidFill>
                <a:latin typeface="Verdana"/>
                <a:ea typeface="Verdana"/>
              </a:rPr>
              <a:t>Sveriges</a:t>
            </a:r>
            <a:r>
              <a:rPr lang="en-US" sz="3200" b="0">
                <a:solidFill>
                  <a:srgbClr val="006CB2"/>
                </a:solidFill>
                <a:latin typeface="Verdana"/>
                <a:ea typeface="Verdana"/>
              </a:rPr>
              <a:t> </a:t>
            </a:r>
            <a:r>
              <a:rPr lang="en-US" sz="3200" b="0" err="1">
                <a:solidFill>
                  <a:srgbClr val="006CB2"/>
                </a:solidFill>
                <a:latin typeface="Verdana"/>
                <a:ea typeface="Verdana"/>
              </a:rPr>
              <a:t>näst</a:t>
            </a:r>
            <a:r>
              <a:rPr lang="en-US" sz="3200" b="0">
                <a:solidFill>
                  <a:srgbClr val="006CB2"/>
                </a:solidFill>
                <a:latin typeface="Verdana"/>
                <a:ea typeface="Verdana"/>
              </a:rPr>
              <a:t> </a:t>
            </a:r>
            <a:r>
              <a:rPr lang="en-US" sz="3200" b="0" err="1">
                <a:solidFill>
                  <a:srgbClr val="006CB2"/>
                </a:solidFill>
                <a:latin typeface="Verdana"/>
                <a:ea typeface="Verdana"/>
              </a:rPr>
              <a:t>största</a:t>
            </a:r>
            <a:r>
              <a:rPr lang="en-US" sz="3200" b="0">
                <a:solidFill>
                  <a:srgbClr val="006CB2"/>
                </a:solidFill>
                <a:latin typeface="Verdana"/>
                <a:ea typeface="Verdana"/>
              </a:rPr>
              <a:t> </a:t>
            </a:r>
            <a:br>
              <a:rPr lang="en-US" sz="3200" b="0"/>
            </a:br>
            <a:r>
              <a:rPr lang="en-US" sz="3200" b="0" err="1">
                <a:solidFill>
                  <a:srgbClr val="006CB2"/>
                </a:solidFill>
                <a:latin typeface="Verdana"/>
                <a:ea typeface="Verdana"/>
              </a:rPr>
              <a:t>varuexportkategori</a:t>
            </a:r>
            <a:br>
              <a:rPr lang="en-US" sz="4000" b="0"/>
            </a:br>
            <a:endParaRPr lang="sv-SE" sz="4000" b="0">
              <a:solidFill>
                <a:srgbClr val="006CB2"/>
              </a:solidFill>
            </a:endParaRPr>
          </a:p>
        </p:txBody>
      </p:sp>
      <p:sp>
        <p:nvSpPr>
          <p:cNvPr id="3" name="textruta 3">
            <a:extLst>
              <a:ext uri="{FF2B5EF4-FFF2-40B4-BE49-F238E27FC236}">
                <a16:creationId xmlns:a16="http://schemas.microsoft.com/office/drawing/2014/main" id="{2FE9EDC1-CFC7-8745-F091-7A8213EF6C24}"/>
              </a:ext>
            </a:extLst>
          </p:cNvPr>
          <p:cNvSpPr txBox="1"/>
          <p:nvPr/>
        </p:nvSpPr>
        <p:spPr>
          <a:xfrm>
            <a:off x="259999" y="331953"/>
            <a:ext cx="1490728"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chemeClr val="accent2"/>
                </a:solidFill>
                <a:uFillTx/>
                <a:latin typeface="Aptos"/>
              </a:rPr>
              <a:t>#</a:t>
            </a:r>
            <a:r>
              <a:rPr lang="sv-SE" sz="1800" b="0" i="0" u="none" strike="noStrike" kern="1200" cap="none" spc="0" baseline="0" err="1">
                <a:solidFill>
                  <a:schemeClr val="accent2"/>
                </a:solidFill>
                <a:uFillTx/>
                <a:latin typeface="Aptos"/>
              </a:rPr>
              <a:t>capitaloflife</a:t>
            </a:r>
            <a:endParaRPr lang="sv-SE" sz="1800" b="0" i="0" u="none" strike="noStrike" kern="1200" cap="none" spc="0" baseline="0">
              <a:solidFill>
                <a:schemeClr val="accent2"/>
              </a:solidFill>
              <a:uFillTx/>
              <a:latin typeface="Aptos"/>
            </a:endParaRPr>
          </a:p>
        </p:txBody>
      </p:sp>
      <p:pic>
        <p:nvPicPr>
          <p:cNvPr id="7" name="Bildobjekt 6" descr="En bild som visar skärmbild, Teckensnitt, svart, Grafik&#10;&#10;AI-genererat innehåll kan vara felaktigt.">
            <a:extLst>
              <a:ext uri="{FF2B5EF4-FFF2-40B4-BE49-F238E27FC236}">
                <a16:creationId xmlns:a16="http://schemas.microsoft.com/office/drawing/2014/main" id="{3919AA64-57B4-37E5-79AF-AE36474475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9786" y="1725448"/>
            <a:ext cx="5110634" cy="3407103"/>
          </a:xfrm>
          <a:prstGeom prst="rect">
            <a:avLst/>
          </a:prstGeom>
          <a:ln>
            <a:noFill/>
          </a:ln>
        </p:spPr>
      </p:pic>
      <p:sp>
        <p:nvSpPr>
          <p:cNvPr id="10" name="textruta 70">
            <a:extLst>
              <a:ext uri="{FF2B5EF4-FFF2-40B4-BE49-F238E27FC236}">
                <a16:creationId xmlns:a16="http://schemas.microsoft.com/office/drawing/2014/main" id="{0F388182-3572-7783-D47F-704A0082148D}"/>
              </a:ext>
            </a:extLst>
          </p:cNvPr>
          <p:cNvSpPr txBox="1"/>
          <p:nvPr/>
        </p:nvSpPr>
        <p:spPr>
          <a:xfrm>
            <a:off x="259999" y="6246269"/>
            <a:ext cx="2819400" cy="276999"/>
          </a:xfrm>
          <a:prstGeom prst="rect">
            <a:avLst/>
          </a:prstGeom>
          <a:noFill/>
        </p:spPr>
        <p:txBody>
          <a:bodyPr wrap="square" lIns="91440" tIns="45720" rIns="91440" bIns="45720" rtlCol="0" anchor="t">
            <a:spAutoFit/>
          </a:bodyPr>
          <a:lstStyle/>
          <a:p>
            <a:r>
              <a:rPr lang="sv-SE" sz="1200" i="1"/>
              <a:t>Källa: SwedenBIO, 2026</a:t>
            </a:r>
          </a:p>
        </p:txBody>
      </p:sp>
    </p:spTree>
    <p:extLst>
      <p:ext uri="{BB962C8B-B14F-4D97-AF65-F5344CB8AC3E}">
        <p14:creationId xmlns:p14="http://schemas.microsoft.com/office/powerpoint/2010/main" val="370858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0B41B-6122-48E7-FAC0-6B90CC03C60F}"/>
            </a:ext>
          </a:extLst>
        </p:cNvPr>
        <p:cNvGrpSpPr/>
        <p:nvPr/>
      </p:nvGrpSpPr>
      <p:grpSpPr>
        <a:xfrm>
          <a:off x="0" y="0"/>
          <a:ext cx="0" cy="0"/>
          <a:chOff x="0" y="0"/>
          <a:chExt cx="0" cy="0"/>
        </a:xfrm>
      </p:grpSpPr>
      <p:sp>
        <p:nvSpPr>
          <p:cNvPr id="5" name="Rektangel 7">
            <a:extLst>
              <a:ext uri="{FF2B5EF4-FFF2-40B4-BE49-F238E27FC236}">
                <a16:creationId xmlns:a16="http://schemas.microsoft.com/office/drawing/2014/main" id="{1DE18F85-77A2-97F8-41F9-B7CD2181CAEC}"/>
              </a:ext>
            </a:extLst>
          </p:cNvPr>
          <p:cNvSpPr/>
          <p:nvPr/>
        </p:nvSpPr>
        <p:spPr>
          <a:xfrm>
            <a:off x="0" y="4023"/>
            <a:ext cx="5989321" cy="6866027"/>
          </a:xfrm>
          <a:prstGeom prst="rect">
            <a:avLst/>
          </a:prstGeom>
          <a:solidFill>
            <a:srgbClr val="B1B3B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1600">
              <a:solidFill>
                <a:srgbClr val="E9EBE9"/>
              </a:solidFill>
            </a:endParaRPr>
          </a:p>
        </p:txBody>
      </p:sp>
      <p:sp>
        <p:nvSpPr>
          <p:cNvPr id="7" name="Rubrik 1">
            <a:extLst>
              <a:ext uri="{FF2B5EF4-FFF2-40B4-BE49-F238E27FC236}">
                <a16:creationId xmlns:a16="http://schemas.microsoft.com/office/drawing/2014/main" id="{2EE70A86-D0C0-B482-8ABB-C80C438313B6}"/>
              </a:ext>
            </a:extLst>
          </p:cNvPr>
          <p:cNvSpPr txBox="1">
            <a:spLocks/>
          </p:cNvSpPr>
          <p:nvPr/>
        </p:nvSpPr>
        <p:spPr>
          <a:xfrm>
            <a:off x="636712" y="2031252"/>
            <a:ext cx="5216935" cy="2633885"/>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Aptos Display"/>
              </a:defRPr>
            </a:lvl1pPr>
          </a:lstStyle>
          <a:p>
            <a:r>
              <a:rPr lang="en-GB" sz="4000" b="1">
                <a:solidFill>
                  <a:srgbClr val="006CB2"/>
                </a:solidFill>
                <a:latin typeface="+mn-lt"/>
              </a:rPr>
              <a:t>Stockholm/ Uppsala – </a:t>
            </a:r>
            <a:br>
              <a:rPr lang="en-GB" sz="4000" b="1">
                <a:latin typeface="+mn-lt"/>
              </a:rPr>
            </a:br>
            <a:r>
              <a:rPr lang="en-GB" sz="4000" b="1">
                <a:solidFill>
                  <a:srgbClr val="006CB2"/>
                </a:solidFill>
                <a:latin typeface="+mn-lt"/>
              </a:rPr>
              <a:t>Capital of life: </a:t>
            </a:r>
          </a:p>
          <a:p>
            <a:r>
              <a:rPr lang="en-GB" sz="3200">
                <a:solidFill>
                  <a:srgbClr val="006CB2"/>
                </a:solidFill>
                <a:latin typeface="+mn-lt"/>
              </a:rPr>
              <a:t>Hem till </a:t>
            </a:r>
            <a:r>
              <a:rPr lang="en-GB" sz="3200" err="1">
                <a:solidFill>
                  <a:srgbClr val="006CB2"/>
                </a:solidFill>
                <a:latin typeface="+mn-lt"/>
              </a:rPr>
              <a:t>hälften</a:t>
            </a:r>
            <a:r>
              <a:rPr lang="en-GB" sz="3200">
                <a:solidFill>
                  <a:srgbClr val="006CB2"/>
                </a:solidFill>
                <a:latin typeface="+mn-lt"/>
              </a:rPr>
              <a:t> </a:t>
            </a:r>
            <a:r>
              <a:rPr lang="en-GB" sz="3200" err="1">
                <a:solidFill>
                  <a:srgbClr val="006CB2"/>
                </a:solidFill>
                <a:latin typeface="+mn-lt"/>
              </a:rPr>
              <a:t>av</a:t>
            </a:r>
            <a:r>
              <a:rPr lang="en-GB" sz="3200">
                <a:solidFill>
                  <a:srgbClr val="006CB2"/>
                </a:solidFill>
                <a:latin typeface="+mn-lt"/>
              </a:rPr>
              <a:t> </a:t>
            </a:r>
            <a:r>
              <a:rPr lang="en-GB" sz="3200" err="1">
                <a:solidFill>
                  <a:srgbClr val="006CB2"/>
                </a:solidFill>
                <a:latin typeface="+mn-lt"/>
              </a:rPr>
              <a:t>Sveriges</a:t>
            </a:r>
            <a:r>
              <a:rPr lang="en-GB" sz="3200">
                <a:solidFill>
                  <a:srgbClr val="006CB2"/>
                </a:solidFill>
                <a:latin typeface="+mn-lt"/>
              </a:rPr>
              <a:t> life science-industri </a:t>
            </a:r>
            <a:endParaRPr lang="en-GB" sz="3200">
              <a:solidFill>
                <a:srgbClr val="006CB2"/>
              </a:solidFill>
              <a:latin typeface="+mn-lt"/>
              <a:ea typeface="verdana"/>
            </a:endParaRPr>
          </a:p>
        </p:txBody>
      </p:sp>
      <p:sp>
        <p:nvSpPr>
          <p:cNvPr id="13" name="textruta 11">
            <a:extLst>
              <a:ext uri="{FF2B5EF4-FFF2-40B4-BE49-F238E27FC236}">
                <a16:creationId xmlns:a16="http://schemas.microsoft.com/office/drawing/2014/main" id="{A2A29E87-A390-662B-E3EF-0E34E8F27364}"/>
              </a:ext>
            </a:extLst>
          </p:cNvPr>
          <p:cNvSpPr txBox="1"/>
          <p:nvPr/>
        </p:nvSpPr>
        <p:spPr>
          <a:xfrm>
            <a:off x="-695425" y="6256979"/>
            <a:ext cx="3585158" cy="261610"/>
          </a:xfrm>
          <a:prstGeom prst="rect">
            <a:avLst/>
          </a:prstGeom>
          <a:noFill/>
        </p:spPr>
        <p:txBody>
          <a:bodyPr wrap="square" lIns="91440" tIns="45720" rIns="91440" bIns="45720" rtlCol="0" anchor="t">
            <a:spAutoFit/>
          </a:bodyPr>
          <a:lstStyle/>
          <a:p>
            <a:pPr algn="r"/>
            <a:r>
              <a:rPr lang="sv-SE" sz="1100" i="1">
                <a:ea typeface="+mn-lt"/>
                <a:cs typeface="+mn-lt"/>
              </a:rPr>
              <a:t>Källa: </a:t>
            </a:r>
            <a:r>
              <a:rPr lang="sv-SE" sz="1100" i="1" err="1">
                <a:ea typeface="+mn-lt"/>
                <a:cs typeface="+mn-lt"/>
              </a:rPr>
              <a:t>Vinnova</a:t>
            </a:r>
            <a:r>
              <a:rPr lang="sv-SE" sz="1100" i="1">
                <a:ea typeface="+mn-lt"/>
                <a:cs typeface="+mn-lt"/>
              </a:rPr>
              <a:t> (2025), avser 2023</a:t>
            </a:r>
            <a:endParaRPr lang="sv-SE" sz="1100" i="1"/>
          </a:p>
        </p:txBody>
      </p:sp>
      <p:sp>
        <p:nvSpPr>
          <p:cNvPr id="22" name="Rubrik 1">
            <a:extLst>
              <a:ext uri="{FF2B5EF4-FFF2-40B4-BE49-F238E27FC236}">
                <a16:creationId xmlns:a16="http://schemas.microsoft.com/office/drawing/2014/main" id="{9F50A705-4F03-707A-29CC-EA6FF5F51D30}"/>
              </a:ext>
            </a:extLst>
          </p:cNvPr>
          <p:cNvSpPr txBox="1">
            <a:spLocks/>
          </p:cNvSpPr>
          <p:nvPr/>
        </p:nvSpPr>
        <p:spPr>
          <a:xfrm>
            <a:off x="9414968" y="3746065"/>
            <a:ext cx="2925093" cy="1838143"/>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Aptos Display"/>
              </a:defRPr>
            </a:lvl1pPr>
          </a:lstStyle>
          <a:p>
            <a:r>
              <a:rPr lang="en-US" b="1">
                <a:solidFill>
                  <a:schemeClr val="accent1"/>
                </a:solidFill>
                <a:latin typeface="+mn-lt"/>
              </a:rPr>
              <a:t>48% </a:t>
            </a:r>
            <a:br>
              <a:rPr lang="en-US" sz="5400"/>
            </a:br>
            <a:r>
              <a:rPr lang="en-GB" sz="1400" err="1">
                <a:latin typeface="+mn-lt"/>
              </a:rPr>
              <a:t>av</a:t>
            </a:r>
            <a:r>
              <a:rPr lang="en-GB" sz="1400">
                <a:latin typeface="+mn-lt"/>
              </a:rPr>
              <a:t> </a:t>
            </a:r>
            <a:r>
              <a:rPr lang="en-GB" sz="1400" err="1">
                <a:latin typeface="+mn-lt"/>
              </a:rPr>
              <a:t>Sveriges</a:t>
            </a:r>
            <a:r>
              <a:rPr lang="en-GB" sz="1400">
                <a:latin typeface="+mn-lt"/>
              </a:rPr>
              <a:t> life science-</a:t>
            </a:r>
            <a:r>
              <a:rPr lang="en-GB" sz="1400" b="1" err="1">
                <a:latin typeface="+mn-lt"/>
              </a:rPr>
              <a:t>företag</a:t>
            </a:r>
            <a:r>
              <a:rPr lang="en-GB" sz="1400">
                <a:latin typeface="+mn-lt"/>
              </a:rPr>
              <a:t> </a:t>
            </a:r>
            <a:r>
              <a:rPr lang="en-GB" sz="1400" err="1">
                <a:latin typeface="+mn-lt"/>
              </a:rPr>
              <a:t>är</a:t>
            </a:r>
            <a:r>
              <a:rPr lang="en-GB" sz="1400">
                <a:latin typeface="+mn-lt"/>
              </a:rPr>
              <a:t> </a:t>
            </a:r>
            <a:r>
              <a:rPr lang="en-GB" sz="1400" err="1">
                <a:latin typeface="+mn-lt"/>
              </a:rPr>
              <a:t>lokaliserade</a:t>
            </a:r>
            <a:r>
              <a:rPr lang="en-GB" sz="1400">
                <a:latin typeface="+mn-lt"/>
              </a:rPr>
              <a:t> </a:t>
            </a:r>
            <a:br>
              <a:rPr lang="en-GB" sz="1400">
                <a:latin typeface="+mn-lt"/>
              </a:rPr>
            </a:br>
            <a:r>
              <a:rPr lang="en-GB" sz="1400" err="1">
                <a:latin typeface="+mn-lt"/>
              </a:rPr>
              <a:t>i</a:t>
            </a:r>
            <a:r>
              <a:rPr lang="en-GB" sz="1400">
                <a:latin typeface="+mn-lt"/>
              </a:rPr>
              <a:t> Stockholm/Uppsala </a:t>
            </a:r>
          </a:p>
        </p:txBody>
      </p:sp>
      <p:sp>
        <p:nvSpPr>
          <p:cNvPr id="25" name="textruta 3">
            <a:extLst>
              <a:ext uri="{FF2B5EF4-FFF2-40B4-BE49-F238E27FC236}">
                <a16:creationId xmlns:a16="http://schemas.microsoft.com/office/drawing/2014/main" id="{3EB9EAAD-9BBC-E109-7ADD-AE597550C9B9}"/>
              </a:ext>
            </a:extLst>
          </p:cNvPr>
          <p:cNvSpPr txBox="1"/>
          <p:nvPr/>
        </p:nvSpPr>
        <p:spPr>
          <a:xfrm>
            <a:off x="274671" y="292730"/>
            <a:ext cx="1490728"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chemeClr val="accent2"/>
                </a:solidFill>
                <a:uFillTx/>
                <a:latin typeface="Aptos"/>
              </a:rPr>
              <a:t>#</a:t>
            </a:r>
            <a:r>
              <a:rPr lang="sv-SE" sz="1800" b="0" i="0" u="none" strike="noStrike" kern="1200" cap="none" spc="0" baseline="0" err="1">
                <a:solidFill>
                  <a:schemeClr val="accent2"/>
                </a:solidFill>
                <a:uFillTx/>
                <a:latin typeface="Aptos"/>
              </a:rPr>
              <a:t>capitaloflife</a:t>
            </a:r>
            <a:endParaRPr lang="sv-SE" sz="1800" b="0" i="0" u="none" strike="noStrike" kern="1200" cap="none" spc="0" baseline="0">
              <a:solidFill>
                <a:schemeClr val="accent2"/>
              </a:solidFill>
              <a:uFillTx/>
              <a:latin typeface="Aptos"/>
            </a:endParaRPr>
          </a:p>
        </p:txBody>
      </p:sp>
      <p:grpSp>
        <p:nvGrpSpPr>
          <p:cNvPr id="11" name="Group 10">
            <a:extLst>
              <a:ext uri="{FF2B5EF4-FFF2-40B4-BE49-F238E27FC236}">
                <a16:creationId xmlns:a16="http://schemas.microsoft.com/office/drawing/2014/main" id="{CC649C74-8131-61DB-50D9-4647564E309B}"/>
              </a:ext>
            </a:extLst>
          </p:cNvPr>
          <p:cNvGrpSpPr/>
          <p:nvPr/>
        </p:nvGrpSpPr>
        <p:grpSpPr>
          <a:xfrm>
            <a:off x="5853647" y="314764"/>
            <a:ext cx="4299538" cy="6203825"/>
            <a:chOff x="5464464" y="139096"/>
            <a:chExt cx="4601607" cy="6510867"/>
          </a:xfrm>
        </p:grpSpPr>
        <p:pic>
          <p:nvPicPr>
            <p:cNvPr id="10" name="Picture 9" descr="A green map of sweden&#10;&#10;AI-generated content may be incorrect.">
              <a:extLst>
                <a:ext uri="{FF2B5EF4-FFF2-40B4-BE49-F238E27FC236}">
                  <a16:creationId xmlns:a16="http://schemas.microsoft.com/office/drawing/2014/main" id="{6D336888-279C-C3BE-CDC9-10F102BC280C}"/>
                </a:ext>
              </a:extLst>
            </p:cNvPr>
            <p:cNvPicPr>
              <a:picLocks noChangeAspect="1"/>
            </p:cNvPicPr>
            <p:nvPr/>
          </p:nvPicPr>
          <p:blipFill>
            <a:blip r:embed="rId3"/>
            <a:stretch>
              <a:fillRect/>
            </a:stretch>
          </p:blipFill>
          <p:spPr>
            <a:xfrm>
              <a:off x="5464464" y="139096"/>
              <a:ext cx="4601607" cy="6510867"/>
            </a:xfrm>
            <a:prstGeom prst="rect">
              <a:avLst/>
            </a:prstGeom>
            <a:ln>
              <a:noFill/>
            </a:ln>
          </p:spPr>
        </p:pic>
        <p:sp>
          <p:nvSpPr>
            <p:cNvPr id="32" name="Oval 31">
              <a:extLst>
                <a:ext uri="{FF2B5EF4-FFF2-40B4-BE49-F238E27FC236}">
                  <a16:creationId xmlns:a16="http://schemas.microsoft.com/office/drawing/2014/main" id="{1A3EFF62-41FE-47CC-A2EA-C4C36E643016}"/>
                </a:ext>
              </a:extLst>
            </p:cNvPr>
            <p:cNvSpPr/>
            <p:nvPr/>
          </p:nvSpPr>
          <p:spPr>
            <a:xfrm>
              <a:off x="7670187" y="4038935"/>
              <a:ext cx="863023" cy="885200"/>
            </a:xfrm>
            <a:prstGeom prst="ellipse">
              <a:avLst/>
            </a:prstGeom>
            <a:noFill/>
            <a:ln w="28575">
              <a:solidFill>
                <a:srgbClr val="F3A86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highlight>
                  <a:srgbClr val="C7E6E8"/>
                </a:highlight>
              </a:endParaRPr>
            </a:p>
          </p:txBody>
        </p:sp>
      </p:grpSp>
      <p:sp>
        <p:nvSpPr>
          <p:cNvPr id="2" name="Rubrik 1">
            <a:extLst>
              <a:ext uri="{FF2B5EF4-FFF2-40B4-BE49-F238E27FC236}">
                <a16:creationId xmlns:a16="http://schemas.microsoft.com/office/drawing/2014/main" id="{1BAD9C29-25DD-016B-FB92-E56285005A79}"/>
              </a:ext>
            </a:extLst>
          </p:cNvPr>
          <p:cNvSpPr txBox="1">
            <a:spLocks/>
          </p:cNvSpPr>
          <p:nvPr/>
        </p:nvSpPr>
        <p:spPr>
          <a:xfrm>
            <a:off x="9414968" y="1967760"/>
            <a:ext cx="2925093" cy="1838143"/>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sv-SE" sz="4400" b="0" i="0" u="none" strike="noStrike" kern="1200" cap="none" spc="0" baseline="0">
                <a:solidFill>
                  <a:srgbClr val="000000"/>
                </a:solidFill>
                <a:uFillTx/>
                <a:latin typeface="Aptos Display"/>
              </a:defRPr>
            </a:lvl1pPr>
          </a:lstStyle>
          <a:p>
            <a:r>
              <a:rPr lang="en-US" b="1">
                <a:solidFill>
                  <a:schemeClr val="accent1"/>
                </a:solidFill>
                <a:latin typeface="Verdana" panose="020B0604030504040204" pitchFamily="34" charset="0"/>
                <a:ea typeface="Verdana" panose="020B0604030504040204" pitchFamily="34" charset="0"/>
                <a:cs typeface="Verdana" panose="020B0604030504040204" pitchFamily="34" charset="0"/>
              </a:rPr>
              <a:t>54% </a:t>
            </a:r>
            <a:br>
              <a:rPr lang="en-US" sz="5400">
                <a:latin typeface="Verdana" panose="020B0604030504040204" pitchFamily="34" charset="0"/>
                <a:ea typeface="Verdana" panose="020B0604030504040204" pitchFamily="34" charset="0"/>
                <a:cs typeface="Verdana" panose="020B0604030504040204" pitchFamily="34" charset="0"/>
              </a:rPr>
            </a:br>
            <a:r>
              <a:rPr lang="en-GB" sz="1400" err="1">
                <a:latin typeface="+mn-lt"/>
                <a:ea typeface="Verdana" panose="020B0604030504040204" pitchFamily="34" charset="0"/>
                <a:cs typeface="Verdana" panose="020B0604030504040204" pitchFamily="34" charset="0"/>
              </a:rPr>
              <a:t>av</a:t>
            </a:r>
            <a:r>
              <a:rPr lang="en-GB" sz="1400">
                <a:latin typeface="+mn-lt"/>
              </a:rPr>
              <a:t> life science-</a:t>
            </a:r>
            <a:r>
              <a:rPr lang="en-GB" sz="1400" b="1" err="1">
                <a:latin typeface="+mn-lt"/>
              </a:rPr>
              <a:t>anställda</a:t>
            </a:r>
            <a:r>
              <a:rPr lang="en-GB" sz="1400">
                <a:latin typeface="+mn-lt"/>
              </a:rPr>
              <a:t> </a:t>
            </a:r>
            <a:r>
              <a:rPr lang="en-GB" sz="1400" err="1">
                <a:latin typeface="+mn-lt"/>
              </a:rPr>
              <a:t>i</a:t>
            </a:r>
            <a:r>
              <a:rPr lang="en-GB" sz="1400">
                <a:latin typeface="+mn-lt"/>
              </a:rPr>
              <a:t> Sverige </a:t>
            </a:r>
            <a:r>
              <a:rPr lang="en-GB" sz="1400" err="1">
                <a:latin typeface="+mn-lt"/>
              </a:rPr>
              <a:t>är</a:t>
            </a:r>
            <a:r>
              <a:rPr lang="en-GB" sz="1400">
                <a:latin typeface="+mn-lt"/>
              </a:rPr>
              <a:t> </a:t>
            </a:r>
            <a:r>
              <a:rPr lang="en-GB" sz="1400" err="1">
                <a:latin typeface="+mn-lt"/>
              </a:rPr>
              <a:t>lokaliserade</a:t>
            </a:r>
            <a:r>
              <a:rPr lang="en-GB" sz="1400">
                <a:latin typeface="+mn-lt"/>
              </a:rPr>
              <a:t> </a:t>
            </a:r>
            <a:r>
              <a:rPr lang="en-GB" sz="1400" err="1">
                <a:latin typeface="+mn-lt"/>
              </a:rPr>
              <a:t>i</a:t>
            </a:r>
            <a:r>
              <a:rPr lang="en-GB" sz="1400">
                <a:latin typeface="+mn-lt"/>
              </a:rPr>
              <a:t> Stockholm/Uppsala</a:t>
            </a:r>
            <a:endParaRPr lang="en-GB" sz="140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535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4CF85B3-A7DA-FC49-A0A5-320C17E84EC0}"/>
              </a:ext>
            </a:extLst>
          </p:cNvPr>
          <p:cNvSpPr>
            <a:spLocks noGrp="1"/>
          </p:cNvSpPr>
          <p:nvPr>
            <p:ph type="ctrTitle"/>
          </p:nvPr>
        </p:nvSpPr>
        <p:spPr/>
        <p:txBody>
          <a:bodyPr/>
          <a:lstStyle/>
          <a:p>
            <a:pPr>
              <a:lnSpc>
                <a:spcPct val="100000"/>
              </a:lnSpc>
              <a:spcAft>
                <a:spcPts val="3600"/>
              </a:spcAft>
            </a:pPr>
            <a:r>
              <a:rPr lang="sv-SE" sz="6000">
                <a:solidFill>
                  <a:srgbClr val="006CB2"/>
                </a:solidFill>
              </a:rPr>
              <a:t>Hagastaden</a:t>
            </a:r>
            <a:r>
              <a:rPr lang="sv-SE" sz="6000"/>
              <a:t> </a:t>
            </a:r>
            <a:r>
              <a:rPr lang="sv-SE" sz="4400"/>
              <a:t> </a:t>
            </a:r>
          </a:p>
        </p:txBody>
      </p:sp>
      <p:sp>
        <p:nvSpPr>
          <p:cNvPr id="2" name="Subtitle 1">
            <a:extLst>
              <a:ext uri="{FF2B5EF4-FFF2-40B4-BE49-F238E27FC236}">
                <a16:creationId xmlns:a16="http://schemas.microsoft.com/office/drawing/2014/main" id="{A5500A0B-71AE-47D1-70CB-C213F15D1702}"/>
              </a:ext>
            </a:extLst>
          </p:cNvPr>
          <p:cNvSpPr>
            <a:spLocks noGrp="1"/>
          </p:cNvSpPr>
          <p:nvPr>
            <p:ph type="subTitle" idx="1"/>
          </p:nvPr>
        </p:nvSpPr>
        <p:spPr>
          <a:xfrm>
            <a:off x="0" y="3852550"/>
            <a:ext cx="12192000" cy="1655762"/>
          </a:xfrm>
        </p:spPr>
        <p:txBody>
          <a:bodyPr vert="horz" lIns="91440" tIns="45720" rIns="91440" bIns="45720" rtlCol="0" anchor="t">
            <a:noAutofit/>
          </a:bodyPr>
          <a:lstStyle/>
          <a:p>
            <a:pPr>
              <a:lnSpc>
                <a:spcPct val="100000"/>
              </a:lnSpc>
            </a:pPr>
            <a:r>
              <a:rPr lang="sv-SE" sz="2800"/>
              <a:t>Ett innovationsdistrikt i Stockholm </a:t>
            </a:r>
          </a:p>
          <a:p>
            <a:pPr>
              <a:lnSpc>
                <a:spcPct val="100000"/>
              </a:lnSpc>
            </a:pPr>
            <a:r>
              <a:rPr lang="sv-SE" sz="2800">
                <a:latin typeface="Verdana"/>
                <a:ea typeface="Verdana"/>
              </a:rPr>
              <a:t>med fokus på life science </a:t>
            </a:r>
            <a:endParaRPr lang="en-SE" sz="2800">
              <a:latin typeface="Verdana"/>
              <a:ea typeface="Verdana"/>
            </a:endParaRPr>
          </a:p>
        </p:txBody>
      </p:sp>
    </p:spTree>
    <p:extLst>
      <p:ext uri="{BB962C8B-B14F-4D97-AF65-F5344CB8AC3E}">
        <p14:creationId xmlns:p14="http://schemas.microsoft.com/office/powerpoint/2010/main" val="2398851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BBBD3-CA7E-7304-175E-D3B495FA698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EB9B5C-564A-6EE1-E46A-AAC304C42CC6}"/>
              </a:ext>
            </a:extLst>
          </p:cNvPr>
          <p:cNvSpPr>
            <a:spLocks noGrp="1"/>
          </p:cNvSpPr>
          <p:nvPr>
            <p:ph type="ctrTitle"/>
          </p:nvPr>
        </p:nvSpPr>
        <p:spPr/>
        <p:txBody>
          <a:bodyPr/>
          <a:lstStyle/>
          <a:p>
            <a:r>
              <a:rPr lang="sv-SE" sz="12000">
                <a:solidFill>
                  <a:srgbClr val="006CB2"/>
                </a:solidFill>
                <a:latin typeface="Verdana"/>
                <a:ea typeface="Verdana"/>
              </a:rPr>
              <a:t>239</a:t>
            </a:r>
            <a:endParaRPr lang="sv-SE" sz="12000">
              <a:solidFill>
                <a:srgbClr val="006CB2"/>
              </a:solidFill>
            </a:endParaRPr>
          </a:p>
        </p:txBody>
      </p:sp>
      <p:sp>
        <p:nvSpPr>
          <p:cNvPr id="3" name="TextBox 2">
            <a:extLst>
              <a:ext uri="{FF2B5EF4-FFF2-40B4-BE49-F238E27FC236}">
                <a16:creationId xmlns:a16="http://schemas.microsoft.com/office/drawing/2014/main" id="{3A969DDB-E789-F265-D3D1-F513700E453E}"/>
              </a:ext>
            </a:extLst>
          </p:cNvPr>
          <p:cNvSpPr txBox="1"/>
          <p:nvPr/>
        </p:nvSpPr>
        <p:spPr>
          <a:xfrm>
            <a:off x="3763470" y="3910987"/>
            <a:ext cx="4665060" cy="369332"/>
          </a:xfrm>
          <a:prstGeom prst="rect">
            <a:avLst/>
          </a:prstGeom>
          <a:noFill/>
        </p:spPr>
        <p:txBody>
          <a:bodyPr wrap="none" rtlCol="0">
            <a:spAutoFit/>
          </a:bodyPr>
          <a:lstStyle/>
          <a:p>
            <a:r>
              <a:rPr lang="sv-SE" err="1"/>
              <a:t>life</a:t>
            </a:r>
            <a:r>
              <a:rPr lang="sv-SE"/>
              <a:t> science-företag i Hagastaden 2026</a:t>
            </a:r>
          </a:p>
        </p:txBody>
      </p:sp>
      <p:sp>
        <p:nvSpPr>
          <p:cNvPr id="4" name="TextBox 3">
            <a:extLst>
              <a:ext uri="{FF2B5EF4-FFF2-40B4-BE49-F238E27FC236}">
                <a16:creationId xmlns:a16="http://schemas.microsoft.com/office/drawing/2014/main" id="{32978F45-9AB3-462F-3D15-CFB0E8DFF773}"/>
              </a:ext>
            </a:extLst>
          </p:cNvPr>
          <p:cNvSpPr txBox="1"/>
          <p:nvPr/>
        </p:nvSpPr>
        <p:spPr>
          <a:xfrm>
            <a:off x="268405" y="6076338"/>
            <a:ext cx="7508787" cy="553998"/>
          </a:xfrm>
          <a:prstGeom prst="rect">
            <a:avLst/>
          </a:prstGeom>
          <a:noFill/>
        </p:spPr>
        <p:txBody>
          <a:bodyPr wrap="none" lIns="91440" tIns="45720" rIns="91440" bIns="45720" rtlCol="0" anchor="t">
            <a:spAutoFit/>
          </a:bodyPr>
          <a:lstStyle/>
          <a:p>
            <a:r>
              <a:rPr lang="en-GB" sz="1000">
                <a:solidFill>
                  <a:schemeClr val="bg2"/>
                </a:solidFill>
              </a:rPr>
              <a:t>Källa: SCB, </a:t>
            </a:r>
            <a:r>
              <a:rPr lang="en-GB" sz="1000" err="1">
                <a:solidFill>
                  <a:schemeClr val="bg2"/>
                </a:solidFill>
              </a:rPr>
              <a:t>analys</a:t>
            </a:r>
            <a:r>
              <a:rPr lang="en-GB" sz="1000">
                <a:solidFill>
                  <a:schemeClr val="bg2"/>
                </a:solidFill>
              </a:rPr>
              <a:t> </a:t>
            </a:r>
            <a:r>
              <a:rPr lang="en-GB" sz="1000" err="1">
                <a:solidFill>
                  <a:schemeClr val="bg2"/>
                </a:solidFill>
              </a:rPr>
              <a:t>av</a:t>
            </a:r>
            <a:r>
              <a:rPr lang="en-GB" sz="1000">
                <a:solidFill>
                  <a:schemeClr val="bg2"/>
                </a:solidFill>
              </a:rPr>
              <a:t> Stockholm Science City. </a:t>
            </a:r>
            <a:r>
              <a:rPr lang="en-GB" sz="1000" err="1">
                <a:solidFill>
                  <a:schemeClr val="bg2"/>
                </a:solidFill>
              </a:rPr>
              <a:t>Avser</a:t>
            </a:r>
            <a:r>
              <a:rPr lang="en-GB" sz="1000">
                <a:solidFill>
                  <a:schemeClr val="bg2"/>
                </a:solidFill>
              </a:rPr>
              <a:t> life science-</a:t>
            </a:r>
            <a:r>
              <a:rPr lang="en-GB" sz="1000" err="1">
                <a:solidFill>
                  <a:schemeClr val="bg2"/>
                </a:solidFill>
              </a:rPr>
              <a:t>företag</a:t>
            </a:r>
            <a:r>
              <a:rPr lang="en-GB" sz="1000">
                <a:solidFill>
                  <a:schemeClr val="bg2"/>
                </a:solidFill>
              </a:rPr>
              <a:t> (</a:t>
            </a:r>
            <a:r>
              <a:rPr lang="en-GB" sz="1000" err="1">
                <a:solidFill>
                  <a:schemeClr val="bg2"/>
                </a:solidFill>
              </a:rPr>
              <a:t>aktiebolag</a:t>
            </a:r>
            <a:r>
              <a:rPr lang="en-GB" sz="1000">
                <a:solidFill>
                  <a:schemeClr val="bg2"/>
                </a:solidFill>
              </a:rPr>
              <a:t>) </a:t>
            </a:r>
            <a:r>
              <a:rPr lang="en-GB" sz="1000" err="1">
                <a:solidFill>
                  <a:schemeClr val="bg2"/>
                </a:solidFill>
              </a:rPr>
              <a:t>registrerade</a:t>
            </a:r>
            <a:r>
              <a:rPr lang="en-GB" sz="1000">
                <a:solidFill>
                  <a:schemeClr val="bg2"/>
                </a:solidFill>
              </a:rPr>
              <a:t> </a:t>
            </a:r>
            <a:r>
              <a:rPr lang="en-GB" sz="1000" err="1">
                <a:solidFill>
                  <a:schemeClr val="bg2"/>
                </a:solidFill>
              </a:rPr>
              <a:t>i</a:t>
            </a:r>
            <a:r>
              <a:rPr lang="en-GB" sz="1000">
                <a:solidFill>
                  <a:schemeClr val="bg2"/>
                </a:solidFill>
              </a:rPr>
              <a:t> </a:t>
            </a:r>
            <a:r>
              <a:rPr lang="en-GB" sz="1000" err="1">
                <a:solidFill>
                  <a:schemeClr val="bg2"/>
                </a:solidFill>
              </a:rPr>
              <a:t>Hagastaden</a:t>
            </a:r>
            <a:r>
              <a:rPr lang="en-GB" sz="1000">
                <a:solidFill>
                  <a:schemeClr val="bg2"/>
                </a:solidFill>
              </a:rPr>
              <a:t>, </a:t>
            </a:r>
            <a:br>
              <a:rPr lang="en-GB" sz="1000">
                <a:solidFill>
                  <a:schemeClr val="bg2"/>
                </a:solidFill>
              </a:rPr>
            </a:br>
            <a:r>
              <a:rPr lang="en-GB" sz="1000">
                <a:solidFill>
                  <a:schemeClr val="bg2"/>
                </a:solidFill>
              </a:rPr>
              <a:t>och </a:t>
            </a:r>
            <a:r>
              <a:rPr lang="en-GB" sz="1000" err="1">
                <a:solidFill>
                  <a:schemeClr val="bg2"/>
                </a:solidFill>
              </a:rPr>
              <a:t>företag</a:t>
            </a:r>
            <a:r>
              <a:rPr lang="en-GB" sz="1000">
                <a:solidFill>
                  <a:schemeClr val="bg2"/>
                </a:solidFill>
              </a:rPr>
              <a:t> </a:t>
            </a:r>
            <a:r>
              <a:rPr lang="en-GB" sz="1000" err="1">
                <a:solidFill>
                  <a:schemeClr val="bg2"/>
                </a:solidFill>
              </a:rPr>
              <a:t>som</a:t>
            </a:r>
            <a:r>
              <a:rPr lang="en-GB" sz="1000">
                <a:solidFill>
                  <a:schemeClr val="bg2"/>
                </a:solidFill>
              </a:rPr>
              <a:t> </a:t>
            </a:r>
            <a:r>
              <a:rPr lang="en-GB" sz="1000" err="1">
                <a:solidFill>
                  <a:schemeClr val="bg2"/>
                </a:solidFill>
              </a:rPr>
              <a:t>har</a:t>
            </a:r>
            <a:r>
              <a:rPr lang="en-GB" sz="1000">
                <a:solidFill>
                  <a:schemeClr val="bg2"/>
                </a:solidFill>
              </a:rPr>
              <a:t> </a:t>
            </a:r>
            <a:r>
              <a:rPr lang="en-GB" sz="1000" err="1">
                <a:solidFill>
                  <a:schemeClr val="bg2"/>
                </a:solidFill>
              </a:rPr>
              <a:t>kontor</a:t>
            </a:r>
            <a:r>
              <a:rPr lang="en-GB" sz="1000">
                <a:solidFill>
                  <a:schemeClr val="bg2"/>
                </a:solidFill>
              </a:rPr>
              <a:t>/</a:t>
            </a:r>
            <a:r>
              <a:rPr lang="en-GB" sz="1000" err="1">
                <a:solidFill>
                  <a:schemeClr val="bg2"/>
                </a:solidFill>
              </a:rPr>
              <a:t>arbetsställe</a:t>
            </a:r>
            <a:r>
              <a:rPr lang="en-GB" sz="1000">
                <a:solidFill>
                  <a:schemeClr val="bg2"/>
                </a:solidFill>
              </a:rPr>
              <a:t> </a:t>
            </a:r>
            <a:r>
              <a:rPr lang="en-GB" sz="1000" err="1">
                <a:solidFill>
                  <a:schemeClr val="bg2"/>
                </a:solidFill>
              </a:rPr>
              <a:t>i</a:t>
            </a:r>
            <a:r>
              <a:rPr lang="en-GB" sz="1000">
                <a:solidFill>
                  <a:schemeClr val="bg2"/>
                </a:solidFill>
              </a:rPr>
              <a:t> </a:t>
            </a:r>
            <a:r>
              <a:rPr lang="en-GB" sz="1000" err="1">
                <a:solidFill>
                  <a:schemeClr val="bg2"/>
                </a:solidFill>
              </a:rPr>
              <a:t>området</a:t>
            </a:r>
            <a:r>
              <a:rPr lang="en-GB" sz="1000">
                <a:solidFill>
                  <a:schemeClr val="bg2"/>
                </a:solidFill>
              </a:rPr>
              <a:t>, </a:t>
            </a:r>
            <a:r>
              <a:rPr lang="en-GB" sz="1000" err="1">
                <a:solidFill>
                  <a:schemeClr val="bg2"/>
                </a:solidFill>
              </a:rPr>
              <a:t>även</a:t>
            </a:r>
            <a:r>
              <a:rPr lang="en-GB" sz="1000">
                <a:solidFill>
                  <a:schemeClr val="bg2"/>
                </a:solidFill>
              </a:rPr>
              <a:t> om </a:t>
            </a:r>
            <a:r>
              <a:rPr lang="en-GB" sz="1000" err="1">
                <a:solidFill>
                  <a:schemeClr val="bg2"/>
                </a:solidFill>
              </a:rPr>
              <a:t>huvudkontor</a:t>
            </a:r>
            <a:r>
              <a:rPr lang="en-GB" sz="1000">
                <a:solidFill>
                  <a:schemeClr val="bg2"/>
                </a:solidFill>
              </a:rPr>
              <a:t> </a:t>
            </a:r>
            <a:r>
              <a:rPr lang="en-GB" sz="1000" err="1">
                <a:solidFill>
                  <a:schemeClr val="bg2"/>
                </a:solidFill>
              </a:rPr>
              <a:t>är</a:t>
            </a:r>
            <a:r>
              <a:rPr lang="en-GB" sz="1000">
                <a:solidFill>
                  <a:schemeClr val="bg2"/>
                </a:solidFill>
              </a:rPr>
              <a:t> </a:t>
            </a:r>
            <a:r>
              <a:rPr lang="en-GB" sz="1000" err="1">
                <a:solidFill>
                  <a:schemeClr val="bg2"/>
                </a:solidFill>
              </a:rPr>
              <a:t>lokaliserat</a:t>
            </a:r>
            <a:r>
              <a:rPr lang="en-GB" sz="1000">
                <a:solidFill>
                  <a:schemeClr val="bg2"/>
                </a:solidFill>
              </a:rPr>
              <a:t> </a:t>
            </a:r>
            <a:r>
              <a:rPr lang="en-GB" sz="1000" err="1">
                <a:solidFill>
                  <a:schemeClr val="bg2"/>
                </a:solidFill>
              </a:rPr>
              <a:t>på</a:t>
            </a:r>
            <a:r>
              <a:rPr lang="en-GB" sz="1000">
                <a:solidFill>
                  <a:schemeClr val="bg2"/>
                </a:solidFill>
              </a:rPr>
              <a:t> annat </a:t>
            </a:r>
            <a:r>
              <a:rPr lang="en-GB" sz="1000" err="1">
                <a:solidFill>
                  <a:schemeClr val="bg2"/>
                </a:solidFill>
              </a:rPr>
              <a:t>ställe</a:t>
            </a:r>
            <a:r>
              <a:rPr lang="en-GB" sz="1000">
                <a:solidFill>
                  <a:schemeClr val="bg2"/>
                </a:solidFill>
              </a:rPr>
              <a:t>, 2026</a:t>
            </a:r>
          </a:p>
          <a:p>
            <a:endParaRPr lang="en-SE" sz="1000" i="1">
              <a:solidFill>
                <a:schemeClr val="accent3"/>
              </a:solidFill>
            </a:endParaRPr>
          </a:p>
        </p:txBody>
      </p:sp>
    </p:spTree>
    <p:extLst>
      <p:ext uri="{BB962C8B-B14F-4D97-AF65-F5344CB8AC3E}">
        <p14:creationId xmlns:p14="http://schemas.microsoft.com/office/powerpoint/2010/main" val="52714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FF338F-4C5B-45AD-5C48-509B0E59270E}"/>
            </a:ext>
          </a:extLst>
        </p:cNvPr>
        <p:cNvGrpSpPr/>
        <p:nvPr/>
      </p:nvGrpSpPr>
      <p:grpSpPr>
        <a:xfrm>
          <a:off x="0" y="0"/>
          <a:ext cx="0" cy="0"/>
          <a:chOff x="0" y="0"/>
          <a:chExt cx="0" cy="0"/>
        </a:xfrm>
      </p:grpSpPr>
      <p:pic>
        <p:nvPicPr>
          <p:cNvPr id="2" name="Bildobjekt 1" descr="En bild som visar text, skärmbild, nummer, Färggrann&#10;&#10;AI-genererat innehåll kan vara felaktigt.">
            <a:extLst>
              <a:ext uri="{FF2B5EF4-FFF2-40B4-BE49-F238E27FC236}">
                <a16:creationId xmlns:a16="http://schemas.microsoft.com/office/drawing/2014/main" id="{A90CA44E-55AB-9CA4-1AA4-E64CC813E3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287" y="376049"/>
            <a:ext cx="9146274" cy="5620990"/>
          </a:xfrm>
          <a:prstGeom prst="rect">
            <a:avLst/>
          </a:prstGeom>
        </p:spPr>
      </p:pic>
      <p:sp>
        <p:nvSpPr>
          <p:cNvPr id="4" name="TextBox 3">
            <a:extLst>
              <a:ext uri="{FF2B5EF4-FFF2-40B4-BE49-F238E27FC236}">
                <a16:creationId xmlns:a16="http://schemas.microsoft.com/office/drawing/2014/main" id="{046EE47B-31FC-088D-F40C-260FC6EB6E5F}"/>
              </a:ext>
            </a:extLst>
          </p:cNvPr>
          <p:cNvSpPr txBox="1"/>
          <p:nvPr/>
        </p:nvSpPr>
        <p:spPr>
          <a:xfrm>
            <a:off x="230827" y="6402015"/>
            <a:ext cx="8313494" cy="461665"/>
          </a:xfrm>
          <a:prstGeom prst="rect">
            <a:avLst/>
          </a:prstGeom>
          <a:noFill/>
        </p:spPr>
        <p:txBody>
          <a:bodyPr wrap="none" lIns="91440" tIns="45720" rIns="91440" bIns="45720" rtlCol="0" anchor="t">
            <a:spAutoFit/>
          </a:bodyPr>
          <a:lstStyle/>
          <a:p>
            <a:r>
              <a:rPr lang="en-GB" sz="800" err="1">
                <a:solidFill>
                  <a:schemeClr val="bg1">
                    <a:lumMod val="65000"/>
                  </a:schemeClr>
                </a:solidFill>
              </a:rPr>
              <a:t>Obs</a:t>
            </a:r>
            <a:r>
              <a:rPr lang="en-GB" sz="800">
                <a:solidFill>
                  <a:schemeClr val="bg1">
                    <a:lumMod val="65000"/>
                  </a:schemeClr>
                </a:solidFill>
              </a:rPr>
              <a:t>! </a:t>
            </a:r>
            <a:r>
              <a:rPr lang="en-GB" sz="800" err="1">
                <a:solidFill>
                  <a:schemeClr val="bg1">
                    <a:lumMod val="65000"/>
                  </a:schemeClr>
                </a:solidFill>
              </a:rPr>
              <a:t>Här</a:t>
            </a:r>
            <a:r>
              <a:rPr lang="en-GB" sz="800">
                <a:solidFill>
                  <a:schemeClr val="bg1">
                    <a:lumMod val="65000"/>
                  </a:schemeClr>
                </a:solidFill>
              </a:rPr>
              <a:t> visas 220 </a:t>
            </a:r>
            <a:r>
              <a:rPr lang="en-GB" sz="800" err="1">
                <a:solidFill>
                  <a:schemeClr val="bg1">
                    <a:lumMod val="65000"/>
                  </a:schemeClr>
                </a:solidFill>
              </a:rPr>
              <a:t>logotyper</a:t>
            </a:r>
            <a:r>
              <a:rPr lang="en-GB" sz="800">
                <a:solidFill>
                  <a:schemeClr val="bg1">
                    <a:lumMod val="65000"/>
                  </a:schemeClr>
                </a:solidFill>
              </a:rPr>
              <a:t> och </a:t>
            </a:r>
            <a:r>
              <a:rPr lang="en-GB" sz="800" err="1">
                <a:solidFill>
                  <a:schemeClr val="bg1">
                    <a:lumMod val="65000"/>
                  </a:schemeClr>
                </a:solidFill>
              </a:rPr>
              <a:t>företagsnamn</a:t>
            </a:r>
            <a:r>
              <a:rPr lang="en-GB" sz="800">
                <a:solidFill>
                  <a:schemeClr val="bg1">
                    <a:lumMod val="65000"/>
                  </a:schemeClr>
                </a:solidFill>
              </a:rPr>
              <a:t>, men det </a:t>
            </a:r>
            <a:r>
              <a:rPr lang="en-GB" sz="800" err="1">
                <a:solidFill>
                  <a:schemeClr val="bg1">
                    <a:lumMod val="65000"/>
                  </a:schemeClr>
                </a:solidFill>
              </a:rPr>
              <a:t>finns</a:t>
            </a:r>
            <a:r>
              <a:rPr lang="en-GB" sz="800">
                <a:solidFill>
                  <a:schemeClr val="bg1">
                    <a:lumMod val="65000"/>
                  </a:schemeClr>
                </a:solidFill>
              </a:rPr>
              <a:t> </a:t>
            </a:r>
            <a:r>
              <a:rPr lang="en-GB" sz="800" err="1">
                <a:solidFill>
                  <a:schemeClr val="bg1">
                    <a:lumMod val="65000"/>
                  </a:schemeClr>
                </a:solidFill>
              </a:rPr>
              <a:t>totalt</a:t>
            </a:r>
            <a:r>
              <a:rPr lang="en-GB" sz="800">
                <a:solidFill>
                  <a:schemeClr val="bg1">
                    <a:lumMod val="65000"/>
                  </a:schemeClr>
                </a:solidFill>
              </a:rPr>
              <a:t> 239 life science-</a:t>
            </a:r>
            <a:r>
              <a:rPr lang="en-GB" sz="800" err="1">
                <a:solidFill>
                  <a:schemeClr val="bg1">
                    <a:lumMod val="65000"/>
                  </a:schemeClr>
                </a:solidFill>
              </a:rPr>
              <a:t>företag</a:t>
            </a:r>
            <a:r>
              <a:rPr lang="en-GB" sz="800">
                <a:solidFill>
                  <a:schemeClr val="bg1">
                    <a:lumMod val="65000"/>
                  </a:schemeClr>
                </a:solidFill>
              </a:rPr>
              <a:t> </a:t>
            </a:r>
            <a:r>
              <a:rPr lang="en-GB" sz="800" err="1">
                <a:solidFill>
                  <a:schemeClr val="bg1">
                    <a:lumMod val="65000"/>
                  </a:schemeClr>
                </a:solidFill>
              </a:rPr>
              <a:t>i</a:t>
            </a:r>
            <a:r>
              <a:rPr lang="en-GB" sz="800">
                <a:solidFill>
                  <a:schemeClr val="bg1">
                    <a:lumMod val="65000"/>
                  </a:schemeClr>
                </a:solidFill>
              </a:rPr>
              <a:t> </a:t>
            </a:r>
            <a:r>
              <a:rPr lang="en-GB" sz="800" err="1">
                <a:solidFill>
                  <a:schemeClr val="bg1">
                    <a:lumMod val="65000"/>
                  </a:schemeClr>
                </a:solidFill>
              </a:rPr>
              <a:t>Hagastaden</a:t>
            </a:r>
            <a:r>
              <a:rPr lang="en-GB" sz="800">
                <a:solidFill>
                  <a:schemeClr val="bg1">
                    <a:lumMod val="65000"/>
                  </a:schemeClr>
                </a:solidFill>
              </a:rPr>
              <a:t>. I </a:t>
            </a:r>
            <a:r>
              <a:rPr lang="en-GB" sz="800" err="1">
                <a:solidFill>
                  <a:schemeClr val="bg1">
                    <a:lumMod val="65000"/>
                  </a:schemeClr>
                </a:solidFill>
              </a:rPr>
              <a:t>vissa</a:t>
            </a:r>
            <a:r>
              <a:rPr lang="en-GB" sz="800">
                <a:solidFill>
                  <a:schemeClr val="bg1">
                    <a:lumMod val="65000"/>
                  </a:schemeClr>
                </a:solidFill>
              </a:rPr>
              <a:t> fall </a:t>
            </a:r>
            <a:r>
              <a:rPr lang="en-GB" sz="800" err="1">
                <a:solidFill>
                  <a:schemeClr val="bg1">
                    <a:lumMod val="65000"/>
                  </a:schemeClr>
                </a:solidFill>
              </a:rPr>
              <a:t>delar</a:t>
            </a:r>
            <a:r>
              <a:rPr lang="en-GB" sz="800">
                <a:solidFill>
                  <a:schemeClr val="bg1">
                    <a:lumMod val="65000"/>
                  </a:schemeClr>
                </a:solidFill>
              </a:rPr>
              <a:t> </a:t>
            </a:r>
            <a:r>
              <a:rPr lang="en-GB" sz="800" err="1">
                <a:solidFill>
                  <a:schemeClr val="bg1">
                    <a:lumMod val="65000"/>
                  </a:schemeClr>
                </a:solidFill>
              </a:rPr>
              <a:t>flera</a:t>
            </a:r>
            <a:r>
              <a:rPr lang="en-GB" sz="800">
                <a:solidFill>
                  <a:schemeClr val="bg1">
                    <a:lumMod val="65000"/>
                  </a:schemeClr>
                </a:solidFill>
              </a:rPr>
              <a:t> </a:t>
            </a:r>
            <a:r>
              <a:rPr lang="en-GB" sz="800" err="1">
                <a:solidFill>
                  <a:schemeClr val="bg1">
                    <a:lumMod val="65000"/>
                  </a:schemeClr>
                </a:solidFill>
              </a:rPr>
              <a:t>aktiebolag</a:t>
            </a:r>
            <a:r>
              <a:rPr lang="en-GB" sz="800">
                <a:solidFill>
                  <a:schemeClr val="bg1">
                    <a:lumMod val="65000"/>
                  </a:schemeClr>
                </a:solidFill>
              </a:rPr>
              <a:t> </a:t>
            </a:r>
            <a:r>
              <a:rPr lang="en-GB" sz="800" err="1">
                <a:solidFill>
                  <a:schemeClr val="bg1">
                    <a:lumMod val="65000"/>
                  </a:schemeClr>
                </a:solidFill>
              </a:rPr>
              <a:t>samma</a:t>
            </a:r>
            <a:r>
              <a:rPr lang="en-GB" sz="800">
                <a:solidFill>
                  <a:schemeClr val="bg1">
                    <a:lumMod val="65000"/>
                  </a:schemeClr>
                </a:solidFill>
              </a:rPr>
              <a:t> </a:t>
            </a:r>
            <a:r>
              <a:rPr lang="en-GB" sz="800" err="1">
                <a:solidFill>
                  <a:schemeClr val="bg1">
                    <a:lumMod val="65000"/>
                  </a:schemeClr>
                </a:solidFill>
              </a:rPr>
              <a:t>logotyp</a:t>
            </a:r>
            <a:r>
              <a:rPr lang="en-GB" sz="800">
                <a:solidFill>
                  <a:schemeClr val="bg1">
                    <a:lumMod val="65000"/>
                  </a:schemeClr>
                </a:solidFill>
              </a:rPr>
              <a:t>, </a:t>
            </a:r>
          </a:p>
          <a:p>
            <a:r>
              <a:rPr lang="en-GB" sz="800" err="1">
                <a:solidFill>
                  <a:schemeClr val="bg1">
                    <a:lumMod val="65000"/>
                  </a:schemeClr>
                </a:solidFill>
              </a:rPr>
              <a:t>vilket</a:t>
            </a:r>
            <a:r>
              <a:rPr lang="en-GB" sz="800">
                <a:solidFill>
                  <a:schemeClr val="bg1">
                    <a:lumMod val="65000"/>
                  </a:schemeClr>
                </a:solidFill>
              </a:rPr>
              <a:t> </a:t>
            </a:r>
            <a:r>
              <a:rPr lang="en-GB" sz="800" err="1">
                <a:solidFill>
                  <a:schemeClr val="bg1">
                    <a:lumMod val="65000"/>
                  </a:schemeClr>
                </a:solidFill>
              </a:rPr>
              <a:t>förklarar</a:t>
            </a:r>
            <a:r>
              <a:rPr lang="en-GB" sz="800">
                <a:solidFill>
                  <a:schemeClr val="bg1">
                    <a:lumMod val="65000"/>
                  </a:schemeClr>
                </a:solidFill>
              </a:rPr>
              <a:t> </a:t>
            </a:r>
            <a:r>
              <a:rPr lang="en-GB" sz="800" err="1">
                <a:solidFill>
                  <a:schemeClr val="bg1">
                    <a:lumMod val="65000"/>
                  </a:schemeClr>
                </a:solidFill>
              </a:rPr>
              <a:t>skillnaden</a:t>
            </a:r>
            <a:r>
              <a:rPr lang="en-GB" sz="800">
                <a:solidFill>
                  <a:schemeClr val="bg1">
                    <a:lumMod val="65000"/>
                  </a:schemeClr>
                </a:solidFill>
              </a:rPr>
              <a:t> </a:t>
            </a:r>
            <a:r>
              <a:rPr lang="en-GB" sz="800" err="1">
                <a:solidFill>
                  <a:schemeClr val="bg1">
                    <a:lumMod val="65000"/>
                  </a:schemeClr>
                </a:solidFill>
              </a:rPr>
              <a:t>i</a:t>
            </a:r>
            <a:r>
              <a:rPr lang="en-GB" sz="800">
                <a:solidFill>
                  <a:schemeClr val="bg1">
                    <a:lumMod val="65000"/>
                  </a:schemeClr>
                </a:solidFill>
              </a:rPr>
              <a:t> </a:t>
            </a:r>
            <a:r>
              <a:rPr lang="en-GB" sz="800" err="1">
                <a:solidFill>
                  <a:schemeClr val="bg1">
                    <a:lumMod val="65000"/>
                  </a:schemeClr>
                </a:solidFill>
              </a:rPr>
              <a:t>antal</a:t>
            </a:r>
            <a:r>
              <a:rPr lang="en-GB" sz="800">
                <a:solidFill>
                  <a:schemeClr val="bg1">
                    <a:lumMod val="65000"/>
                  </a:schemeClr>
                </a:solidFill>
              </a:rPr>
              <a:t>. </a:t>
            </a:r>
            <a:r>
              <a:rPr lang="en-GB" sz="800" err="1">
                <a:solidFill>
                  <a:schemeClr val="bg1">
                    <a:lumMod val="65000"/>
                  </a:schemeClr>
                </a:solidFill>
              </a:rPr>
              <a:t>Här</a:t>
            </a:r>
            <a:r>
              <a:rPr lang="en-GB" sz="800">
                <a:solidFill>
                  <a:schemeClr val="bg1">
                    <a:lumMod val="65000"/>
                  </a:schemeClr>
                </a:solidFill>
              </a:rPr>
              <a:t> </a:t>
            </a:r>
            <a:r>
              <a:rPr lang="en-GB" sz="800" err="1">
                <a:solidFill>
                  <a:schemeClr val="bg1">
                    <a:lumMod val="65000"/>
                  </a:schemeClr>
                </a:solidFill>
              </a:rPr>
              <a:t>inkluderas</a:t>
            </a:r>
            <a:r>
              <a:rPr lang="en-GB" sz="800">
                <a:solidFill>
                  <a:schemeClr val="bg1">
                    <a:lumMod val="65000"/>
                  </a:schemeClr>
                </a:solidFill>
              </a:rPr>
              <a:t> </a:t>
            </a:r>
            <a:r>
              <a:rPr lang="en-GB" sz="800" err="1">
                <a:solidFill>
                  <a:schemeClr val="bg1">
                    <a:lumMod val="65000"/>
                  </a:schemeClr>
                </a:solidFill>
              </a:rPr>
              <a:t>både</a:t>
            </a:r>
            <a:r>
              <a:rPr lang="en-GB" sz="800">
                <a:solidFill>
                  <a:schemeClr val="bg1">
                    <a:lumMod val="65000"/>
                  </a:schemeClr>
                </a:solidFill>
              </a:rPr>
              <a:t> life science-</a:t>
            </a:r>
            <a:r>
              <a:rPr lang="en-GB" sz="800" err="1">
                <a:solidFill>
                  <a:schemeClr val="bg1">
                    <a:lumMod val="65000"/>
                  </a:schemeClr>
                </a:solidFill>
              </a:rPr>
              <a:t>företag</a:t>
            </a:r>
            <a:r>
              <a:rPr lang="en-GB" sz="800">
                <a:solidFill>
                  <a:schemeClr val="bg1">
                    <a:lumMod val="65000"/>
                  </a:schemeClr>
                </a:solidFill>
              </a:rPr>
              <a:t> </a:t>
            </a:r>
            <a:r>
              <a:rPr lang="en-GB" sz="800" err="1">
                <a:solidFill>
                  <a:schemeClr val="bg1">
                    <a:lumMod val="65000"/>
                  </a:schemeClr>
                </a:solidFill>
              </a:rPr>
              <a:t>som</a:t>
            </a:r>
            <a:r>
              <a:rPr lang="en-GB" sz="800">
                <a:solidFill>
                  <a:schemeClr val="bg1">
                    <a:lumMod val="65000"/>
                  </a:schemeClr>
                </a:solidFill>
              </a:rPr>
              <a:t> </a:t>
            </a:r>
            <a:r>
              <a:rPr lang="en-GB" sz="800" err="1">
                <a:solidFill>
                  <a:schemeClr val="bg1">
                    <a:lumMod val="65000"/>
                  </a:schemeClr>
                </a:solidFill>
              </a:rPr>
              <a:t>är</a:t>
            </a:r>
            <a:r>
              <a:rPr lang="en-GB" sz="800">
                <a:solidFill>
                  <a:schemeClr val="bg1">
                    <a:lumMod val="65000"/>
                  </a:schemeClr>
                </a:solidFill>
              </a:rPr>
              <a:t> </a:t>
            </a:r>
            <a:r>
              <a:rPr lang="en-GB" sz="800" err="1">
                <a:solidFill>
                  <a:schemeClr val="bg1">
                    <a:lumMod val="65000"/>
                  </a:schemeClr>
                </a:solidFill>
              </a:rPr>
              <a:t>registrerade</a:t>
            </a:r>
            <a:r>
              <a:rPr lang="en-GB" sz="800">
                <a:solidFill>
                  <a:schemeClr val="bg1">
                    <a:lumMod val="65000"/>
                  </a:schemeClr>
                </a:solidFill>
              </a:rPr>
              <a:t> </a:t>
            </a:r>
            <a:r>
              <a:rPr lang="en-GB" sz="800" err="1">
                <a:solidFill>
                  <a:schemeClr val="bg1">
                    <a:lumMod val="65000"/>
                  </a:schemeClr>
                </a:solidFill>
              </a:rPr>
              <a:t>i</a:t>
            </a:r>
            <a:r>
              <a:rPr lang="en-GB" sz="800">
                <a:solidFill>
                  <a:schemeClr val="bg1">
                    <a:lumMod val="65000"/>
                  </a:schemeClr>
                </a:solidFill>
              </a:rPr>
              <a:t> </a:t>
            </a:r>
            <a:r>
              <a:rPr lang="en-GB" sz="800" err="1">
                <a:solidFill>
                  <a:schemeClr val="bg1">
                    <a:lumMod val="65000"/>
                  </a:schemeClr>
                </a:solidFill>
              </a:rPr>
              <a:t>Hagastaden</a:t>
            </a:r>
            <a:r>
              <a:rPr lang="en-GB" sz="800">
                <a:solidFill>
                  <a:schemeClr val="bg1">
                    <a:lumMod val="65000"/>
                  </a:schemeClr>
                </a:solidFill>
              </a:rPr>
              <a:t> </a:t>
            </a:r>
            <a:r>
              <a:rPr lang="en-GB" sz="800" err="1">
                <a:solidFill>
                  <a:schemeClr val="bg1">
                    <a:lumMod val="65000"/>
                  </a:schemeClr>
                </a:solidFill>
              </a:rPr>
              <a:t>samt</a:t>
            </a:r>
            <a:r>
              <a:rPr lang="en-GB" sz="800">
                <a:solidFill>
                  <a:schemeClr val="bg1">
                    <a:lumMod val="65000"/>
                  </a:schemeClr>
                </a:solidFill>
              </a:rPr>
              <a:t> </a:t>
            </a:r>
            <a:r>
              <a:rPr lang="en-GB" sz="800" err="1">
                <a:solidFill>
                  <a:schemeClr val="bg1">
                    <a:lumMod val="65000"/>
                  </a:schemeClr>
                </a:solidFill>
              </a:rPr>
              <a:t>företag</a:t>
            </a:r>
            <a:r>
              <a:rPr lang="en-GB" sz="800">
                <a:solidFill>
                  <a:schemeClr val="bg1">
                    <a:lumMod val="65000"/>
                  </a:schemeClr>
                </a:solidFill>
              </a:rPr>
              <a:t> </a:t>
            </a:r>
            <a:r>
              <a:rPr lang="en-GB" sz="800" err="1">
                <a:solidFill>
                  <a:schemeClr val="bg1">
                    <a:lumMod val="65000"/>
                  </a:schemeClr>
                </a:solidFill>
              </a:rPr>
              <a:t>som</a:t>
            </a:r>
            <a:r>
              <a:rPr lang="en-GB" sz="800">
                <a:solidFill>
                  <a:schemeClr val="bg1">
                    <a:lumMod val="65000"/>
                  </a:schemeClr>
                </a:solidFill>
              </a:rPr>
              <a:t> </a:t>
            </a:r>
            <a:r>
              <a:rPr lang="en-GB" sz="800" err="1">
                <a:solidFill>
                  <a:schemeClr val="bg1">
                    <a:lumMod val="65000"/>
                  </a:schemeClr>
                </a:solidFill>
              </a:rPr>
              <a:t>har</a:t>
            </a:r>
            <a:r>
              <a:rPr lang="en-GB" sz="800">
                <a:solidFill>
                  <a:schemeClr val="bg1">
                    <a:lumMod val="65000"/>
                  </a:schemeClr>
                </a:solidFill>
              </a:rPr>
              <a:t> </a:t>
            </a:r>
            <a:r>
              <a:rPr lang="en-GB" sz="800" err="1">
                <a:solidFill>
                  <a:schemeClr val="bg1">
                    <a:lumMod val="65000"/>
                  </a:schemeClr>
                </a:solidFill>
              </a:rPr>
              <a:t>kontor</a:t>
            </a:r>
            <a:r>
              <a:rPr lang="en-GB" sz="800">
                <a:solidFill>
                  <a:schemeClr val="bg1">
                    <a:lumMod val="65000"/>
                  </a:schemeClr>
                </a:solidFill>
              </a:rPr>
              <a:t> </a:t>
            </a:r>
            <a:r>
              <a:rPr lang="en-GB" sz="800" err="1">
                <a:solidFill>
                  <a:schemeClr val="bg1">
                    <a:lumMod val="65000"/>
                  </a:schemeClr>
                </a:solidFill>
              </a:rPr>
              <a:t>i</a:t>
            </a:r>
            <a:r>
              <a:rPr lang="en-GB" sz="800">
                <a:solidFill>
                  <a:schemeClr val="bg1">
                    <a:lumMod val="65000"/>
                  </a:schemeClr>
                </a:solidFill>
              </a:rPr>
              <a:t> </a:t>
            </a:r>
            <a:r>
              <a:rPr lang="en-GB" sz="800" err="1">
                <a:solidFill>
                  <a:schemeClr val="bg1">
                    <a:lumMod val="65000"/>
                  </a:schemeClr>
                </a:solidFill>
              </a:rPr>
              <a:t>området</a:t>
            </a:r>
            <a:r>
              <a:rPr lang="en-GB" sz="800">
                <a:solidFill>
                  <a:schemeClr val="bg1">
                    <a:lumMod val="65000"/>
                  </a:schemeClr>
                </a:solidFill>
              </a:rPr>
              <a:t>, </a:t>
            </a:r>
          </a:p>
          <a:p>
            <a:r>
              <a:rPr lang="en-GB" sz="800" err="1">
                <a:solidFill>
                  <a:schemeClr val="bg1">
                    <a:lumMod val="65000"/>
                  </a:schemeClr>
                </a:solidFill>
              </a:rPr>
              <a:t>även</a:t>
            </a:r>
            <a:r>
              <a:rPr lang="en-GB" sz="800">
                <a:solidFill>
                  <a:schemeClr val="bg1">
                    <a:lumMod val="65000"/>
                  </a:schemeClr>
                </a:solidFill>
              </a:rPr>
              <a:t> om </a:t>
            </a:r>
            <a:r>
              <a:rPr lang="en-GB" sz="800" err="1">
                <a:solidFill>
                  <a:schemeClr val="bg1">
                    <a:lumMod val="65000"/>
                  </a:schemeClr>
                </a:solidFill>
              </a:rPr>
              <a:t>deras</a:t>
            </a:r>
            <a:r>
              <a:rPr lang="en-GB" sz="800">
                <a:solidFill>
                  <a:schemeClr val="bg1">
                    <a:lumMod val="65000"/>
                  </a:schemeClr>
                </a:solidFill>
              </a:rPr>
              <a:t> </a:t>
            </a:r>
            <a:r>
              <a:rPr lang="en-GB" sz="800" err="1">
                <a:solidFill>
                  <a:schemeClr val="bg1">
                    <a:lumMod val="65000"/>
                  </a:schemeClr>
                </a:solidFill>
              </a:rPr>
              <a:t>huvudkontor</a:t>
            </a:r>
            <a:r>
              <a:rPr lang="en-GB" sz="800">
                <a:solidFill>
                  <a:schemeClr val="bg1">
                    <a:lumMod val="65000"/>
                  </a:schemeClr>
                </a:solidFill>
              </a:rPr>
              <a:t> </a:t>
            </a:r>
            <a:r>
              <a:rPr lang="en-GB" sz="800" err="1">
                <a:solidFill>
                  <a:schemeClr val="bg1">
                    <a:lumMod val="65000"/>
                  </a:schemeClr>
                </a:solidFill>
              </a:rPr>
              <a:t>är</a:t>
            </a:r>
            <a:r>
              <a:rPr lang="en-GB" sz="800">
                <a:solidFill>
                  <a:schemeClr val="bg1">
                    <a:lumMod val="65000"/>
                  </a:schemeClr>
                </a:solidFill>
              </a:rPr>
              <a:t> </a:t>
            </a:r>
            <a:r>
              <a:rPr lang="en-GB" sz="800" err="1">
                <a:solidFill>
                  <a:schemeClr val="bg1">
                    <a:lumMod val="65000"/>
                  </a:schemeClr>
                </a:solidFill>
              </a:rPr>
              <a:t>lokaliserat</a:t>
            </a:r>
            <a:r>
              <a:rPr lang="en-GB" sz="800">
                <a:solidFill>
                  <a:schemeClr val="bg1">
                    <a:lumMod val="65000"/>
                  </a:schemeClr>
                </a:solidFill>
              </a:rPr>
              <a:t> </a:t>
            </a:r>
            <a:r>
              <a:rPr lang="en-GB" sz="800" err="1">
                <a:solidFill>
                  <a:schemeClr val="bg1">
                    <a:lumMod val="65000"/>
                  </a:schemeClr>
                </a:solidFill>
              </a:rPr>
              <a:t>på</a:t>
            </a:r>
            <a:r>
              <a:rPr lang="en-GB" sz="800">
                <a:solidFill>
                  <a:schemeClr val="bg1">
                    <a:lumMod val="65000"/>
                  </a:schemeClr>
                </a:solidFill>
              </a:rPr>
              <a:t> </a:t>
            </a:r>
            <a:r>
              <a:rPr lang="en-GB" sz="800" err="1">
                <a:solidFill>
                  <a:schemeClr val="bg1">
                    <a:lumMod val="65000"/>
                  </a:schemeClr>
                </a:solidFill>
              </a:rPr>
              <a:t>annan</a:t>
            </a:r>
            <a:r>
              <a:rPr lang="en-GB" sz="800">
                <a:solidFill>
                  <a:schemeClr val="bg1">
                    <a:lumMod val="65000"/>
                  </a:schemeClr>
                </a:solidFill>
              </a:rPr>
              <a:t> plats.</a:t>
            </a:r>
            <a:endParaRPr lang="en-SE" sz="800" i="1">
              <a:solidFill>
                <a:schemeClr val="accent3"/>
              </a:solidFill>
            </a:endParaRPr>
          </a:p>
        </p:txBody>
      </p:sp>
      <p:sp>
        <p:nvSpPr>
          <p:cNvPr id="11" name="TextBox 10">
            <a:extLst>
              <a:ext uri="{FF2B5EF4-FFF2-40B4-BE49-F238E27FC236}">
                <a16:creationId xmlns:a16="http://schemas.microsoft.com/office/drawing/2014/main" id="{1C6A6BFA-33B7-332A-4A70-3DB7F4D563E8}"/>
              </a:ext>
            </a:extLst>
          </p:cNvPr>
          <p:cNvSpPr txBox="1"/>
          <p:nvPr/>
        </p:nvSpPr>
        <p:spPr>
          <a:xfrm>
            <a:off x="378439" y="2613392"/>
            <a:ext cx="2156360" cy="1631216"/>
          </a:xfrm>
          <a:prstGeom prst="rect">
            <a:avLst/>
          </a:prstGeom>
          <a:noFill/>
        </p:spPr>
        <p:txBody>
          <a:bodyPr wrap="none" rtlCol="0">
            <a:spAutoFit/>
          </a:bodyPr>
          <a:lstStyle/>
          <a:p>
            <a:r>
              <a:rPr lang="sv-SE" sz="7200" b="1">
                <a:solidFill>
                  <a:srgbClr val="006CB2"/>
                </a:solidFill>
              </a:rPr>
              <a:t>239</a:t>
            </a:r>
          </a:p>
          <a:p>
            <a:r>
              <a:rPr lang="sv-SE" sz="1400" err="1"/>
              <a:t>life</a:t>
            </a:r>
            <a:r>
              <a:rPr lang="sv-SE" sz="1400"/>
              <a:t> science-företag</a:t>
            </a:r>
          </a:p>
          <a:p>
            <a:r>
              <a:rPr lang="sv-SE" sz="1400"/>
              <a:t>i Hagastaden 2026</a:t>
            </a:r>
          </a:p>
        </p:txBody>
      </p:sp>
    </p:spTree>
    <p:extLst>
      <p:ext uri="{BB962C8B-B14F-4D97-AF65-F5344CB8AC3E}">
        <p14:creationId xmlns:p14="http://schemas.microsoft.com/office/powerpoint/2010/main" val="3684254017"/>
      </p:ext>
    </p:extLst>
  </p:cSld>
  <p:clrMapOvr>
    <a:masterClrMapping/>
  </p:clrMapOvr>
</p:sld>
</file>

<file path=ppt/theme/theme1.xml><?xml version="1.0" encoding="utf-8"?>
<a:theme xmlns:a="http://schemas.openxmlformats.org/drawingml/2006/main" name="Office-tema">
  <a:themeElements>
    <a:clrScheme name="SSCI">
      <a:dk1>
        <a:sysClr val="windowText" lastClr="000000"/>
      </a:dk1>
      <a:lt1>
        <a:sysClr val="window" lastClr="FFFFFF"/>
      </a:lt1>
      <a:dk2>
        <a:srgbClr val="003B5C"/>
      </a:dk2>
      <a:lt2>
        <a:srgbClr val="B1B3B3"/>
      </a:lt2>
      <a:accent1>
        <a:srgbClr val="ED8B00"/>
      </a:accent1>
      <a:accent2>
        <a:srgbClr val="006C5B"/>
      </a:accent2>
      <a:accent3>
        <a:srgbClr val="7A97AB"/>
      </a:accent3>
      <a:accent4>
        <a:srgbClr val="9ED0BF"/>
      </a:accent4>
      <a:accent5>
        <a:srgbClr val="F1D09F"/>
      </a:accent5>
      <a:accent6>
        <a:srgbClr val="FFFFFF"/>
      </a:accent6>
      <a:hlink>
        <a:srgbClr val="003B49"/>
      </a:hlink>
      <a:folHlink>
        <a:srgbClr val="42738D"/>
      </a:folHlink>
    </a:clrScheme>
    <a:fontScheme name="SSC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undpresentation sv-eng" id="{C23F2C51-A635-D145-A7D2-B54838DEF4F2}" vid="{69D595EE-D158-334C-A4CF-48FF750469A1}"/>
    </a:ext>
  </a:extLst>
</a:theme>
</file>

<file path=ppt/theme/theme2.xml><?xml version="1.0" encoding="utf-8"?>
<a:theme xmlns:a="http://schemas.openxmlformats.org/drawingml/2006/main" name="White - Mint Teal">
  <a:themeElements>
    <a:clrScheme name="WhiteMintTeal">
      <a:dk1>
        <a:srgbClr val="000000"/>
      </a:dk1>
      <a:lt1>
        <a:srgbClr val="FFFFFF"/>
      </a:lt1>
      <a:dk2>
        <a:srgbClr val="B4BDBD"/>
      </a:dk2>
      <a:lt2>
        <a:srgbClr val="FFFFFF"/>
      </a:lt2>
      <a:accent1>
        <a:srgbClr val="89D0C8"/>
      </a:accent1>
      <a:accent2>
        <a:srgbClr val="00899D"/>
      </a:accent2>
      <a:accent3>
        <a:srgbClr val="B1E0DB"/>
      </a:accent3>
      <a:accent4>
        <a:srgbClr val="57B1BE"/>
      </a:accent4>
      <a:accent5>
        <a:srgbClr val="D8EFED"/>
      </a:accent5>
      <a:accent6>
        <a:srgbClr val="ABD8DF"/>
      </a:accent6>
      <a:hlink>
        <a:srgbClr val="B31359"/>
      </a:hlink>
      <a:folHlink>
        <a:srgbClr val="F499C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ntone 123U">
      <a:srgbClr val="FFC425"/>
    </a:custClr>
    <a:custClr name="Pantone 123U 50%">
      <a:srgbClr val="FFE292"/>
    </a:custClr>
    <a:custClr name="Pantone 233U">
      <a:srgbClr val="F499C1"/>
    </a:custClr>
    <a:custClr name="Pantone 233U 50%">
      <a:srgbClr val="FACCE0"/>
    </a:custClr>
    <a:custClr name="Pantone 7488U">
      <a:srgbClr val="80C342"/>
    </a:custClr>
    <a:custClr name="Pantone 7488U 50%">
      <a:srgbClr val="C0E1A1"/>
    </a:custClr>
    <a:custClr name="Pantone 5155U">
      <a:srgbClr val="BC9DB0"/>
    </a:custClr>
    <a:custClr name="Pantone 5155U 50%">
      <a:srgbClr val="DECED8"/>
    </a:custClr>
    <a:custClr name="Pantone 7637U">
      <a:srgbClr val="9B5764"/>
    </a:custClr>
    <a:custClr name="Pantone 7637U 50%">
      <a:srgbClr val="CDABB2"/>
    </a:custClr>
    <a:custClr name="Pantone 702U">
      <a:srgbClr val="DD7985"/>
    </a:custClr>
    <a:custClr name="Pantone 702U 50%">
      <a:srgbClr val="EEBCC2"/>
    </a:custClr>
    <a:custClr name="Pantone 032U">
      <a:srgbClr val="FD4F57"/>
    </a:custClr>
    <a:custClr name="Pantone 032U 50%">
      <a:srgbClr val="FEA7AB"/>
    </a:custClr>
    <a:custClr name="Pantone 7536U">
      <a:srgbClr val="B0A89B"/>
    </a:custClr>
    <a:custClr name="Pantone 7536U 50%">
      <a:srgbClr val="D8D4CD"/>
    </a:custClr>
    <a:custClr name="Pantone 5487U">
      <a:srgbClr val="697A7B"/>
    </a:custClr>
    <a:custClr name="Pantone 5487U 50%">
      <a:srgbClr val="B4BDBD"/>
    </a:custClr>
    <a:custClr name="Pantone 571U">
      <a:srgbClr val="89D0C8"/>
    </a:custClr>
    <a:custClr name="Pantone 571U 50%">
      <a:srgbClr val="C4E8E4"/>
    </a:custClr>
    <a:custClr name="Pantone 314U">
      <a:srgbClr val="00899D"/>
    </a:custClr>
    <a:custClr name="Pantone 314U 50%">
      <a:srgbClr val="80C4CE"/>
    </a:custClr>
    <a:custClr name="Pantone 7700U">
      <a:srgbClr val="557088"/>
    </a:custClr>
    <a:custClr name="Pantone 7700U 50%">
      <a:srgbClr val="AAB8C4"/>
    </a:custClr>
    <a:custClr name="Pantone 7734U">
      <a:srgbClr val="5A7664"/>
    </a:custClr>
    <a:custClr name="Pantone 7734U 50%">
      <a:srgbClr val="ADBBB2"/>
    </a:custClr>
  </a:custClrLst>
  <a:extLst>
    <a:ext uri="{05A4C25C-085E-4340-85A3-A5531E510DB2}">
      <thm15:themeFamily xmlns:thm15="http://schemas.microsoft.com/office/thememl/2012/main" name="grundpresentation sv-eng" id="{C23F2C51-A635-D145-A7D2-B54838DEF4F2}" vid="{EBDAD292-CB5E-FE43-B46B-AA4B64EC669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7DF2021116FCB49A878610DEA3102E7" ma:contentTypeVersion="19" ma:contentTypeDescription="Skapa ett nytt dokument." ma:contentTypeScope="" ma:versionID="c864ae9b9c9373e6aabd8d9f44a74c7b">
  <xsd:schema xmlns:xsd="http://www.w3.org/2001/XMLSchema" xmlns:xs="http://www.w3.org/2001/XMLSchema" xmlns:p="http://schemas.microsoft.com/office/2006/metadata/properties" xmlns:ns2="04bf4d7d-316d-4e52-91df-2848a0eea249" xmlns:ns3="1f1095a9-05b3-44e3-93f9-ddc62144b1c8" targetNamespace="http://schemas.microsoft.com/office/2006/metadata/properties" ma:root="true" ma:fieldsID="a8acf541a8e5aa3d026ae61797423a1a" ns2:_="" ns3:_="">
    <xsd:import namespace="04bf4d7d-316d-4e52-91df-2848a0eea249"/>
    <xsd:import namespace="1f1095a9-05b3-44e3-93f9-ddc62144b1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f4d7d-316d-4e52-91df-2848a0eea24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ee5a21a-0267-4ffe-9d1a-110f9dfcb5a1"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1095a9-05b3-44e3-93f9-ddc62144b1c8"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501a2bfc-624d-427e-b679-2f4a96b5d388}" ma:internalName="TaxCatchAll" ma:showField="CatchAllData" ma:web="1f1095a9-05b3-44e3-93f9-ddc62144b1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f1095a9-05b3-44e3-93f9-ddc62144b1c8">
      <UserInfo>
        <DisplayName>Christina  Jägare</DisplayName>
        <AccountId>126</AccountId>
        <AccountType/>
      </UserInfo>
      <UserInfo>
        <DisplayName>Ylva Williams</DisplayName>
        <AccountId>22</AccountId>
        <AccountType/>
      </UserInfo>
    </SharedWithUsers>
    <lcf76f155ced4ddcb4097134ff3c332f xmlns="04bf4d7d-316d-4e52-91df-2848a0eea249">
      <Terms xmlns="http://schemas.microsoft.com/office/infopath/2007/PartnerControls"/>
    </lcf76f155ced4ddcb4097134ff3c332f>
    <TaxCatchAll xmlns="1f1095a9-05b3-44e3-93f9-ddc62144b1c8" xsi:nil="true"/>
  </documentManagement>
</p:properties>
</file>

<file path=customXml/itemProps1.xml><?xml version="1.0" encoding="utf-8"?>
<ds:datastoreItem xmlns:ds="http://schemas.openxmlformats.org/officeDocument/2006/customXml" ds:itemID="{8728042D-3094-4407-B75E-F69EC0037E57}">
  <ds:schemaRefs>
    <ds:schemaRef ds:uri="http://schemas.microsoft.com/sharepoint/v3/contenttype/forms"/>
  </ds:schemaRefs>
</ds:datastoreItem>
</file>

<file path=customXml/itemProps2.xml><?xml version="1.0" encoding="utf-8"?>
<ds:datastoreItem xmlns:ds="http://schemas.openxmlformats.org/officeDocument/2006/customXml" ds:itemID="{93277EC0-1204-4137-BD28-6805B7AFB603}">
  <ds:schemaRefs>
    <ds:schemaRef ds:uri="04bf4d7d-316d-4e52-91df-2848a0eea249"/>
    <ds:schemaRef ds:uri="1f1095a9-05b3-44e3-93f9-ddc62144b1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FCB4A5-0A5B-41D2-A2EB-A733CCA3AC8F}">
  <ds:schemaRefs>
    <ds:schemaRef ds:uri="04bf4d7d-316d-4e52-91df-2848a0eea249"/>
    <ds:schemaRef ds:uri="1f1095a9-05b3-44e3-93f9-ddc62144b1c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Office-tema</Template>
  <TotalTime>0</TotalTime>
  <Words>1439</Words>
  <Application>Microsoft Office PowerPoint</Application>
  <PresentationFormat>Bredbild</PresentationFormat>
  <Paragraphs>191</Paragraphs>
  <Slides>38</Slides>
  <Notes>32</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38</vt:i4>
      </vt:variant>
    </vt:vector>
  </HeadingPairs>
  <TitlesOfParts>
    <vt:vector size="46" baseType="lpstr">
      <vt:lpstr>Aptos</vt:lpstr>
      <vt:lpstr>Arial</vt:lpstr>
      <vt:lpstr>Calibri</vt:lpstr>
      <vt:lpstr>verdana</vt:lpstr>
      <vt:lpstr>verdana</vt:lpstr>
      <vt:lpstr>Wingdings</vt:lpstr>
      <vt:lpstr>Office-tema</vt:lpstr>
      <vt:lpstr>White - Mint Teal</vt:lpstr>
      <vt:lpstr>Vi tar pulsen på Hagastaden</vt:lpstr>
      <vt:lpstr>3879</vt:lpstr>
      <vt:lpstr>2,1%</vt:lpstr>
      <vt:lpstr>9,4%</vt:lpstr>
      <vt:lpstr>Life science –   Sveriges näst största  varuexportkategori </vt:lpstr>
      <vt:lpstr>PowerPoint-presentation</vt:lpstr>
      <vt:lpstr>Hagastaden  </vt:lpstr>
      <vt:lpstr>239</vt:lpstr>
      <vt:lpstr>PowerPoint-presentation</vt:lpstr>
      <vt:lpstr>300%</vt:lpstr>
      <vt:lpstr> </vt:lpstr>
      <vt:lpstr>PowerPoint-presentation</vt:lpstr>
      <vt:lpstr>PowerPoint-presentation</vt:lpstr>
      <vt:lpstr>3800</vt:lpstr>
      <vt:lpstr>PowerPoint-presentation</vt:lpstr>
      <vt:lpstr>6542</vt:lpstr>
      <vt:lpstr>44%</vt:lpstr>
      <vt:lpstr>Centrala  Hagastaden  Byggs nu: - Pavia, Hagaplan (Vectura)   Tunnelbaneuppgång + kontor, Joe &amp; the Juice  - Infinity, Norra stationsparken (Castellum)    Ericsson har option</vt:lpstr>
      <vt:lpstr>Kvarter 27,  Stanford Haga Heights Bostäder (Besqab)</vt:lpstr>
      <vt:lpstr>Kvarter 26, Cambridge Corner of Höjer  Bostäder (Atrium Ljungberg)</vt:lpstr>
      <vt:lpstr>Kvarter 25, Pisa Corner of Ekeblad  Kontor (Atrium Ljungberg)</vt:lpstr>
      <vt:lpstr>Kvarter 10 Ribosomen Kontor och bostäder (Humlegården)</vt:lpstr>
      <vt:lpstr>Östra Hagastaden Vision</vt:lpstr>
      <vt:lpstr>Kvarter 11, Lipiden Emerald House  Kontor (Castellum)</vt:lpstr>
      <vt:lpstr>Kvarter 12, Genomet Jubileumshuset  Kontor &amp; bostäder (Castellum &amp; HSB)</vt:lpstr>
      <vt:lpstr>Kvarter 13  Stadstullen  Vård- och omsorgsboende &amp; studentbostäder</vt:lpstr>
      <vt:lpstr>Kvarter 14   Idrott &amp; Kontor (Vectura, tidig markanvisning)</vt:lpstr>
      <vt:lpstr>Kvarter 15, Sapienza Wave  Kontor (Atrium Ljungberg)</vt:lpstr>
      <vt:lpstr>Kvarter 16, Trinity   Hotell  kontor </vt:lpstr>
      <vt:lpstr>Kvarter 17, Gadden Sveaplan  Kontor (Fabege)</vt:lpstr>
      <vt:lpstr>Västra  Hagastaden Nuläge</vt:lpstr>
      <vt:lpstr>Västra  Hagastaden Vision</vt:lpstr>
      <vt:lpstr>Kvarter 37 Mellom  Idrott, kultur, kontor och labb  (Vectura)</vt:lpstr>
      <vt:lpstr>Kvarter 38N Bivium House   Kontor och talang/forskarbostäder  (Humlegården)</vt:lpstr>
      <vt:lpstr>Kvarter 38S   Seniorbostäder (Seniorgården)</vt:lpstr>
      <vt:lpstr>Kvarter 39 Campus F  Kontor och bostäder (Vectura)</vt:lpstr>
      <vt:lpstr>Norra Hagastaden  - 3000 bostäder - 150 000 kvm lokal - Detaljplan 1 ute över sommaren  Region Stockholm</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Astrid  Berg</dc:creator>
  <cp:lastModifiedBy>Christina  Jägare</cp:lastModifiedBy>
  <cp:revision>4</cp:revision>
  <cp:lastPrinted>2023-04-19T13:09:36Z</cp:lastPrinted>
  <dcterms:created xsi:type="dcterms:W3CDTF">2025-03-03T14:22:19Z</dcterms:created>
  <dcterms:modified xsi:type="dcterms:W3CDTF">2026-05-06T09:43:22Z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0x01010007DF2021116FCB49A878610DEA3102E7</vt:lpwstr>
  </property>
  <property fmtid="{D5CDD505-2E9C-101B-9397-08002B2CF9AE}" pid="3" name="MediaServiceImageTags">
    <vt:lpwstr/>
  </property>
</Properties>
</file>